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2319-5748-7AE3-9CA9-216B9A209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B12B3-AE78-2647-5279-20A4C4D51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06DB-3815-1C56-1BC1-81BC29F7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58B0-BD1C-C69E-8D71-9394D323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5627-1A47-8445-3731-1206B51E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25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3A42-92EA-57A5-7F1B-141ECA6A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40DE4-B3B9-9D3F-FC17-EAA4E700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17CC-06E0-E9A4-4998-BD283B7C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CCEE-AD91-23CF-0C9C-FDE00D9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D47D-FD64-5BDE-7809-FBC6E3F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26B7B-BF8B-8B71-D039-5EA7DBA0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A041-69B3-2D27-DFB6-02975F35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7FE1-A7F7-A07A-171D-F4C603DF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EAB8-22F9-EFA8-A450-C8D8F6B6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1024-D75F-CF31-1A8C-D9006A95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F6F7-9A5B-DBCB-96DA-B039F32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7607-0C05-6BD8-AE19-600A8CED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083B-EB35-56AE-8759-B0228AB9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DCD0-5EE2-F287-C649-90D7DEB3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C37E-EDAF-0624-931F-1579F2D0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4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B8EA-D71E-9DED-0ED7-C0FEE929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05A8-FEA4-64ED-FA28-7EB208A5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ADFD-B114-1638-5DED-29C7E251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DD13-175B-DC5B-503A-5ADA6631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22ED-FBFE-C0B0-FED9-99303CCD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E53F-3F14-EA4F-0AAE-6940E025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230D-7F7F-6D42-BF67-64E7E3C21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6F219-67BB-CABC-9F04-BDFF0239D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C21C-B2C3-B970-E409-701EC8A7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62D0-EE6F-D8B6-6D24-49FEF5F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2EE62-2238-2060-BDB9-1E8B772E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9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04A2-810D-7363-AA1E-30324A72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8CB80-17A5-5E32-4E96-5589B3BB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C733C-846C-FECF-6B4E-CC9692DA7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F19EF-7724-C79F-422D-01BCCD2F1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4A3F7-6138-24AD-D134-BE825E397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A522F-E37B-8EAD-1786-5A4C28B2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2D87B-3EAA-964A-58DB-5593BC19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EA81D-8E5E-28AB-5601-4A1CA8DC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3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0AA3-95E3-9B67-9003-BDEC40F3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37555-5CC1-0665-607C-0023044A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41FA5-45E6-1438-D4E2-50612A47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383F9-97A3-D03A-D80A-9F05B757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78E16-87E3-EF74-0165-665B7D0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FE094-1747-EEB5-574F-C9E1FBA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251D3-6EEA-5467-420A-7983326E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44E-6F30-AD7D-10CA-75CC6BB9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CFBF-F3BD-BE37-B728-D992E3C5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D649-F17E-3A04-D042-B7489CEC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0A25-EC38-8D0C-E5E1-11BC004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2EFA-F3B9-EC7B-8FFD-E752CB7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C9275-6CAD-4062-738A-27E9D270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5B13-613E-293F-082C-4BCAA9C2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28F62-C774-645C-A7EB-27F70406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F8F1E-AB0B-2FAD-2B4D-5E194437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CCB0-39D0-3B89-2BD5-6A3F7EEB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C132-BE2C-01B1-5EA7-56FDD450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FDB52-C245-3F14-CA84-459769A5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88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E8817-8466-BF23-84A3-EC0A40CD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53EC2-D1D1-61F4-FB16-73C5EBA1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362E-E938-E66C-6775-53DC5577C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A48C-7444-47E0-A425-C52AC0D0111F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3EC1-432D-00E0-D2BD-71FD72E3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A6F8-DD4B-ED72-6C82-97D98EC1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7B28-AC24-4756-9AD5-8D333DD6A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My%20workspace\IITP\Assumption_PPT\Molecular%20Dynamics%20Simulation%20for%20N=100%20particles%20of%20Argon%20%5b360p%5d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Simulation of Argon gas</a:t>
            </a:r>
            <a:endParaRPr lang="en-US" sz="1800" b="1" dirty="0"/>
          </a:p>
        </p:txBody>
      </p:sp>
      <p:pic>
        <p:nvPicPr>
          <p:cNvPr id="1026" name="Picture 2" descr="Computational biophys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600200"/>
            <a:ext cx="5257800" cy="476707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6A0E-FE6F-4CAE-AFF8-1D3A43E4F13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0755BA-4BB6-9EDA-BF37-5F15551A9960}"/>
              </a:ext>
            </a:extLst>
          </p:cNvPr>
          <p:cNvSpPr txBox="1"/>
          <p:nvPr/>
        </p:nvSpPr>
        <p:spPr>
          <a:xfrm>
            <a:off x="1431823" y="0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1=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+h* V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x0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F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(r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0,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t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)/2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232FA-40E7-C7A1-C5E1-005BD42289B8}"/>
              </a:ext>
            </a:extLst>
          </p:cNvPr>
          <p:cNvSpPr txBox="1"/>
          <p:nvPr/>
        </p:nvSpPr>
        <p:spPr>
          <a:xfrm>
            <a:off x="1431823" y="1361768"/>
            <a:ext cx="9230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1=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+h* V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y0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F</a:t>
            </a:r>
            <a:r>
              <a:rPr lang="en-US" sz="60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Perpetua" pitchFamily="18" charset="0"/>
              </a:rPr>
              <a:t>i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(r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0,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t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)/2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B29B4-1165-5750-42EB-0DCD28014840}"/>
                  </a:ext>
                </a:extLst>
              </p:cNvPr>
              <p:cNvSpPr txBox="1"/>
              <p:nvPr/>
            </p:nvSpPr>
            <p:spPr>
              <a:xfrm>
                <a:off x="1207354" y="3037600"/>
                <a:ext cx="9777291" cy="1408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  <m: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eqArr>
                        </m:sub>
                        <m: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sup>
                              </m:s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sz="25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1B29B4-1165-5750-42EB-0DCD2801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54" y="3037600"/>
                <a:ext cx="9777291" cy="140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5FFF7E-9757-BE85-A837-E5FBB766ADD9}"/>
                  </a:ext>
                </a:extLst>
              </p:cNvPr>
              <p:cNvSpPr txBox="1"/>
              <p:nvPr/>
            </p:nvSpPr>
            <p:spPr>
              <a:xfrm>
                <a:off x="1207354" y="4714650"/>
                <a:ext cx="9777291" cy="1408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  <m: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eqArr>
                        </m:sub>
                        <m: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sup>
                              </m:s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sym typeface="Symbol" panose="05050102010706020507" pitchFamily="18" charset="2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500" b="1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500" b="1" dirty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sz="25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5FFF7E-9757-BE85-A837-E5FBB766A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54" y="4714650"/>
                <a:ext cx="9777291" cy="140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3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FDA5F-770D-8F56-A85C-A52C525C0924}"/>
              </a:ext>
            </a:extLst>
          </p:cNvPr>
          <p:cNvSpPr txBox="1"/>
          <p:nvPr/>
        </p:nvSpPr>
        <p:spPr>
          <a:xfrm>
            <a:off x="2438400" y="1200151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n+1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=2x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-x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n-1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48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F(</a:t>
            </a:r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,t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2F15F-6FD7-0E80-6A10-05DD5A2D43F1}"/>
              </a:ext>
            </a:extLst>
          </p:cNvPr>
          <p:cNvSpPr txBox="1"/>
          <p:nvPr/>
        </p:nvSpPr>
        <p:spPr>
          <a:xfrm>
            <a:off x="3048000" y="3105151"/>
            <a:ext cx="4915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V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=(X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n+1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-X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n-1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)/2h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EB5F5-244C-7E90-545B-DFF683E76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3" t="54167" r="21563" b="30694"/>
          <a:stretch/>
        </p:blipFill>
        <p:spPr>
          <a:xfrm>
            <a:off x="1000125" y="5002949"/>
            <a:ext cx="9476931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olecular Dynamics Simulation for N=100 particles of Argon [360p]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9800" y="533400"/>
            <a:ext cx="7670800" cy="5753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6A0E-FE6F-4CAE-AFF8-1D3A43E4F13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1"/>
            <a:ext cx="3831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Perpetua" pitchFamily="18" charset="0"/>
              </a:rPr>
              <a:t>Key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524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FF0000"/>
                </a:solidFill>
                <a:latin typeface="Perpetua" pitchFamily="18" charset="0"/>
              </a:rPr>
              <a:t>Initialize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FF0000"/>
              </a:solidFill>
              <a:latin typeface="Perpetua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FF0000"/>
                </a:solidFill>
                <a:latin typeface="Perpetua" pitchFamily="18" charset="0"/>
              </a:rPr>
              <a:t>Solve 3N  classical equations simultaneously (</a:t>
            </a:r>
            <a:r>
              <a:rPr lang="en-US" sz="4000" b="1" dirty="0" err="1">
                <a:solidFill>
                  <a:srgbClr val="FF0000"/>
                </a:solidFill>
                <a:latin typeface="Perpetua" pitchFamily="18" charset="0"/>
              </a:rPr>
              <a:t>Verlet</a:t>
            </a:r>
            <a:r>
              <a:rPr lang="en-US" sz="4000" b="1" dirty="0">
                <a:solidFill>
                  <a:srgbClr val="FF0000"/>
                </a:solidFill>
                <a:latin typeface="Perpetua" pitchFamily="18" charset="0"/>
              </a:rPr>
              <a:t> algorithm)</a:t>
            </a:r>
          </a:p>
          <a:p>
            <a:pPr marL="342900" indent="-342900">
              <a:buAutoNum type="arabicPeriod"/>
            </a:pPr>
            <a:endParaRPr lang="en-US" sz="4000" b="1" dirty="0">
              <a:solidFill>
                <a:srgbClr val="FF0000"/>
              </a:solidFill>
              <a:latin typeface="Perpetua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rgbClr val="FF0000"/>
                </a:solidFill>
                <a:latin typeface="Perpetua" pitchFamily="18" charset="0"/>
              </a:rPr>
              <a:t> Under equilibrium get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895600"/>
            <a:ext cx="8229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419600"/>
            <a:ext cx="82296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6A0E-FE6F-4CAE-AFF8-1D3A43E4F13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Perpetua" pitchFamily="18" charset="0"/>
              </a:rPr>
              <a:t>Initialize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600200"/>
            <a:ext cx="6553200" cy="4191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rot="16200000" flipH="1">
            <a:off x="4343400" y="37338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 rot="10800000" flipH="1">
            <a:off x="3200400" y="3695700"/>
            <a:ext cx="655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704305" y="369570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209506" y="3737260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H="1">
            <a:off x="3200400" y="2720831"/>
            <a:ext cx="655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H="1">
            <a:off x="3151911" y="4722811"/>
            <a:ext cx="655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9565" y="147551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82835" y="1447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3090" y="149629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53400" y="15240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601200" y="15240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61855" y="258387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5125" y="255616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45380" y="26046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25690" y="263236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573490" y="263236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38055" y="5638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68980" y="5638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66165" y="5638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74180" y="5638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601200" y="5638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075710" y="462742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668980" y="459971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59235" y="4648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39545" y="467591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87345" y="467591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103420" y="359525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96690" y="356754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86945" y="361603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67255" y="364374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15055" y="3643745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4000" y="5842338"/>
            <a:ext cx="6216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={x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,x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…..x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2200" y="5943600"/>
            <a:ext cx="5181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94197" y="310382"/>
            <a:ext cx="64780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V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0=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={v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,v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…..v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}</a:t>
            </a:r>
          </a:p>
          <a:p>
            <a:endParaRPr lang="en-US" sz="6000" b="1" dirty="0">
              <a:solidFill>
                <a:srgbClr val="FF0000"/>
              </a:solidFill>
              <a:latin typeface="Perpetua" pitchFamily="18" charset="0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6A0E-FE6F-4CAE-AFF8-1D3A43E4F1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F894C-3BC4-4BA1-1237-DF78B22A4CC5}"/>
              </a:ext>
            </a:extLst>
          </p:cNvPr>
          <p:cNvSpPr txBox="1"/>
          <p:nvPr/>
        </p:nvSpPr>
        <p:spPr>
          <a:xfrm>
            <a:off x="9149138" y="6213856"/>
            <a:ext cx="3367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3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Perpetua" pitchFamily="18" charset="0"/>
              </a:rPr>
              <a:t>={y</a:t>
            </a:r>
            <a:r>
              <a:rPr lang="en-US" sz="3000" b="1" baseline="30000" dirty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3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Perpetua" pitchFamily="18" charset="0"/>
              </a:rPr>
              <a:t>,y</a:t>
            </a:r>
            <a:r>
              <a:rPr lang="en-US" sz="3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3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Perpetua" pitchFamily="18" charset="0"/>
              </a:rPr>
              <a:t>…..y</a:t>
            </a:r>
            <a:r>
              <a:rPr lang="en-US" sz="3000" b="1" baseline="30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3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Perpetua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Verlet</a:t>
            </a:r>
            <a:r>
              <a:rPr lang="en-US" dirty="0"/>
              <a:t> algorithm (Recap)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2286001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n+1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=2x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-x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n-1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48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F(</a:t>
            </a:r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,t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4191001"/>
            <a:ext cx="4915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V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=(X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n+1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-X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n-1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)/2h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6A0E-FE6F-4CAE-AFF8-1D3A43E4F1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E79C04-EE79-90E1-CF09-1C748C9A799F}"/>
              </a:ext>
            </a:extLst>
          </p:cNvPr>
          <p:cNvSpPr txBox="1">
            <a:spLocks/>
          </p:cNvSpPr>
          <p:nvPr/>
        </p:nvSpPr>
        <p:spPr>
          <a:xfrm>
            <a:off x="17526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Likewise for Y also………..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>
                <a:latin typeface="Perpetua" pitchFamily="18" charset="0"/>
              </a:rPr>
              <a:t>Start iteration (</a:t>
            </a:r>
            <a:r>
              <a:rPr lang="en-US" dirty="0" err="1">
                <a:latin typeface="Perpetua" pitchFamily="18" charset="0"/>
              </a:rPr>
              <a:t>Verlet</a:t>
            </a:r>
            <a:r>
              <a:rPr lang="en-US" dirty="0">
                <a:latin typeface="Perpetua" pitchFamily="18" charset="0"/>
              </a:rPr>
              <a:t> </a:t>
            </a:r>
            <a:r>
              <a:rPr lang="en-US" dirty="0" err="1">
                <a:latin typeface="Perpetua" pitchFamily="18" charset="0"/>
              </a:rPr>
              <a:t>lgorithm</a:t>
            </a:r>
            <a:r>
              <a:rPr lang="en-US" dirty="0">
                <a:latin typeface="Perpetua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4267201"/>
            <a:ext cx="6756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n+1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=2X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-X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n-1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48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F(</a:t>
            </a:r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r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,t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1" y="1219201"/>
            <a:ext cx="1888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, V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2590801"/>
            <a:ext cx="8230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1=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0+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h* V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F(r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0,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t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)/2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16952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352407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5257801"/>
            <a:ext cx="4915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FF0000"/>
                </a:solidFill>
                <a:latin typeface="Perpetua" pitchFamily="18" charset="0"/>
              </a:rPr>
              <a:t>V</a:t>
            </a:r>
            <a:r>
              <a:rPr lang="en-US" sz="48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=(X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n+1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-X</a:t>
            </a:r>
            <a:r>
              <a:rPr lang="en-US" sz="4800" b="1" baseline="-25000" dirty="0">
                <a:solidFill>
                  <a:srgbClr val="FF0000"/>
                </a:solidFill>
                <a:latin typeface="Perpetua" pitchFamily="18" charset="0"/>
              </a:rPr>
              <a:t>n-1</a:t>
            </a:r>
            <a:r>
              <a:rPr lang="en-US" sz="4800" b="1" dirty="0">
                <a:solidFill>
                  <a:srgbClr val="FF0000"/>
                </a:solidFill>
                <a:latin typeface="Perpetua" pitchFamily="18" charset="0"/>
              </a:rPr>
              <a:t>)/2h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6A0E-FE6F-4CAE-AFF8-1D3A43E4F1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80A02F-E71F-7921-0BC2-B9768F289BF6}"/>
              </a:ext>
            </a:extLst>
          </p:cNvPr>
          <p:cNvSpPr txBox="1">
            <a:spLocks/>
          </p:cNvSpPr>
          <p:nvPr/>
        </p:nvSpPr>
        <p:spPr>
          <a:xfrm>
            <a:off x="1847850" y="5876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Likewise for Y also………..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0342-CD18-2A93-CF82-57FDA4A5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Perpetua" pitchFamily="18" charset="0"/>
              </a:rPr>
              <a:t>How to get F(</a:t>
            </a:r>
            <a:r>
              <a:rPr lang="en-US" sz="4400" b="1" dirty="0" err="1">
                <a:solidFill>
                  <a:srgbClr val="FF0000"/>
                </a:solidFill>
                <a:latin typeface="Perpetua" pitchFamily="18" charset="0"/>
              </a:rPr>
              <a:t>r</a:t>
            </a:r>
            <a:r>
              <a:rPr lang="en-US" sz="44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400" b="1" dirty="0" err="1">
                <a:solidFill>
                  <a:srgbClr val="FF0000"/>
                </a:solidFill>
                <a:latin typeface="Perpetua" pitchFamily="18" charset="0"/>
              </a:rPr>
              <a:t>,t</a:t>
            </a:r>
            <a:r>
              <a:rPr lang="en-US" sz="4400" b="1" baseline="-25000" dirty="0" err="1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4400" b="1" dirty="0">
                <a:solidFill>
                  <a:srgbClr val="FF0000"/>
                </a:solidFill>
                <a:latin typeface="Perpetua" pitchFamily="18" charset="0"/>
              </a:rPr>
              <a:t>)??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89278B-0BA4-1A01-C2AE-E9894965B324}"/>
              </a:ext>
            </a:extLst>
          </p:cNvPr>
          <p:cNvSpPr/>
          <p:nvPr/>
        </p:nvSpPr>
        <p:spPr>
          <a:xfrm>
            <a:off x="6429375" y="21881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95657-0AA6-58CA-CDC9-595AF65EBC1C}"/>
              </a:ext>
            </a:extLst>
          </p:cNvPr>
          <p:cNvSpPr/>
          <p:nvPr/>
        </p:nvSpPr>
        <p:spPr>
          <a:xfrm>
            <a:off x="3256685" y="226435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7DFAE-6D7B-5FD8-E28E-62515FB76AB0}"/>
              </a:ext>
            </a:extLst>
          </p:cNvPr>
          <p:cNvSpPr txBox="1"/>
          <p:nvPr/>
        </p:nvSpPr>
        <p:spPr>
          <a:xfrm>
            <a:off x="3152775" y="2340555"/>
            <a:ext cx="32252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tx1"/>
                </a:solidFill>
              </a:rPr>
              <a:t>i</a:t>
            </a:r>
            <a:endParaRPr lang="en-US" sz="4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38294-F55A-7BA9-691A-095CA5AC1391}"/>
              </a:ext>
            </a:extLst>
          </p:cNvPr>
          <p:cNvSpPr txBox="1"/>
          <p:nvPr/>
        </p:nvSpPr>
        <p:spPr>
          <a:xfrm>
            <a:off x="6353175" y="2215860"/>
            <a:ext cx="32893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j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576AF8-981B-90E6-036F-BADE22479E20}"/>
              </a:ext>
            </a:extLst>
          </p:cNvPr>
          <p:cNvCxnSpPr/>
          <p:nvPr/>
        </p:nvCxnSpPr>
        <p:spPr>
          <a:xfrm flipV="1">
            <a:off x="3422940" y="2263561"/>
            <a:ext cx="2971800" cy="769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D97E7A-7F3F-15E3-9E03-E1F06BE3EC5A}"/>
              </a:ext>
            </a:extLst>
          </p:cNvPr>
          <p:cNvSpPr txBox="1"/>
          <p:nvPr/>
        </p:nvSpPr>
        <p:spPr>
          <a:xfrm>
            <a:off x="4448175" y="2181225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r</a:t>
            </a:r>
            <a:r>
              <a:rPr lang="en-US" sz="4400" b="1" baseline="-25000" dirty="0" err="1"/>
              <a:t>ij</a:t>
            </a:r>
            <a:endParaRPr lang="en-US" sz="4400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DC857-524F-2A01-FFFA-4ED38E746DD5}"/>
              </a:ext>
            </a:extLst>
          </p:cNvPr>
          <p:cNvSpPr txBox="1"/>
          <p:nvPr/>
        </p:nvSpPr>
        <p:spPr>
          <a:xfrm>
            <a:off x="1397468" y="3153238"/>
            <a:ext cx="8114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Force from Lenard Jones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05A57A-BC32-FBA9-7F97-8465EE00AB98}"/>
                  </a:ext>
                </a:extLst>
              </p:cNvPr>
              <p:cNvSpPr txBox="1"/>
              <p:nvPr/>
            </p:nvSpPr>
            <p:spPr>
              <a:xfrm>
                <a:off x="2203329" y="4231096"/>
                <a:ext cx="5287601" cy="1016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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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IN" sz="25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05A57A-BC32-FBA9-7F97-8465EE00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29" y="4231096"/>
                <a:ext cx="5287601" cy="1016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60E18C-1F45-A82A-BD96-F5B7DFFAD3A3}"/>
                  </a:ext>
                </a:extLst>
              </p:cNvPr>
              <p:cNvSpPr txBox="1"/>
              <p:nvPr/>
            </p:nvSpPr>
            <p:spPr>
              <a:xfrm>
                <a:off x="302093" y="5315413"/>
                <a:ext cx="317368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u="sng" dirty="0"/>
                  <a:t>Keep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sz="4400" b="1" u="sng" dirty="0"/>
                  <a:t>=</a:t>
                </a:r>
                <a:r>
                  <a:rPr lang="en-US" sz="44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</m:t>
                    </m:r>
                  </m:oMath>
                </a14:m>
                <a:r>
                  <a:rPr lang="en-US" sz="4400" b="1" u="sng" dirty="0"/>
                  <a:t>=1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60E18C-1F45-A82A-BD96-F5B7DFFAD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3" y="5315413"/>
                <a:ext cx="3173689" cy="769441"/>
              </a:xfrm>
              <a:prstGeom prst="rect">
                <a:avLst/>
              </a:prstGeom>
              <a:blipFill>
                <a:blip r:embed="rId3"/>
                <a:stretch>
                  <a:fillRect l="-7885" t="-16667" r="-6731" b="-37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DFEF7A-3420-FCC8-35AD-ECFF4D286E47}"/>
                  </a:ext>
                </a:extLst>
              </p:cNvPr>
              <p:cNvSpPr txBox="1"/>
              <p:nvPr/>
            </p:nvSpPr>
            <p:spPr>
              <a:xfrm>
                <a:off x="4186360" y="5576413"/>
                <a:ext cx="6062539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IN" sz="25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DFEF7A-3420-FCC8-35AD-ECFF4D28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60" y="5576413"/>
                <a:ext cx="6062539" cy="1016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2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3A6DA7-0D23-3324-32D7-C96393C34717}"/>
                  </a:ext>
                </a:extLst>
              </p:cNvPr>
              <p:cNvSpPr txBox="1"/>
              <p:nvPr/>
            </p:nvSpPr>
            <p:spPr>
              <a:xfrm>
                <a:off x="2414710" y="299563"/>
                <a:ext cx="6062539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IN" sz="25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3A6DA7-0D23-3324-32D7-C96393C34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10" y="299563"/>
                <a:ext cx="6062539" cy="1016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AC32F5-8B9F-C362-85EB-C292A584B88E}"/>
                  </a:ext>
                </a:extLst>
              </p:cNvPr>
              <p:cNvSpPr txBox="1"/>
              <p:nvPr/>
            </p:nvSpPr>
            <p:spPr>
              <a:xfrm>
                <a:off x="2414709" y="1718788"/>
                <a:ext cx="6062539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5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5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AC32F5-8B9F-C362-85EB-C292A584B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709" y="1718788"/>
                <a:ext cx="6062539" cy="1016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74A56-C28C-DFD6-BC9A-77E7A7BCB409}"/>
                  </a:ext>
                </a:extLst>
              </p:cNvPr>
              <p:cNvSpPr txBox="1"/>
              <p:nvPr/>
            </p:nvSpPr>
            <p:spPr>
              <a:xfrm>
                <a:off x="928809" y="3228100"/>
                <a:ext cx="9777291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acc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5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500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5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500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IN" sz="25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74A56-C28C-DFD6-BC9A-77E7A7BCB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09" y="3228100"/>
                <a:ext cx="9777291" cy="1016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74E0B-E82A-6C30-1B8D-3E7A07CC2092}"/>
                  </a:ext>
                </a:extLst>
              </p:cNvPr>
              <p:cNvSpPr txBox="1"/>
              <p:nvPr/>
            </p:nvSpPr>
            <p:spPr>
              <a:xfrm>
                <a:off x="804984" y="4399675"/>
                <a:ext cx="9777291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  <m: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5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5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sz="25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874E0B-E82A-6C30-1B8D-3E7A07CC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84" y="4399675"/>
                <a:ext cx="9777291" cy="1016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44D02C-5655-E4D5-0358-D090CBC7E8CC}"/>
                  </a:ext>
                </a:extLst>
              </p:cNvPr>
              <p:cNvSpPr txBox="1"/>
              <p:nvPr/>
            </p:nvSpPr>
            <p:spPr>
              <a:xfrm>
                <a:off x="557332" y="5648196"/>
                <a:ext cx="9777291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  <m:sup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5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5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5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5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500" b="1" dirty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500" b="1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sz="25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44D02C-5655-E4D5-0358-D090CBC7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2" y="5648196"/>
                <a:ext cx="9777291" cy="1016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4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845D9-2F16-0F45-7BFA-A3C593018FA1}"/>
              </a:ext>
            </a:extLst>
          </p:cNvPr>
          <p:cNvSpPr txBox="1"/>
          <p:nvPr/>
        </p:nvSpPr>
        <p:spPr>
          <a:xfrm>
            <a:off x="0" y="-16724"/>
            <a:ext cx="6216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={x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1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,x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…..x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N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FBF97-AFED-02D6-0619-E02E3EA035FF}"/>
              </a:ext>
            </a:extLst>
          </p:cNvPr>
          <p:cNvSpPr txBox="1"/>
          <p:nvPr/>
        </p:nvSpPr>
        <p:spPr>
          <a:xfrm>
            <a:off x="58994" y="1117443"/>
            <a:ext cx="7673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V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x0=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={v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x</a:t>
            </a:r>
            <a:r>
              <a:rPr lang="en-US" sz="6000" b="1" baseline="30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1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,v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x</a:t>
            </a:r>
            <a:r>
              <a:rPr lang="en-US" sz="6000" b="1" baseline="30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2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…..v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x</a:t>
            </a:r>
            <a:r>
              <a:rPr lang="en-US" sz="6000" b="1" baseline="30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N</a:t>
            </a:r>
            <a:r>
              <a:rPr lang="en-US" sz="6000" b="1" baseline="-25000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Perpetua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A949E-44E0-77F6-5698-14D99AACC17D}"/>
              </a:ext>
            </a:extLst>
          </p:cNvPr>
          <p:cNvSpPr txBox="1"/>
          <p:nvPr/>
        </p:nvSpPr>
        <p:spPr>
          <a:xfrm>
            <a:off x="1622323" y="3842674"/>
            <a:ext cx="87382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1=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+h* V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x0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F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x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(r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0,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t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)/2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7D80F-A512-26B2-CC7F-D9ACDDBB72EA}"/>
              </a:ext>
            </a:extLst>
          </p:cNvPr>
          <p:cNvSpPr txBox="1"/>
          <p:nvPr/>
        </p:nvSpPr>
        <p:spPr>
          <a:xfrm>
            <a:off x="6346945" y="0"/>
            <a:ext cx="6582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7030A0"/>
                </a:solidFill>
                <a:latin typeface="Perpetua" pitchFamily="18" charset="0"/>
              </a:rPr>
              <a:t>Y</a:t>
            </a:r>
            <a:r>
              <a:rPr lang="en-US" sz="6000" b="1" baseline="-25000" dirty="0">
                <a:solidFill>
                  <a:srgbClr val="7030A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7030A0"/>
                </a:solidFill>
                <a:latin typeface="Perpetua" pitchFamily="18" charset="0"/>
              </a:rPr>
              <a:t>={y</a:t>
            </a:r>
            <a:r>
              <a:rPr lang="en-US" sz="6000" b="1" baseline="30000" dirty="0">
                <a:solidFill>
                  <a:srgbClr val="7030A0"/>
                </a:solidFill>
                <a:latin typeface="Perpetua" pitchFamily="18" charset="0"/>
              </a:rPr>
              <a:t>1</a:t>
            </a:r>
            <a:r>
              <a:rPr lang="en-US" sz="6000" b="1" baseline="-25000" dirty="0">
                <a:solidFill>
                  <a:srgbClr val="7030A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7030A0"/>
                </a:solidFill>
                <a:latin typeface="Perpetua" pitchFamily="18" charset="0"/>
              </a:rPr>
              <a:t>,y</a:t>
            </a:r>
            <a:r>
              <a:rPr lang="en-US" sz="6000" b="1" baseline="30000" dirty="0">
                <a:solidFill>
                  <a:srgbClr val="7030A0"/>
                </a:solidFill>
                <a:latin typeface="Perpetua" pitchFamily="18" charset="0"/>
              </a:rPr>
              <a:t>2</a:t>
            </a:r>
            <a:r>
              <a:rPr lang="en-US" sz="6000" b="1" baseline="-25000" dirty="0">
                <a:solidFill>
                  <a:srgbClr val="7030A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7030A0"/>
                </a:solidFill>
                <a:latin typeface="Perpetua" pitchFamily="18" charset="0"/>
              </a:rPr>
              <a:t>…..y</a:t>
            </a:r>
            <a:r>
              <a:rPr lang="en-US" sz="6000" b="1" baseline="30000" dirty="0">
                <a:solidFill>
                  <a:srgbClr val="7030A0"/>
                </a:solidFill>
                <a:latin typeface="Perpetua" pitchFamily="18" charset="0"/>
              </a:rPr>
              <a:t>N</a:t>
            </a:r>
            <a:r>
              <a:rPr lang="en-US" sz="6000" b="1" baseline="-25000" dirty="0">
                <a:solidFill>
                  <a:srgbClr val="7030A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7030A0"/>
                </a:solidFill>
                <a:latin typeface="Perpetua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0B5D8-CE06-373C-CADB-EE73F88919E7}"/>
              </a:ext>
            </a:extLst>
          </p:cNvPr>
          <p:cNvSpPr txBox="1"/>
          <p:nvPr/>
        </p:nvSpPr>
        <p:spPr>
          <a:xfrm>
            <a:off x="1622323" y="5204442"/>
            <a:ext cx="871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1=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+h* V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y0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+h</a:t>
            </a:r>
            <a:r>
              <a:rPr lang="en-US" sz="6000" b="1" baseline="30000" dirty="0">
                <a:solidFill>
                  <a:srgbClr val="FF0000"/>
                </a:solidFill>
                <a:latin typeface="Perpetua" pitchFamily="18" charset="0"/>
              </a:rPr>
              <a:t>2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F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y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(r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0,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t</a:t>
            </a:r>
            <a:r>
              <a:rPr lang="en-US" sz="6000" b="1" baseline="-25000" dirty="0">
                <a:solidFill>
                  <a:srgbClr val="FF0000"/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rgbClr val="FF0000"/>
                </a:solidFill>
                <a:latin typeface="Perpetua" pitchFamily="18" charset="0"/>
              </a:rPr>
              <a:t>)/2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02ADA-BB9B-A7D4-A4F9-BA445F58EC5C}"/>
              </a:ext>
            </a:extLst>
          </p:cNvPr>
          <p:cNvSpPr txBox="1"/>
          <p:nvPr/>
        </p:nvSpPr>
        <p:spPr>
          <a:xfrm>
            <a:off x="4632383" y="2251610"/>
            <a:ext cx="7673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V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y0=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={v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y</a:t>
            </a:r>
            <a:r>
              <a:rPr lang="en-US" sz="6000" b="1" baseline="30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1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,v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y</a:t>
            </a:r>
            <a:r>
              <a:rPr lang="en-US" sz="6000" b="1" baseline="30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2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…..v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y</a:t>
            </a:r>
            <a:r>
              <a:rPr lang="en-US" sz="6000" b="1" baseline="30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N</a:t>
            </a:r>
            <a:r>
              <a:rPr lang="en-US" sz="6000" b="1" baseline="-25000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0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Perpetu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1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C5F90E4CEA943B792158B02E84D53" ma:contentTypeVersion="4" ma:contentTypeDescription="Create a new document." ma:contentTypeScope="" ma:versionID="534787bdbd08c0fdfcdb84d0d6d7d01d">
  <xsd:schema xmlns:xsd="http://www.w3.org/2001/XMLSchema" xmlns:xs="http://www.w3.org/2001/XMLSchema" xmlns:p="http://schemas.microsoft.com/office/2006/metadata/properties" xmlns:ns2="53842583-c886-42fc-ada3-586e42926c21" targetNamespace="http://schemas.microsoft.com/office/2006/metadata/properties" ma:root="true" ma:fieldsID="40011fcba78c259b75ffc4f3103ad0d9" ns2:_="">
    <xsd:import namespace="53842583-c886-42fc-ada3-586e42926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2583-c886-42fc-ada3-586e42926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CD2CBE-BF52-42E4-B9F0-AEB9BCDC4123}"/>
</file>

<file path=customXml/itemProps2.xml><?xml version="1.0" encoding="utf-8"?>
<ds:datastoreItem xmlns:ds="http://schemas.openxmlformats.org/officeDocument/2006/customXml" ds:itemID="{31CA881C-AE42-422E-A03B-0E6E76D00109}"/>
</file>

<file path=customXml/itemProps3.xml><?xml version="1.0" encoding="utf-8"?>
<ds:datastoreItem xmlns:ds="http://schemas.openxmlformats.org/officeDocument/2006/customXml" ds:itemID="{EC1A59A6-B36B-49AD-B9D5-175F43DE3ED4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306</Words>
  <Application>Microsoft Office PowerPoint</Application>
  <PresentationFormat>Widescreen</PresentationFormat>
  <Paragraphs>54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Perpetua</vt:lpstr>
      <vt:lpstr>Symbol</vt:lpstr>
      <vt:lpstr>Office Theme</vt:lpstr>
      <vt:lpstr>MD Simulation of Argon gas</vt:lpstr>
      <vt:lpstr>PowerPoint Presentation</vt:lpstr>
      <vt:lpstr>PowerPoint Presentation</vt:lpstr>
      <vt:lpstr>Initialize</vt:lpstr>
      <vt:lpstr>Verlet algorithm (Recap)</vt:lpstr>
      <vt:lpstr>Start iteration (Verlet lgorithm)</vt:lpstr>
      <vt:lpstr>How to get F(rn,tn)??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Simulation of Argon gas</dc:title>
  <dc:creator>Jobin Jose</dc:creator>
  <cp:lastModifiedBy>Jobin Jose</cp:lastModifiedBy>
  <cp:revision>27</cp:revision>
  <dcterms:created xsi:type="dcterms:W3CDTF">2024-03-06T00:44:24Z</dcterms:created>
  <dcterms:modified xsi:type="dcterms:W3CDTF">2024-03-06T02:01:28Z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0x0101001AEC5F90E4CEA943B792158B02E84D53</vt:lpwstr>
  </property>
</Properties>
</file>