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bmp"/><Relationship Id="rId4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corda/observer-cordapp" TargetMode="Externa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perty Invest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Property Investment</a:t>
            </a:r>
          </a:p>
        </p:txBody>
      </p:sp>
      <p:sp>
        <p:nvSpPr>
          <p:cNvPr id="120" name="Corda App from Corda Code Club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Corda App from Corda Code Club</a:t>
            </a:r>
          </a:p>
          <a:p>
            <a:pPr/>
            <a:r>
              <a:t>Daniel, Patrick, Lonnie and Deepa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house-prices-uk-property-investment-areas-1025796.jpg" descr="house-prices-uk-property-investment-areas-1025796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454" r="0" b="24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3" name="Property Inve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Property Investment</a:t>
            </a:r>
          </a:p>
        </p:txBody>
      </p:sp>
      <p:sp>
        <p:nvSpPr>
          <p:cNvPr id="124" name="Phase 1and 2 - Design and Task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1and 2 - Design and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etWidth350-istock000010774987large1.jpg" descr="SetWidth350-istock000010774987large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050" t="0" r="2405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7" name="Domain Vocabulary…"/>
          <p:cNvSpPr txBox="1"/>
          <p:nvPr>
            <p:ph type="body" sz="half" idx="1"/>
          </p:nvPr>
        </p:nvSpPr>
        <p:spPr>
          <a:xfrm>
            <a:off x="355600" y="577601"/>
            <a:ext cx="5892800" cy="8198099"/>
          </a:xfrm>
          <a:prstGeom prst="rect">
            <a:avLst/>
          </a:prstGeom>
        </p:spPr>
        <p:txBody>
          <a:bodyPr/>
          <a:lstStyle/>
          <a:p>
            <a:pPr/>
            <a:r>
              <a:t>Domain Vocabulary</a:t>
            </a:r>
          </a:p>
          <a:p>
            <a:pPr/>
          </a:p>
          <a:p>
            <a:pPr/>
          </a:p>
          <a:p>
            <a:pPr/>
          </a:p>
          <a:p>
            <a:pPr marL="228600" indent="-228600" algn="l">
              <a:buSzPct val="100000"/>
              <a:buChar char="•"/>
            </a:pPr>
            <a:r>
              <a:t>Property</a:t>
            </a:r>
          </a:p>
          <a:p>
            <a:pPr marL="228600" indent="-228600" algn="l">
              <a:buSzPct val="100000"/>
              <a:buChar char="•"/>
            </a:pPr>
            <a:r>
              <a:t>Property Fund Manager</a:t>
            </a:r>
          </a:p>
          <a:p>
            <a:pPr marL="228600" indent="-228600" algn="l">
              <a:buSzPct val="100000"/>
              <a:buChar char="•"/>
            </a:pPr>
            <a:r>
              <a:t>Two types of Investors</a:t>
            </a:r>
          </a:p>
          <a:p>
            <a:pPr lvl="8" marL="228600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t>Institutional Investor</a:t>
            </a:r>
          </a:p>
          <a:p>
            <a:pPr lvl="8" marL="228600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t>Private Investor</a:t>
            </a:r>
          </a:p>
          <a:p>
            <a:pPr lvl="8" marL="228600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t>Fund</a:t>
            </a:r>
          </a:p>
          <a:p>
            <a:pPr lvl="8" marL="228600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t>Dividend</a:t>
            </a:r>
          </a:p>
          <a:p>
            <a:pPr lvl="8" marL="228600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t>Bid For Fund</a:t>
            </a:r>
          </a:p>
          <a:p>
            <a:pPr lvl="8" marL="228600" indent="-228600">
              <a:spcBef>
                <a:spcPts val="0"/>
              </a:spcBef>
              <a:buClr>
                <a:srgbClr val="535353"/>
              </a:buClr>
              <a:buSzPct val="100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nvestment-profit-from-property-market.jpg" descr="Investment-profit-from-property-market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2569" t="0" r="14175" b="0"/>
          <a:stretch>
            <a:fillRect/>
          </a:stretch>
        </p:blipFill>
        <p:spPr>
          <a:xfrm>
            <a:off x="6705599" y="2183196"/>
            <a:ext cx="5359401" cy="4968108"/>
          </a:xfrm>
          <a:prstGeom prst="rect">
            <a:avLst/>
          </a:prstGeom>
        </p:spPr>
      </p:pic>
      <p:sp>
        <p:nvSpPr>
          <p:cNvPr id="130" name="Phase 1…"/>
          <p:cNvSpPr txBox="1"/>
          <p:nvPr>
            <p:ph type="body" sz="half" idx="1"/>
          </p:nvPr>
        </p:nvSpPr>
        <p:spPr>
          <a:xfrm>
            <a:off x="355600" y="394196"/>
            <a:ext cx="5892800" cy="8381504"/>
          </a:xfrm>
          <a:prstGeom prst="rect">
            <a:avLst/>
          </a:prstGeom>
        </p:spPr>
        <p:txBody>
          <a:bodyPr/>
          <a:lstStyle/>
          <a:p>
            <a:pPr/>
            <a:r>
              <a:t>Phase 1</a:t>
            </a:r>
          </a:p>
          <a:p>
            <a:pPr/>
          </a:p>
          <a:p>
            <a:pPr/>
          </a:p>
          <a:p>
            <a:pPr/>
          </a:p>
          <a:p>
            <a:pPr lvl="8" marL="457200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t>Fund Manager creates Fund on a set of Properties</a:t>
            </a:r>
          </a:p>
          <a:p>
            <a:pPr lvl="8" marL="457200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t>Collects Rental Income</a:t>
            </a:r>
          </a:p>
          <a:p>
            <a:pPr lvl="8" marL="457200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t>Distributes Dividend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f8b5cb7d-64ab-43fc-8df2-66c7a539d973-2.jpg" descr="f8b5cb7d-64ab-43fc-8df2-66c7a539d973-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3264" t="0" r="5808" b="0"/>
          <a:stretch>
            <a:fillRect/>
          </a:stretch>
        </p:blipFill>
        <p:spPr>
          <a:xfrm>
            <a:off x="6426200" y="546100"/>
            <a:ext cx="5359400" cy="7759700"/>
          </a:xfrm>
          <a:prstGeom prst="rect">
            <a:avLst/>
          </a:prstGeom>
        </p:spPr>
      </p:pic>
      <p:sp>
        <p:nvSpPr>
          <p:cNvPr id="133" name="Phase 2…"/>
          <p:cNvSpPr txBox="1"/>
          <p:nvPr>
            <p:ph type="body" sz="half" idx="1"/>
          </p:nvPr>
        </p:nvSpPr>
        <p:spPr>
          <a:xfrm>
            <a:off x="355600" y="831502"/>
            <a:ext cx="5892800" cy="7944198"/>
          </a:xfrm>
          <a:prstGeom prst="rect">
            <a:avLst/>
          </a:prstGeom>
        </p:spPr>
        <p:txBody>
          <a:bodyPr/>
          <a:lstStyle/>
          <a:p>
            <a:pPr defTabSz="519937">
              <a:defRPr sz="3382"/>
            </a:pPr>
            <a:r>
              <a:t>Phase 2</a:t>
            </a:r>
          </a:p>
          <a:p>
            <a:pPr lvl="8" marL="40690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t>Fund Manager creates Fund on a set of Properties</a:t>
            </a:r>
          </a:p>
          <a:p>
            <a:pPr lvl="8" marL="40690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b="1" sz="3382">
                <a:latin typeface="Gill Sans"/>
                <a:ea typeface="Gill Sans"/>
                <a:cs typeface="Gill Sans"/>
                <a:sym typeface="Gill Sans"/>
              </a:defRPr>
            </a:pPr>
            <a:r>
              <a:t>Fund Manager invites bids from Investors from potential Investors for a particular Sum</a:t>
            </a:r>
          </a:p>
          <a:p>
            <a:pPr lvl="8" marL="40690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b="1" sz="3382">
                <a:latin typeface="Gill Sans"/>
                <a:ea typeface="Gill Sans"/>
                <a:cs typeface="Gill Sans"/>
                <a:sym typeface="Gill Sans"/>
              </a:defRPr>
            </a:pPr>
            <a:r>
              <a:t>Investors Bid for different share values</a:t>
            </a:r>
          </a:p>
          <a:p>
            <a:pPr lvl="8" marL="40690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b="1" sz="3382">
                <a:latin typeface="Gill Sans"/>
                <a:ea typeface="Gill Sans"/>
                <a:cs typeface="Gill Sans"/>
                <a:sym typeface="Gill Sans"/>
              </a:defRPr>
            </a:pPr>
            <a:r>
              <a:t>Fund Manager closes the bids and assigns share</a:t>
            </a:r>
          </a:p>
          <a:p>
            <a:pPr lvl="8" marL="40690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t>Collects Rental Income</a:t>
            </a:r>
          </a:p>
          <a:p>
            <a:pPr lvl="8" marL="40690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t>Distributes Dividend to share holders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bulding.png" descr="bulding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5213" b="33888"/>
          <a:stretch>
            <a:fillRect/>
          </a:stretch>
        </p:blipFill>
        <p:spPr>
          <a:xfrm>
            <a:off x="6985000" y="7092515"/>
            <a:ext cx="5080000" cy="1276785"/>
          </a:xfrm>
          <a:prstGeom prst="rect">
            <a:avLst/>
          </a:prstGeom>
        </p:spPr>
      </p:pic>
      <p:sp>
        <p:nvSpPr>
          <p:cNvPr id="136" name="Phase 1…"/>
          <p:cNvSpPr txBox="1"/>
          <p:nvPr>
            <p:ph type="body" sz="half" idx="1"/>
          </p:nvPr>
        </p:nvSpPr>
        <p:spPr>
          <a:xfrm>
            <a:off x="355600" y="452536"/>
            <a:ext cx="5892800" cy="8323164"/>
          </a:xfrm>
          <a:prstGeom prst="rect">
            <a:avLst/>
          </a:prstGeom>
        </p:spPr>
        <p:txBody>
          <a:bodyPr/>
          <a:lstStyle/>
          <a:p>
            <a:pPr defTabSz="543305">
              <a:defRPr sz="3534"/>
            </a:pPr>
            <a:r>
              <a:t>Phase 1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t>Create Parties called FundManager, Investors.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t>Let there be one Fund Manager and 2-3 Investors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t>Create a Fund State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t>Create a IssueFund Contract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t>Create a Flow to Issue a Property Fund with a list of Share holders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t>Create a Dividend State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t>Create a IssueDividend Contract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t>Create a Flow to Issue a Dividend to Shareholders for a Fund</a:t>
            </a:r>
          </a:p>
        </p:txBody>
      </p:sp>
      <p:grpSp>
        <p:nvGrpSpPr>
          <p:cNvPr id="145" name="Group 10"/>
          <p:cNvGrpSpPr/>
          <p:nvPr/>
        </p:nvGrpSpPr>
        <p:grpSpPr>
          <a:xfrm>
            <a:off x="6479278" y="2364504"/>
            <a:ext cx="6091444" cy="1409571"/>
            <a:chOff x="0" y="0"/>
            <a:chExt cx="6091442" cy="1409569"/>
          </a:xfrm>
        </p:grpSpPr>
        <p:sp>
          <p:nvSpPr>
            <p:cNvPr id="137" name="Rectangle 12"/>
            <p:cNvSpPr/>
            <p:nvPr/>
          </p:nvSpPr>
          <p:spPr>
            <a:xfrm>
              <a:off x="0" y="-1"/>
              <a:ext cx="6091443" cy="1409571"/>
            </a:xfrm>
            <a:prstGeom prst="rect">
              <a:avLst/>
            </a:prstGeom>
            <a:solidFill>
              <a:srgbClr val="EAEAEA"/>
            </a:solidFill>
            <a:ln w="254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600">
                  <a:solidFill>
                    <a:srgbClr val="80808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40" name="Rectangle 14"/>
            <p:cNvGrpSpPr/>
            <p:nvPr/>
          </p:nvGrpSpPr>
          <p:grpSpPr>
            <a:xfrm>
              <a:off x="4109882" y="66999"/>
              <a:ext cx="1779557" cy="1275571"/>
              <a:chOff x="0" y="-79707"/>
              <a:chExt cx="1779555" cy="1275570"/>
            </a:xfrm>
          </p:grpSpPr>
          <p:sp>
            <p:nvSpPr>
              <p:cNvPr id="138" name="Rectangle"/>
              <p:cNvSpPr/>
              <p:nvPr/>
            </p:nvSpPr>
            <p:spPr>
              <a:xfrm>
                <a:off x="-1" y="0"/>
                <a:ext cx="1779557" cy="11161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algn="l" defTabSz="1300480">
                  <a:spcBef>
                    <a:spcPts val="800"/>
                  </a:spcBef>
                  <a:defRPr b="1" sz="1800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39" name="FundState…"/>
              <p:cNvSpPr txBox="1"/>
              <p:nvPr/>
            </p:nvSpPr>
            <p:spPr>
              <a:xfrm>
                <a:off x="-1" y="-79708"/>
                <a:ext cx="1779557" cy="1275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1" sz="15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FundState</a:t>
                </a:r>
                <a:endParaRPr baseline="-28799"/>
              </a:p>
              <a:p>
                <a:pPr algn="l" defTabSz="1300480">
                  <a:spcBef>
                    <a:spcPts val="800"/>
                  </a:spcBef>
                  <a:defRPr b="1" sz="12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baseline="-34499"/>
                  <a:t>Name</a:t>
                </a:r>
                <a:r>
                  <a:t> </a:t>
                </a:r>
              </a:p>
              <a:p>
                <a:pPr algn="l" defTabSz="1300480">
                  <a:spcBef>
                    <a:spcPts val="800"/>
                  </a:spcBef>
                  <a:defRPr b="1" sz="12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Properties </a:t>
                </a:r>
                <a:endParaRPr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b="1" sz="12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 Value</a:t>
                </a:r>
              </a:p>
              <a:p>
                <a:pPr algn="l" defTabSz="1300480">
                  <a:spcBef>
                    <a:spcPts val="800"/>
                  </a:spcBef>
                  <a:defRPr b="1" sz="13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ShareHolders</a:t>
                </a:r>
              </a:p>
              <a:p>
                <a:pPr algn="l" defTabSz="1300480">
                  <a:spcBef>
                    <a:spcPts val="800"/>
                  </a:spcBef>
                  <a:defRPr b="1" sz="18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  <a:p>
                <a:pPr algn="l" defTabSz="1300480">
                  <a:spcBef>
                    <a:spcPts val="800"/>
                  </a:spcBef>
                  <a:defRPr b="1" sz="18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b="1" sz="18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 amount </a:t>
                </a:r>
                <a:r>
                  <a:rPr>
                    <a:solidFill>
                      <a:srgbClr val="FF0000"/>
                    </a:solidFill>
                  </a:rPr>
                  <a:t>&gt; 0</a:t>
                </a:r>
              </a:p>
            </p:txBody>
          </p:sp>
        </p:grpSp>
        <p:sp>
          <p:nvSpPr>
            <p:cNvPr id="141" name="Rectangle 15"/>
            <p:cNvSpPr/>
            <p:nvPr/>
          </p:nvSpPr>
          <p:spPr>
            <a:xfrm>
              <a:off x="220356" y="146708"/>
              <a:ext cx="1779557" cy="1113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25400" cap="flat">
              <a:solidFill>
                <a:srgbClr val="808080"/>
              </a:solidFill>
              <a:prstDash val="sysDot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1" sz="14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44" name="Right Arrow 13"/>
            <p:cNvGrpSpPr/>
            <p:nvPr/>
          </p:nvGrpSpPr>
          <p:grpSpPr>
            <a:xfrm>
              <a:off x="2160108" y="217776"/>
              <a:ext cx="1789581" cy="931304"/>
              <a:chOff x="0" y="0"/>
              <a:chExt cx="1789580" cy="931303"/>
            </a:xfrm>
          </p:grpSpPr>
          <p:sp>
            <p:nvSpPr>
              <p:cNvPr id="142" name="Arrow"/>
              <p:cNvSpPr/>
              <p:nvPr/>
            </p:nvSpPr>
            <p:spPr>
              <a:xfrm>
                <a:off x="0" y="0"/>
                <a:ext cx="1789581" cy="93130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D1C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43" name="Issue…"/>
              <p:cNvSpPr txBox="1"/>
              <p:nvPr/>
            </p:nvSpPr>
            <p:spPr>
              <a:xfrm>
                <a:off x="-1" y="190363"/>
                <a:ext cx="1556756" cy="550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1"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Issue</a:t>
                </a:r>
              </a:p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(issuer)</a:t>
                </a:r>
              </a:p>
            </p:txBody>
          </p:sp>
        </p:grpSp>
      </p:grpSp>
      <p:pic>
        <p:nvPicPr>
          <p:cNvPr id="146" name="14657462-group-of-different-business-people-in-a-line-posing-and-smiling-at-camera.jpg" descr="14657462-group-of-different-business-people-in-a-line-posing-and-smiling-at-camer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21846" y="550789"/>
            <a:ext cx="2357632" cy="15687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10"/>
          <p:cNvGrpSpPr/>
          <p:nvPr/>
        </p:nvGrpSpPr>
        <p:grpSpPr>
          <a:xfrm>
            <a:off x="6479278" y="4510804"/>
            <a:ext cx="6091444" cy="1409571"/>
            <a:chOff x="0" y="0"/>
            <a:chExt cx="6091442" cy="1409569"/>
          </a:xfrm>
        </p:grpSpPr>
        <p:sp>
          <p:nvSpPr>
            <p:cNvPr id="147" name="Rectangle 12"/>
            <p:cNvSpPr/>
            <p:nvPr/>
          </p:nvSpPr>
          <p:spPr>
            <a:xfrm>
              <a:off x="0" y="-1"/>
              <a:ext cx="6091443" cy="1409571"/>
            </a:xfrm>
            <a:prstGeom prst="rect">
              <a:avLst/>
            </a:prstGeom>
            <a:solidFill>
              <a:srgbClr val="EAEAEA"/>
            </a:solidFill>
            <a:ln w="254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600">
                  <a:solidFill>
                    <a:srgbClr val="80808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50" name="Rectangle 14"/>
            <p:cNvGrpSpPr/>
            <p:nvPr/>
          </p:nvGrpSpPr>
          <p:grpSpPr>
            <a:xfrm>
              <a:off x="4109882" y="66999"/>
              <a:ext cx="1779557" cy="1275571"/>
              <a:chOff x="0" y="-79707"/>
              <a:chExt cx="1779555" cy="1275570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-1" y="0"/>
                <a:ext cx="1779557" cy="11161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algn="l" defTabSz="1300480">
                  <a:spcBef>
                    <a:spcPts val="800"/>
                  </a:spcBef>
                  <a:defRPr b="1" sz="1800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49" name="DividendState…"/>
              <p:cNvSpPr txBox="1"/>
              <p:nvPr/>
            </p:nvSpPr>
            <p:spPr>
              <a:xfrm>
                <a:off x="-1" y="-79708"/>
                <a:ext cx="1779557" cy="1275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1" sz="15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DividendState</a:t>
                </a:r>
                <a:endParaRPr baseline="-28799"/>
              </a:p>
              <a:p>
                <a:pPr algn="l" defTabSz="1300480">
                  <a:spcBef>
                    <a:spcPts val="800"/>
                  </a:spcBef>
                  <a:defRPr b="1" sz="18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 </a:t>
                </a:r>
                <a:r>
                  <a:rPr sz="1300"/>
                  <a:t>Fund Name </a:t>
                </a:r>
                <a:endParaRPr sz="130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b="1" sz="13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 Value</a:t>
                </a:r>
              </a:p>
              <a:p>
                <a:pPr algn="l" defTabSz="1300480">
                  <a:spcBef>
                    <a:spcPts val="800"/>
                  </a:spcBef>
                  <a:defRPr b="1" sz="18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  <a:p>
                <a:pPr algn="l" defTabSz="1300480">
                  <a:spcBef>
                    <a:spcPts val="800"/>
                  </a:spcBef>
                  <a:defRPr b="1" sz="18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b="1" sz="18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 amount </a:t>
                </a:r>
                <a:r>
                  <a:rPr>
                    <a:solidFill>
                      <a:srgbClr val="FF0000"/>
                    </a:solidFill>
                  </a:rPr>
                  <a:t>&gt; 0</a:t>
                </a:r>
              </a:p>
            </p:txBody>
          </p:sp>
        </p:grpSp>
        <p:sp>
          <p:nvSpPr>
            <p:cNvPr id="151" name="Rectangle 15"/>
            <p:cNvSpPr/>
            <p:nvPr/>
          </p:nvSpPr>
          <p:spPr>
            <a:xfrm>
              <a:off x="220356" y="146708"/>
              <a:ext cx="1779557" cy="1113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25400" cap="flat">
              <a:solidFill>
                <a:srgbClr val="808080"/>
              </a:solidFill>
              <a:prstDash val="sysDot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1" sz="14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54" name="Right Arrow 13"/>
            <p:cNvGrpSpPr/>
            <p:nvPr/>
          </p:nvGrpSpPr>
          <p:grpSpPr>
            <a:xfrm>
              <a:off x="2160108" y="217776"/>
              <a:ext cx="1789581" cy="931304"/>
              <a:chOff x="0" y="0"/>
              <a:chExt cx="1789580" cy="931303"/>
            </a:xfrm>
          </p:grpSpPr>
          <p:sp>
            <p:nvSpPr>
              <p:cNvPr id="152" name="Arrow"/>
              <p:cNvSpPr/>
              <p:nvPr/>
            </p:nvSpPr>
            <p:spPr>
              <a:xfrm>
                <a:off x="0" y="0"/>
                <a:ext cx="1789581" cy="93130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D1C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53" name="Issue…"/>
              <p:cNvSpPr txBox="1"/>
              <p:nvPr/>
            </p:nvSpPr>
            <p:spPr>
              <a:xfrm>
                <a:off x="-1" y="190363"/>
                <a:ext cx="1556756" cy="550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1"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Issue</a:t>
                </a:r>
              </a:p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(issuer)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hase 2…"/>
          <p:cNvSpPr txBox="1"/>
          <p:nvPr>
            <p:ph type="body" sz="half" idx="1"/>
          </p:nvPr>
        </p:nvSpPr>
        <p:spPr>
          <a:xfrm>
            <a:off x="355600" y="280342"/>
            <a:ext cx="5892800" cy="8495358"/>
          </a:xfrm>
          <a:prstGeom prst="rect">
            <a:avLst/>
          </a:prstGeom>
        </p:spPr>
        <p:txBody>
          <a:bodyPr/>
          <a:lstStyle/>
          <a:p>
            <a:pPr/>
            <a:r>
              <a:t>Phase 2</a:t>
            </a:r>
          </a:p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https://github.com/corda/observer-cordapp</a:t>
            </a:r>
          </a:p>
        </p:txBody>
      </p:sp>
      <p:pic>
        <p:nvPicPr>
          <p:cNvPr id="158" name="bulding.png" descr="buld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8758" y="7301824"/>
            <a:ext cx="5216242" cy="1879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