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embeddedFontLst>
    <p:embeddedFont>
      <p:font typeface="Roboto"/>
      <p:regular r:id="rId39"/>
      <p:bold r:id="rId40"/>
      <p:italic r:id="rId41"/>
      <p:boldItalic r:id="rId42"/>
    </p:embeddedFont>
    <p:embeddedFont>
      <p:font typeface="Nunito"/>
      <p:regular r:id="rId43"/>
      <p:bold r:id="rId44"/>
      <p:italic r:id="rId45"/>
      <p:boldItalic r:id="rId46"/>
    </p:embeddedFont>
    <p:embeddedFont>
      <p:font typeface="Montserrat"/>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fntdata"/><Relationship Id="rId42" Type="http://schemas.openxmlformats.org/officeDocument/2006/relationships/font" Target="fonts/Roboto-boldItalic.fntdata"/><Relationship Id="rId41" Type="http://schemas.openxmlformats.org/officeDocument/2006/relationships/font" Target="fonts/Roboto-italic.fntdata"/><Relationship Id="rId44" Type="http://schemas.openxmlformats.org/officeDocument/2006/relationships/font" Target="fonts/Nunito-bold.fntdata"/><Relationship Id="rId43" Type="http://schemas.openxmlformats.org/officeDocument/2006/relationships/font" Target="fonts/Nunito-regular.fntdata"/><Relationship Id="rId46" Type="http://schemas.openxmlformats.org/officeDocument/2006/relationships/font" Target="fonts/Nunito-boldItalic.fntdata"/><Relationship Id="rId45" Type="http://schemas.openxmlformats.org/officeDocument/2006/relationships/font" Target="fonts/Nuni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Montserrat-bold.fntdata"/><Relationship Id="rId47" Type="http://schemas.openxmlformats.org/officeDocument/2006/relationships/font" Target="fonts/Montserrat-regular.fntdata"/><Relationship Id="rId49" Type="http://schemas.openxmlformats.org/officeDocument/2006/relationships/font" Target="fonts/Montserrat-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font" Target="fonts/Roboto-regular.fntdata"/><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0" Type="http://schemas.openxmlformats.org/officeDocument/2006/relationships/font" Target="fonts/Montserrat-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04e49d8d58_3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04e49d8d58_3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04e49d8d58_3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04e49d8d58_3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04e48d580e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04e48d580e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04e48d580e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04e48d580e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04e49d8d58_3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04e49d8d58_3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04e49d8d58_3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04e49d8d58_3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04e49d8d58_3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04e49d8d58_3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04e49d8d58_3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04e49d8d58_3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04e49d8d58_3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04e49d8d58_3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7b05b34780a017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7b05b34780a017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04e48d580e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04e48d580e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03c3e0495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03c3e0495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03c3e0495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03c3e0495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03c3e0495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03c3e0495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03c3e04955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03c3e0495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03c3e0495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03c3e0495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03c3e04955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03c3e04955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03c3e04955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03c3e04955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03c3e04955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103c3e04955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03c3e04955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03c3e04955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03c3e04955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03c3e04955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04e48d580e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04e48d580e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03c3e04955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03c3e04955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03c3e04955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03c3e04955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04e48d580e_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104e48d580e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04e48d580e_1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104e48d580e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04e49d8d58_3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04e49d8d58_3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04e49d8d58_3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04e49d8d58_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04e48d580e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04e48d580e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04e48d580e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04e48d580e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04e48d580e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04e48d580e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04e48d580e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04e48d580e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www.esokia.com/fr/blog/comment-ameliorer-le-referencement-naturel-de-votre-site-internet" TargetMode="External"/><Relationship Id="rId4" Type="http://schemas.openxmlformats.org/officeDocument/2006/relationships/hyperlink" Target="https://esokia.com/fr/services/design-ux-ui"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8.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3.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2.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1.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arquen.fr/blog/le-guide-complet-pour-realiser-des-wireframes-pro/"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figma.com/" TargetMode="External"/><Relationship Id="rId4" Type="http://schemas.openxmlformats.org/officeDocument/2006/relationships/hyperlink" Target="https://www.sketch.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33903" y="868508"/>
            <a:ext cx="5361300" cy="1339200"/>
          </a:xfrm>
          <a:prstGeom prst="rect">
            <a:avLst/>
          </a:prstGeom>
        </p:spPr>
        <p:txBody>
          <a:bodyPr anchorCtr="0" anchor="ctr" bIns="91425" lIns="91425" spcFirstLastPara="1" rIns="91425" wrap="square" tIns="91425">
            <a:normAutofit/>
          </a:bodyPr>
          <a:lstStyle/>
          <a:p>
            <a:pPr indent="457200" lvl="0" marL="457200" rtl="0" algn="l">
              <a:spcBef>
                <a:spcPts val="0"/>
              </a:spcBef>
              <a:spcAft>
                <a:spcPts val="0"/>
              </a:spcAft>
              <a:buNone/>
            </a:pPr>
            <a:r>
              <a:rPr b="1" i="1" lang="fr" sz="3700">
                <a:solidFill>
                  <a:srgbClr val="85200C"/>
                </a:solidFill>
                <a:highlight>
                  <a:srgbClr val="FFFFFF"/>
                </a:highlight>
                <a:latin typeface="Arial"/>
                <a:ea typeface="Arial"/>
                <a:cs typeface="Arial"/>
                <a:sym typeface="Arial"/>
              </a:rPr>
              <a:t>Maquettage </a:t>
            </a:r>
            <a:endParaRPr b="1" i="1" sz="3700">
              <a:solidFill>
                <a:srgbClr val="85200C"/>
              </a:solidFill>
              <a:highlight>
                <a:srgbClr val="FFFFFF"/>
              </a:highlight>
              <a:latin typeface="Arial"/>
              <a:ea typeface="Arial"/>
              <a:cs typeface="Arial"/>
              <a:sym typeface="Arial"/>
            </a:endParaRPr>
          </a:p>
          <a:p>
            <a:pPr indent="0" lvl="0" marL="0" rtl="0" algn="ctr">
              <a:spcBef>
                <a:spcPts val="0"/>
              </a:spcBef>
              <a:spcAft>
                <a:spcPts val="0"/>
              </a:spcAft>
              <a:buNone/>
            </a:pPr>
            <a:r>
              <a:t/>
            </a:r>
            <a:endParaRPr/>
          </a:p>
        </p:txBody>
      </p:sp>
      <p:sp>
        <p:nvSpPr>
          <p:cNvPr id="129" name="Google Shape;129;p13"/>
          <p:cNvSpPr txBox="1"/>
          <p:nvPr>
            <p:ph idx="1" type="subTitle"/>
          </p:nvPr>
        </p:nvSpPr>
        <p:spPr>
          <a:xfrm>
            <a:off x="2181025" y="1890925"/>
            <a:ext cx="5361300" cy="2433600"/>
          </a:xfrm>
          <a:prstGeom prst="rect">
            <a:avLst/>
          </a:prstGeom>
          <a:solidFill>
            <a:schemeClr val="dk1"/>
          </a:solidFill>
          <a:ln cap="flat" cmpd="sng" w="28575">
            <a:solidFill>
              <a:srgbClr val="F8F9FA"/>
            </a:solidFill>
            <a:prstDash val="solid"/>
            <a:round/>
            <a:headEnd len="sm" w="sm" type="none"/>
            <a:tailEnd len="sm" w="sm" type="none"/>
          </a:ln>
        </p:spPr>
        <p:txBody>
          <a:bodyPr anchorCtr="0" anchor="t" bIns="91425" lIns="91425" spcFirstLastPara="1" rIns="91425" wrap="square" tIns="91425">
            <a:normAutofit fontScale="32500" lnSpcReduction="10000"/>
          </a:bodyPr>
          <a:lstStyle/>
          <a:p>
            <a:pPr indent="0" lvl="0" marL="0" rtl="0" algn="l">
              <a:spcBef>
                <a:spcPts val="0"/>
              </a:spcBef>
              <a:spcAft>
                <a:spcPts val="0"/>
              </a:spcAft>
              <a:buNone/>
            </a:pPr>
            <a:r>
              <a:t/>
            </a:r>
            <a:endParaRPr sz="2200">
              <a:solidFill>
                <a:srgbClr val="980000"/>
              </a:solidFill>
            </a:endParaRPr>
          </a:p>
          <a:p>
            <a:pPr indent="0" lvl="0" marL="0" rtl="0" algn="l">
              <a:lnSpc>
                <a:spcPct val="150000"/>
              </a:lnSpc>
              <a:spcBef>
                <a:spcPts val="0"/>
              </a:spcBef>
              <a:spcAft>
                <a:spcPts val="0"/>
              </a:spcAft>
              <a:buNone/>
            </a:pPr>
            <a:r>
              <a:rPr b="1" lang="fr" sz="5365">
                <a:solidFill>
                  <a:schemeClr val="dk2"/>
                </a:solidFill>
              </a:rPr>
              <a:t>Plan:</a:t>
            </a:r>
            <a:endParaRPr b="1" sz="5365">
              <a:solidFill>
                <a:schemeClr val="dk2"/>
              </a:solidFill>
            </a:endParaRPr>
          </a:p>
          <a:p>
            <a:pPr indent="0" lvl="0" marL="0" rtl="0" algn="l">
              <a:lnSpc>
                <a:spcPct val="150000"/>
              </a:lnSpc>
              <a:spcBef>
                <a:spcPts val="0"/>
              </a:spcBef>
              <a:spcAft>
                <a:spcPts val="0"/>
              </a:spcAft>
              <a:buNone/>
            </a:pPr>
            <a:r>
              <a:rPr b="1" lang="fr" sz="5365">
                <a:solidFill>
                  <a:schemeClr val="dk2"/>
                </a:solidFill>
              </a:rPr>
              <a:t>	1-Définition</a:t>
            </a:r>
            <a:endParaRPr b="1" sz="5365">
              <a:solidFill>
                <a:schemeClr val="dk2"/>
              </a:solidFill>
            </a:endParaRPr>
          </a:p>
          <a:p>
            <a:pPr indent="0" lvl="0" marL="0" rtl="0" algn="l">
              <a:lnSpc>
                <a:spcPct val="150000"/>
              </a:lnSpc>
              <a:spcBef>
                <a:spcPts val="0"/>
              </a:spcBef>
              <a:spcAft>
                <a:spcPts val="0"/>
              </a:spcAft>
              <a:buNone/>
            </a:pPr>
            <a:r>
              <a:rPr b="1" lang="fr" sz="5365">
                <a:solidFill>
                  <a:schemeClr val="dk2"/>
                </a:solidFill>
              </a:rPr>
              <a:t>	2-Les </a:t>
            </a:r>
            <a:r>
              <a:rPr b="1" lang="fr" sz="5365">
                <a:solidFill>
                  <a:schemeClr val="dk2"/>
                </a:solidFill>
              </a:rPr>
              <a:t>étapes</a:t>
            </a:r>
            <a:endParaRPr b="1" sz="5365">
              <a:solidFill>
                <a:schemeClr val="dk2"/>
              </a:solidFill>
            </a:endParaRPr>
          </a:p>
          <a:p>
            <a:pPr indent="457200" lvl="0" marL="0" rtl="0" algn="l">
              <a:lnSpc>
                <a:spcPct val="150000"/>
              </a:lnSpc>
              <a:spcBef>
                <a:spcPts val="0"/>
              </a:spcBef>
              <a:spcAft>
                <a:spcPts val="0"/>
              </a:spcAft>
              <a:buNone/>
            </a:pPr>
            <a:r>
              <a:rPr b="1" lang="fr" sz="5365">
                <a:solidFill>
                  <a:schemeClr val="dk2"/>
                </a:solidFill>
              </a:rPr>
              <a:t>3-Les logiciels</a:t>
            </a:r>
            <a:endParaRPr b="1" sz="5365">
              <a:solidFill>
                <a:schemeClr val="dk2"/>
              </a:solidFill>
            </a:endParaRPr>
          </a:p>
          <a:p>
            <a:pPr indent="457200" lvl="0" marL="0" rtl="0" algn="l">
              <a:lnSpc>
                <a:spcPct val="150000"/>
              </a:lnSpc>
              <a:spcBef>
                <a:spcPts val="0"/>
              </a:spcBef>
              <a:spcAft>
                <a:spcPts val="0"/>
              </a:spcAft>
              <a:buNone/>
            </a:pPr>
            <a:r>
              <a:rPr b="1" lang="fr" sz="5365">
                <a:solidFill>
                  <a:schemeClr val="dk2"/>
                </a:solidFill>
              </a:rPr>
              <a:t>4-Conclusion</a:t>
            </a:r>
            <a:endParaRPr b="1" sz="5365">
              <a:solidFill>
                <a:schemeClr val="dk2"/>
              </a:solidFill>
            </a:endParaRPr>
          </a:p>
          <a:p>
            <a:pPr indent="0" lvl="0" marL="0" rtl="0" algn="l">
              <a:spcBef>
                <a:spcPts val="0"/>
              </a:spcBef>
              <a:spcAft>
                <a:spcPts val="0"/>
              </a:spcAft>
              <a:buNone/>
            </a:pPr>
            <a:r>
              <a:t/>
            </a:r>
            <a:endParaRPr sz="1900">
              <a:solidFill>
                <a:srgbClr val="980000"/>
              </a:solidFill>
            </a:endParaRPr>
          </a:p>
          <a:p>
            <a:pPr indent="0" lvl="0" marL="0" rtl="0" algn="l">
              <a:spcBef>
                <a:spcPts val="0"/>
              </a:spcBef>
              <a:spcAft>
                <a:spcPts val="0"/>
              </a:spcAft>
              <a:buNone/>
            </a:pPr>
            <a:r>
              <a:rPr lang="fr" sz="1900">
                <a:solidFill>
                  <a:srgbClr val="980000"/>
                </a:solidFill>
              </a:rPr>
              <a:t>	</a:t>
            </a:r>
            <a:endParaRPr sz="1900">
              <a:solidFill>
                <a:srgbClr val="980000"/>
              </a:solidFill>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2"/>
          <p:cNvSpPr txBox="1"/>
          <p:nvPr>
            <p:ph idx="1" type="body"/>
          </p:nvPr>
        </p:nvSpPr>
        <p:spPr>
          <a:xfrm>
            <a:off x="819150" y="279150"/>
            <a:ext cx="7505700" cy="41289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t/>
            </a:r>
            <a:endParaRPr sz="2200">
              <a:solidFill>
                <a:schemeClr val="accent2"/>
              </a:solidFill>
            </a:endParaRPr>
          </a:p>
          <a:p>
            <a:pPr indent="0" lvl="0" marL="0" rtl="0" algn="l">
              <a:lnSpc>
                <a:spcPct val="100000"/>
              </a:lnSpc>
              <a:spcBef>
                <a:spcPts val="0"/>
              </a:spcBef>
              <a:spcAft>
                <a:spcPts val="0"/>
              </a:spcAft>
              <a:buNone/>
            </a:pPr>
            <a:r>
              <a:rPr b="1" lang="fr" sz="2200">
                <a:solidFill>
                  <a:srgbClr val="A61C00"/>
                </a:solidFill>
              </a:rPr>
              <a:t>Mockup</a:t>
            </a:r>
            <a:r>
              <a:rPr b="1" lang="fr" sz="2200">
                <a:solidFill>
                  <a:srgbClr val="A61C00"/>
                </a:solidFill>
              </a:rPr>
              <a:t>:</a:t>
            </a:r>
            <a:endParaRPr b="1" sz="2200">
              <a:solidFill>
                <a:srgbClr val="A61C00"/>
              </a:solidFill>
            </a:endParaRPr>
          </a:p>
          <a:p>
            <a:pPr indent="0" lvl="0" marL="0" rtl="0" algn="l">
              <a:lnSpc>
                <a:spcPct val="100000"/>
              </a:lnSpc>
              <a:spcBef>
                <a:spcPts val="0"/>
              </a:spcBef>
              <a:spcAft>
                <a:spcPts val="0"/>
              </a:spcAft>
              <a:buNone/>
            </a:pPr>
            <a:r>
              <a:t/>
            </a:r>
            <a:endParaRPr sz="2200">
              <a:solidFill>
                <a:schemeClr val="accent1"/>
              </a:solidFill>
            </a:endParaRPr>
          </a:p>
          <a:p>
            <a:pPr indent="0" lvl="0" marL="0" rtl="0" algn="l">
              <a:spcBef>
                <a:spcPts val="0"/>
              </a:spcBef>
              <a:spcAft>
                <a:spcPts val="0"/>
              </a:spcAft>
              <a:buNone/>
            </a:pPr>
            <a:r>
              <a:rPr lang="fr" sz="2000">
                <a:solidFill>
                  <a:srgbClr val="303030"/>
                </a:solidFill>
                <a:highlight>
                  <a:srgbClr val="FFFFFF"/>
                </a:highlight>
                <a:latin typeface="Arial"/>
                <a:ea typeface="Arial"/>
                <a:cs typeface="Arial"/>
                <a:sym typeface="Arial"/>
              </a:rPr>
              <a:t>Un </a:t>
            </a:r>
            <a:r>
              <a:rPr b="1" lang="fr" sz="2000">
                <a:solidFill>
                  <a:srgbClr val="303030"/>
                </a:solidFill>
                <a:highlight>
                  <a:srgbClr val="FFFFFF"/>
                </a:highlight>
                <a:latin typeface="Arial"/>
                <a:ea typeface="Arial"/>
                <a:cs typeface="Arial"/>
                <a:sym typeface="Arial"/>
              </a:rPr>
              <a:t>mockup</a:t>
            </a:r>
            <a:r>
              <a:rPr lang="fr" sz="2000">
                <a:solidFill>
                  <a:srgbClr val="303030"/>
                </a:solidFill>
                <a:highlight>
                  <a:srgbClr val="FFFFFF"/>
                </a:highlight>
                <a:latin typeface="Arial"/>
                <a:ea typeface="Arial"/>
                <a:cs typeface="Arial"/>
                <a:sym typeface="Arial"/>
              </a:rPr>
              <a:t>, pouvant aussi être orthographié mock-up, fait référence à la maquette d'une interface utilisateur. Sa mission principale consiste à représenter le squelette d'une interface utilisateur de façon très simpliste.</a:t>
            </a:r>
            <a:endParaRPr sz="3100">
              <a:highlight>
                <a:srgbClr val="FFFFFF"/>
              </a:highlight>
              <a:latin typeface="Arial"/>
              <a:ea typeface="Arial"/>
              <a:cs typeface="Arial"/>
              <a:sym typeface="Arial"/>
            </a:endParaRPr>
          </a:p>
          <a:p>
            <a:pPr indent="0" lvl="0" marL="0" rtl="0" algn="l">
              <a:spcBef>
                <a:spcPts val="1300"/>
              </a:spcBef>
              <a:spcAft>
                <a:spcPts val="1300"/>
              </a:spcAft>
              <a:buNone/>
            </a:pPr>
            <a:r>
              <a:t/>
            </a:r>
            <a:endParaRPr sz="1600">
              <a:solidFill>
                <a:srgbClr val="595959"/>
              </a:solidFill>
              <a:highlight>
                <a:srgbClr val="FFFFFF"/>
              </a:highlight>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pic>
        <p:nvPicPr>
          <p:cNvPr id="181" name="Google Shape;181;p23"/>
          <p:cNvPicPr preferRelativeResize="0"/>
          <p:nvPr/>
        </p:nvPicPr>
        <p:blipFill>
          <a:blip r:embed="rId3">
            <a:alphaModFix/>
          </a:blip>
          <a:stretch>
            <a:fillRect/>
          </a:stretch>
        </p:blipFill>
        <p:spPr>
          <a:xfrm>
            <a:off x="199975" y="152400"/>
            <a:ext cx="8744047" cy="4838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4"/>
          <p:cNvSpPr txBox="1"/>
          <p:nvPr>
            <p:ph idx="1" type="body"/>
          </p:nvPr>
        </p:nvSpPr>
        <p:spPr>
          <a:xfrm>
            <a:off x="819150" y="396600"/>
            <a:ext cx="7505700" cy="4077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t/>
            </a:r>
            <a:endParaRPr sz="2200">
              <a:solidFill>
                <a:schemeClr val="accent2"/>
              </a:solidFill>
            </a:endParaRPr>
          </a:p>
          <a:p>
            <a:pPr indent="0" lvl="0" marL="0" rtl="0" algn="l">
              <a:lnSpc>
                <a:spcPct val="100000"/>
              </a:lnSpc>
              <a:spcBef>
                <a:spcPts val="0"/>
              </a:spcBef>
              <a:spcAft>
                <a:spcPts val="0"/>
              </a:spcAft>
              <a:buNone/>
            </a:pPr>
            <a:r>
              <a:rPr b="1" lang="fr" sz="2500">
                <a:solidFill>
                  <a:srgbClr val="A61C00"/>
                </a:solidFill>
              </a:rPr>
              <a:t>Prototype:</a:t>
            </a:r>
            <a:endParaRPr b="1" sz="2500">
              <a:solidFill>
                <a:srgbClr val="A61C00"/>
              </a:solidFill>
            </a:endParaRPr>
          </a:p>
          <a:p>
            <a:pPr indent="0" lvl="0" marL="0" rtl="0" algn="l">
              <a:lnSpc>
                <a:spcPct val="100000"/>
              </a:lnSpc>
              <a:spcBef>
                <a:spcPts val="0"/>
              </a:spcBef>
              <a:spcAft>
                <a:spcPts val="0"/>
              </a:spcAft>
              <a:buNone/>
            </a:pPr>
            <a:r>
              <a:t/>
            </a:r>
            <a:endParaRPr sz="2200">
              <a:solidFill>
                <a:schemeClr val="accent2"/>
              </a:solidFill>
            </a:endParaRPr>
          </a:p>
          <a:p>
            <a:pPr indent="0" lvl="0" marL="0" rtl="0" algn="l">
              <a:spcBef>
                <a:spcPts val="0"/>
              </a:spcBef>
              <a:spcAft>
                <a:spcPts val="0"/>
              </a:spcAft>
              <a:buNone/>
            </a:pPr>
            <a:r>
              <a:rPr lang="fr" sz="1900">
                <a:highlight>
                  <a:srgbClr val="FFFFFF"/>
                </a:highlight>
                <a:latin typeface="Arial"/>
                <a:ea typeface="Arial"/>
                <a:cs typeface="Arial"/>
                <a:sym typeface="Arial"/>
              </a:rPr>
              <a:t>Le prototype est une représentation dynamique de haute-fidélité de votre site web. C’est une simulation de votre projet final, grâce à laquelle il est possible de tester les interactions qu’auront les visiteurs/utilisateurs.</a:t>
            </a:r>
            <a:endParaRPr sz="1900">
              <a:highlight>
                <a:srgbClr val="FFFFFF"/>
              </a:highlight>
              <a:latin typeface="Arial"/>
              <a:ea typeface="Arial"/>
              <a:cs typeface="Arial"/>
              <a:sym typeface="Arial"/>
            </a:endParaRPr>
          </a:p>
          <a:p>
            <a:pPr indent="0" lvl="0" marL="0" rtl="0" algn="l">
              <a:spcBef>
                <a:spcPts val="1300"/>
              </a:spcBef>
              <a:spcAft>
                <a:spcPts val="0"/>
              </a:spcAft>
              <a:buNone/>
            </a:pPr>
            <a:r>
              <a:t/>
            </a:r>
            <a:endParaRPr sz="1900">
              <a:solidFill>
                <a:srgbClr val="595959"/>
              </a:solidFill>
              <a:highlight>
                <a:srgbClr val="FFFFFF"/>
              </a:highlight>
              <a:latin typeface="Arial"/>
              <a:ea typeface="Arial"/>
              <a:cs typeface="Arial"/>
              <a:sym typeface="Arial"/>
            </a:endParaRPr>
          </a:p>
          <a:p>
            <a:pPr indent="0" lvl="0" marL="0" rtl="0" algn="l">
              <a:lnSpc>
                <a:spcPct val="100000"/>
              </a:lnSpc>
              <a:spcBef>
                <a:spcPts val="1300"/>
              </a:spcBef>
              <a:spcAft>
                <a:spcPts val="0"/>
              </a:spcAft>
              <a:buNone/>
            </a:pPr>
            <a:r>
              <a:t/>
            </a:r>
            <a:endParaRPr sz="2200">
              <a:solidFill>
                <a:schemeClr val="accent2"/>
              </a:solidFill>
            </a:endParaRPr>
          </a:p>
          <a:p>
            <a:pPr indent="0" lvl="0" marL="0" rtl="0" algn="l">
              <a:spcBef>
                <a:spcPts val="0"/>
              </a:spcBef>
              <a:spcAft>
                <a:spcPts val="13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5"/>
          <p:cNvSpPr txBox="1"/>
          <p:nvPr>
            <p:ph idx="1" type="body"/>
          </p:nvPr>
        </p:nvSpPr>
        <p:spPr>
          <a:xfrm>
            <a:off x="819150" y="347025"/>
            <a:ext cx="7505700" cy="409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solidFill>
                <a:srgbClr val="595959"/>
              </a:solidFill>
              <a:highlight>
                <a:srgbClr val="FFFFFF"/>
              </a:highlight>
              <a:latin typeface="Arial"/>
              <a:ea typeface="Arial"/>
              <a:cs typeface="Arial"/>
              <a:sym typeface="Arial"/>
            </a:endParaRPr>
          </a:p>
          <a:p>
            <a:pPr indent="0" lvl="0" marL="0" rtl="0" algn="l">
              <a:spcBef>
                <a:spcPts val="1300"/>
              </a:spcBef>
              <a:spcAft>
                <a:spcPts val="1200"/>
              </a:spcAft>
              <a:buNone/>
            </a:pPr>
            <a:r>
              <a:t/>
            </a:r>
            <a:endParaRPr/>
          </a:p>
        </p:txBody>
      </p:sp>
      <p:pic>
        <p:nvPicPr>
          <p:cNvPr id="192" name="Google Shape;192;p25"/>
          <p:cNvPicPr preferRelativeResize="0"/>
          <p:nvPr/>
        </p:nvPicPr>
        <p:blipFill>
          <a:blip r:embed="rId3">
            <a:alphaModFix/>
          </a:blip>
          <a:stretch>
            <a:fillRect/>
          </a:stretch>
        </p:blipFill>
        <p:spPr>
          <a:xfrm>
            <a:off x="204325" y="242675"/>
            <a:ext cx="8735350" cy="46581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6"/>
          <p:cNvSpPr txBox="1"/>
          <p:nvPr>
            <p:ph idx="1" type="body"/>
          </p:nvPr>
        </p:nvSpPr>
        <p:spPr>
          <a:xfrm>
            <a:off x="819150" y="1013350"/>
            <a:ext cx="7505700" cy="34608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t/>
            </a:r>
            <a:endParaRPr sz="2200">
              <a:solidFill>
                <a:schemeClr val="accent2"/>
              </a:solidFill>
            </a:endParaRPr>
          </a:p>
          <a:p>
            <a:pPr indent="0" lvl="0" marL="0" rtl="0" algn="l">
              <a:lnSpc>
                <a:spcPct val="100000"/>
              </a:lnSpc>
              <a:spcBef>
                <a:spcPts val="0"/>
              </a:spcBef>
              <a:spcAft>
                <a:spcPts val="0"/>
              </a:spcAft>
              <a:buNone/>
            </a:pPr>
            <a:r>
              <a:rPr b="1" lang="fr" sz="2500">
                <a:solidFill>
                  <a:srgbClr val="A61C00"/>
                </a:solidFill>
              </a:rPr>
              <a:t>Adobe XD</a:t>
            </a:r>
            <a:r>
              <a:rPr b="1" lang="fr" sz="2500">
                <a:solidFill>
                  <a:srgbClr val="A61C00"/>
                </a:solidFill>
              </a:rPr>
              <a:t>:</a:t>
            </a:r>
            <a:endParaRPr b="1" sz="2500">
              <a:solidFill>
                <a:srgbClr val="A61C00"/>
              </a:solidFill>
            </a:endParaRPr>
          </a:p>
          <a:p>
            <a:pPr indent="0" lvl="0" marL="0" rtl="0" algn="l">
              <a:lnSpc>
                <a:spcPct val="100000"/>
              </a:lnSpc>
              <a:spcBef>
                <a:spcPts val="0"/>
              </a:spcBef>
              <a:spcAft>
                <a:spcPts val="0"/>
              </a:spcAft>
              <a:buNone/>
            </a:pPr>
            <a:r>
              <a:t/>
            </a:r>
            <a:endParaRPr b="1" sz="2500">
              <a:solidFill>
                <a:srgbClr val="FF0000"/>
              </a:solidFill>
            </a:endParaRPr>
          </a:p>
          <a:p>
            <a:pPr indent="0" lvl="0" marL="0" rtl="0" algn="l">
              <a:spcBef>
                <a:spcPts val="0"/>
              </a:spcBef>
              <a:spcAft>
                <a:spcPts val="0"/>
              </a:spcAft>
              <a:buNone/>
            </a:pPr>
            <a:r>
              <a:rPr b="1" lang="fr" sz="1800">
                <a:highlight>
                  <a:srgbClr val="FFFFFF"/>
                </a:highlight>
                <a:latin typeface="Arial"/>
                <a:ea typeface="Arial"/>
                <a:cs typeface="Arial"/>
                <a:sym typeface="Arial"/>
              </a:rPr>
              <a:t>Adobe XD</a:t>
            </a:r>
            <a:r>
              <a:rPr lang="fr" sz="1800">
                <a:highlight>
                  <a:srgbClr val="FFFFFF"/>
                </a:highlight>
                <a:latin typeface="Arial"/>
                <a:ea typeface="Arial"/>
                <a:cs typeface="Arial"/>
                <a:sym typeface="Arial"/>
              </a:rPr>
              <a:t> est un outil de prototypage destiné aux concepteurs d'expérience et d'interactions client qui conçoivent des sites Web, des applications mobiles, Il s’adresse aux designers UX/UI.</a:t>
            </a:r>
            <a:endParaRPr sz="1800">
              <a:highlight>
                <a:srgbClr val="FFFFFF"/>
              </a:highlight>
              <a:latin typeface="Arial"/>
              <a:ea typeface="Arial"/>
              <a:cs typeface="Arial"/>
              <a:sym typeface="Arial"/>
            </a:endParaRPr>
          </a:p>
          <a:p>
            <a:pPr indent="0" lvl="0" marL="0" rtl="0" algn="l">
              <a:spcBef>
                <a:spcPts val="1300"/>
              </a:spcBef>
              <a:spcAft>
                <a:spcPts val="0"/>
              </a:spcAft>
              <a:buNone/>
            </a:pPr>
            <a:r>
              <a:t/>
            </a:r>
            <a:endParaRPr sz="1900">
              <a:solidFill>
                <a:srgbClr val="595959"/>
              </a:solidFill>
              <a:highlight>
                <a:srgbClr val="FFFFFF"/>
              </a:highlight>
              <a:latin typeface="Arial"/>
              <a:ea typeface="Arial"/>
              <a:cs typeface="Arial"/>
              <a:sym typeface="Arial"/>
            </a:endParaRPr>
          </a:p>
          <a:p>
            <a:pPr indent="0" lvl="0" marL="0" rtl="0" algn="l">
              <a:lnSpc>
                <a:spcPct val="100000"/>
              </a:lnSpc>
              <a:spcBef>
                <a:spcPts val="1300"/>
              </a:spcBef>
              <a:spcAft>
                <a:spcPts val="0"/>
              </a:spcAft>
              <a:buNone/>
            </a:pPr>
            <a:r>
              <a:t/>
            </a:r>
            <a:endParaRPr sz="2200">
              <a:solidFill>
                <a:schemeClr val="accent2"/>
              </a:solidFill>
            </a:endParaRPr>
          </a:p>
          <a:p>
            <a:pPr indent="0" lvl="0" marL="0" rtl="0" algn="l">
              <a:spcBef>
                <a:spcPts val="0"/>
              </a:spcBef>
              <a:spcAft>
                <a:spcPts val="1300"/>
              </a:spcAft>
              <a:buNone/>
            </a:pPr>
            <a:r>
              <a:t/>
            </a:r>
            <a:endParaRPr/>
          </a:p>
        </p:txBody>
      </p:sp>
      <p:pic>
        <p:nvPicPr>
          <p:cNvPr id="198" name="Google Shape;198;p26"/>
          <p:cNvPicPr preferRelativeResize="0"/>
          <p:nvPr/>
        </p:nvPicPr>
        <p:blipFill>
          <a:blip r:embed="rId3">
            <a:alphaModFix/>
          </a:blip>
          <a:stretch>
            <a:fillRect/>
          </a:stretch>
        </p:blipFill>
        <p:spPr>
          <a:xfrm>
            <a:off x="3137900" y="3132300"/>
            <a:ext cx="2711850" cy="1804625"/>
          </a:xfrm>
          <a:prstGeom prst="rect">
            <a:avLst/>
          </a:prstGeom>
          <a:noFill/>
          <a:ln>
            <a:noFill/>
          </a:ln>
        </p:spPr>
      </p:pic>
      <p:sp>
        <p:nvSpPr>
          <p:cNvPr id="199" name="Google Shape;199;p26"/>
          <p:cNvSpPr txBox="1"/>
          <p:nvPr>
            <p:ph type="title"/>
          </p:nvPr>
        </p:nvSpPr>
        <p:spPr>
          <a:xfrm>
            <a:off x="819150" y="443325"/>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fr"/>
              <a:t>Les logiciels de maquettage</a:t>
            </a:r>
            <a:endParaRPr b="1"/>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7"/>
          <p:cNvSpPr txBox="1"/>
          <p:nvPr>
            <p:ph idx="1" type="body"/>
          </p:nvPr>
        </p:nvSpPr>
        <p:spPr>
          <a:xfrm>
            <a:off x="819150" y="365900"/>
            <a:ext cx="7505700" cy="4077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t/>
            </a:r>
            <a:endParaRPr sz="2200">
              <a:solidFill>
                <a:schemeClr val="accent2"/>
              </a:solidFill>
            </a:endParaRPr>
          </a:p>
          <a:p>
            <a:pPr indent="0" lvl="0" marL="0" rtl="0" algn="l">
              <a:lnSpc>
                <a:spcPct val="100000"/>
              </a:lnSpc>
              <a:spcBef>
                <a:spcPts val="0"/>
              </a:spcBef>
              <a:spcAft>
                <a:spcPts val="0"/>
              </a:spcAft>
              <a:buNone/>
            </a:pPr>
            <a:r>
              <a:rPr b="1" lang="fr" sz="2500">
                <a:solidFill>
                  <a:srgbClr val="A61C00"/>
                </a:solidFill>
              </a:rPr>
              <a:t>Figma</a:t>
            </a:r>
            <a:r>
              <a:rPr b="1" lang="fr" sz="2500">
                <a:solidFill>
                  <a:srgbClr val="A61C00"/>
                </a:solidFill>
              </a:rPr>
              <a:t>:</a:t>
            </a:r>
            <a:endParaRPr b="1" sz="2500">
              <a:solidFill>
                <a:srgbClr val="A61C00"/>
              </a:solidFill>
            </a:endParaRPr>
          </a:p>
          <a:p>
            <a:pPr indent="0" lvl="0" marL="0" rtl="0" algn="l">
              <a:lnSpc>
                <a:spcPct val="100000"/>
              </a:lnSpc>
              <a:spcBef>
                <a:spcPts val="0"/>
              </a:spcBef>
              <a:spcAft>
                <a:spcPts val="0"/>
              </a:spcAft>
              <a:buNone/>
            </a:pPr>
            <a:r>
              <a:t/>
            </a:r>
            <a:endParaRPr sz="2800">
              <a:solidFill>
                <a:schemeClr val="accent2"/>
              </a:solidFill>
            </a:endParaRPr>
          </a:p>
          <a:p>
            <a:pPr indent="0" lvl="0" marL="0" rtl="0" algn="l">
              <a:spcBef>
                <a:spcPts val="0"/>
              </a:spcBef>
              <a:spcAft>
                <a:spcPts val="0"/>
              </a:spcAft>
              <a:buNone/>
            </a:pPr>
            <a:r>
              <a:rPr lang="fr" sz="1650">
                <a:solidFill>
                  <a:srgbClr val="0A0A0A"/>
                </a:solidFill>
                <a:highlight>
                  <a:srgbClr val="FFFFFF"/>
                </a:highlight>
                <a:latin typeface="Arial"/>
                <a:ea typeface="Arial"/>
                <a:cs typeface="Arial"/>
                <a:sym typeface="Arial"/>
              </a:rPr>
              <a:t>Figma est un éditeur de graphiques vectoriels et un outil de prototypage. Il est principalement basé sur le web, avec des fonctionnalités hors ligne supplémentaires activées par des applications de bureau pour macOS et Windows.</a:t>
            </a:r>
            <a:endParaRPr sz="3400">
              <a:solidFill>
                <a:srgbClr val="0A0A0A"/>
              </a:solidFill>
              <a:highlight>
                <a:srgbClr val="FFFFFF"/>
              </a:highlight>
              <a:latin typeface="Arial"/>
              <a:ea typeface="Arial"/>
              <a:cs typeface="Arial"/>
              <a:sym typeface="Arial"/>
            </a:endParaRPr>
          </a:p>
          <a:p>
            <a:pPr indent="0" lvl="0" marL="0" rtl="0" algn="l">
              <a:spcBef>
                <a:spcPts val="1300"/>
              </a:spcBef>
              <a:spcAft>
                <a:spcPts val="0"/>
              </a:spcAft>
              <a:buNone/>
            </a:pPr>
            <a:r>
              <a:t/>
            </a:r>
            <a:endParaRPr sz="1900">
              <a:solidFill>
                <a:srgbClr val="595959"/>
              </a:solidFill>
              <a:highlight>
                <a:srgbClr val="FFFFFF"/>
              </a:highlight>
              <a:latin typeface="Arial"/>
              <a:ea typeface="Arial"/>
              <a:cs typeface="Arial"/>
              <a:sym typeface="Arial"/>
            </a:endParaRPr>
          </a:p>
          <a:p>
            <a:pPr indent="0" lvl="0" marL="0" rtl="0" algn="l">
              <a:lnSpc>
                <a:spcPct val="100000"/>
              </a:lnSpc>
              <a:spcBef>
                <a:spcPts val="1300"/>
              </a:spcBef>
              <a:spcAft>
                <a:spcPts val="0"/>
              </a:spcAft>
              <a:buNone/>
            </a:pPr>
            <a:r>
              <a:t/>
            </a:r>
            <a:endParaRPr sz="2200">
              <a:solidFill>
                <a:schemeClr val="accent2"/>
              </a:solidFill>
            </a:endParaRPr>
          </a:p>
          <a:p>
            <a:pPr indent="0" lvl="0" marL="0" rtl="0" algn="l">
              <a:spcBef>
                <a:spcPts val="0"/>
              </a:spcBef>
              <a:spcAft>
                <a:spcPts val="1300"/>
              </a:spcAft>
              <a:buNone/>
            </a:pPr>
            <a:r>
              <a:t/>
            </a:r>
            <a:endParaRPr/>
          </a:p>
        </p:txBody>
      </p:sp>
      <p:pic>
        <p:nvPicPr>
          <p:cNvPr id="205" name="Google Shape;205;p27"/>
          <p:cNvPicPr preferRelativeResize="0"/>
          <p:nvPr/>
        </p:nvPicPr>
        <p:blipFill>
          <a:blip r:embed="rId3">
            <a:alphaModFix/>
          </a:blip>
          <a:stretch>
            <a:fillRect/>
          </a:stretch>
        </p:blipFill>
        <p:spPr>
          <a:xfrm>
            <a:off x="2895050" y="2060500"/>
            <a:ext cx="3828826" cy="28716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8"/>
          <p:cNvSpPr txBox="1"/>
          <p:nvPr>
            <p:ph idx="1" type="body"/>
          </p:nvPr>
        </p:nvSpPr>
        <p:spPr>
          <a:xfrm>
            <a:off x="819150" y="381250"/>
            <a:ext cx="7505700" cy="4077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t/>
            </a:r>
            <a:endParaRPr sz="2200">
              <a:solidFill>
                <a:schemeClr val="accent2"/>
              </a:solidFill>
            </a:endParaRPr>
          </a:p>
          <a:p>
            <a:pPr indent="0" lvl="0" marL="0" rtl="0" algn="l">
              <a:lnSpc>
                <a:spcPct val="100000"/>
              </a:lnSpc>
              <a:spcBef>
                <a:spcPts val="0"/>
              </a:spcBef>
              <a:spcAft>
                <a:spcPts val="0"/>
              </a:spcAft>
              <a:buNone/>
            </a:pPr>
            <a:r>
              <a:rPr b="1" lang="fr" sz="2500">
                <a:solidFill>
                  <a:srgbClr val="A61C00"/>
                </a:solidFill>
              </a:rPr>
              <a:t>Sketch</a:t>
            </a:r>
            <a:r>
              <a:rPr b="1" lang="fr" sz="2500">
                <a:solidFill>
                  <a:srgbClr val="A61C00"/>
                </a:solidFill>
              </a:rPr>
              <a:t>:</a:t>
            </a:r>
            <a:endParaRPr b="1" sz="2500">
              <a:solidFill>
                <a:srgbClr val="A61C00"/>
              </a:solidFill>
            </a:endParaRPr>
          </a:p>
          <a:p>
            <a:pPr indent="0" lvl="0" marL="0" rtl="0" algn="l">
              <a:lnSpc>
                <a:spcPct val="100000"/>
              </a:lnSpc>
              <a:spcBef>
                <a:spcPts val="0"/>
              </a:spcBef>
              <a:spcAft>
                <a:spcPts val="0"/>
              </a:spcAft>
              <a:buNone/>
            </a:pPr>
            <a:r>
              <a:t/>
            </a:r>
            <a:endParaRPr sz="2200">
              <a:solidFill>
                <a:schemeClr val="accent2"/>
              </a:solidFill>
            </a:endParaRPr>
          </a:p>
          <a:p>
            <a:pPr indent="0" lvl="0" marL="0" rtl="0" algn="l">
              <a:spcBef>
                <a:spcPts val="0"/>
              </a:spcBef>
              <a:spcAft>
                <a:spcPts val="0"/>
              </a:spcAft>
              <a:buNone/>
            </a:pPr>
            <a:r>
              <a:rPr b="1" lang="fr" sz="1700">
                <a:solidFill>
                  <a:srgbClr val="0A0A0A"/>
                </a:solidFill>
                <a:highlight>
                  <a:srgbClr val="FFFFFF"/>
                </a:highlight>
                <a:latin typeface="Arial"/>
                <a:ea typeface="Arial"/>
                <a:cs typeface="Arial"/>
                <a:sym typeface="Arial"/>
              </a:rPr>
              <a:t>Sketch</a:t>
            </a:r>
            <a:r>
              <a:rPr lang="fr" sz="1700">
                <a:solidFill>
                  <a:srgbClr val="0A0A0A"/>
                </a:solidFill>
                <a:highlight>
                  <a:srgbClr val="FFFFFF"/>
                </a:highlight>
                <a:latin typeface="Arial"/>
                <a:ea typeface="Arial"/>
                <a:cs typeface="Arial"/>
                <a:sym typeface="Arial"/>
              </a:rPr>
              <a:t> est un éditeur de graphiques vectoriels développé par la société néerlandaise Bohemian Coding. ... Une différence essentielle entre </a:t>
            </a:r>
            <a:r>
              <a:rPr b="1" lang="fr" sz="1700">
                <a:solidFill>
                  <a:srgbClr val="0A0A0A"/>
                </a:solidFill>
                <a:highlight>
                  <a:srgbClr val="FFFFFF"/>
                </a:highlight>
                <a:latin typeface="Arial"/>
                <a:ea typeface="Arial"/>
                <a:cs typeface="Arial"/>
                <a:sym typeface="Arial"/>
              </a:rPr>
              <a:t>Sketch</a:t>
            </a:r>
            <a:r>
              <a:rPr lang="fr" sz="1700">
                <a:solidFill>
                  <a:srgbClr val="0A0A0A"/>
                </a:solidFill>
                <a:highlight>
                  <a:srgbClr val="FFFFFF"/>
                </a:highlight>
                <a:latin typeface="Arial"/>
                <a:ea typeface="Arial"/>
                <a:cs typeface="Arial"/>
                <a:sym typeface="Arial"/>
              </a:rPr>
              <a:t> et d'autres éditeurs de graphiques vectoriels est que </a:t>
            </a:r>
            <a:r>
              <a:rPr b="1" lang="fr" sz="1700">
                <a:solidFill>
                  <a:srgbClr val="0A0A0A"/>
                </a:solidFill>
                <a:highlight>
                  <a:srgbClr val="FFFFFF"/>
                </a:highlight>
                <a:latin typeface="Arial"/>
                <a:ea typeface="Arial"/>
                <a:cs typeface="Arial"/>
                <a:sym typeface="Arial"/>
              </a:rPr>
              <a:t>Sketch</a:t>
            </a:r>
            <a:r>
              <a:rPr lang="fr" sz="1700">
                <a:solidFill>
                  <a:srgbClr val="0A0A0A"/>
                </a:solidFill>
                <a:highlight>
                  <a:srgbClr val="FFFFFF"/>
                </a:highlight>
                <a:latin typeface="Arial"/>
                <a:ea typeface="Arial"/>
                <a:cs typeface="Arial"/>
                <a:sym typeface="Arial"/>
              </a:rPr>
              <a:t> n'inclut pas de fonctionnalités de conception d'impression.</a:t>
            </a:r>
            <a:endParaRPr sz="3300">
              <a:solidFill>
                <a:srgbClr val="0A0A0A"/>
              </a:solidFill>
              <a:highlight>
                <a:srgbClr val="FFFFFF"/>
              </a:highlight>
              <a:latin typeface="Arial"/>
              <a:ea typeface="Arial"/>
              <a:cs typeface="Arial"/>
              <a:sym typeface="Arial"/>
            </a:endParaRPr>
          </a:p>
          <a:p>
            <a:pPr indent="0" lvl="0" marL="0" rtl="0" algn="l">
              <a:spcBef>
                <a:spcPts val="1300"/>
              </a:spcBef>
              <a:spcAft>
                <a:spcPts val="0"/>
              </a:spcAft>
              <a:buNone/>
            </a:pPr>
            <a:r>
              <a:t/>
            </a:r>
            <a:endParaRPr sz="1900">
              <a:solidFill>
                <a:srgbClr val="595959"/>
              </a:solidFill>
              <a:highlight>
                <a:srgbClr val="FFFFFF"/>
              </a:highlight>
              <a:latin typeface="Arial"/>
              <a:ea typeface="Arial"/>
              <a:cs typeface="Arial"/>
              <a:sym typeface="Arial"/>
            </a:endParaRPr>
          </a:p>
          <a:p>
            <a:pPr indent="0" lvl="0" marL="0" rtl="0" algn="l">
              <a:lnSpc>
                <a:spcPct val="100000"/>
              </a:lnSpc>
              <a:spcBef>
                <a:spcPts val="1300"/>
              </a:spcBef>
              <a:spcAft>
                <a:spcPts val="0"/>
              </a:spcAft>
              <a:buNone/>
            </a:pPr>
            <a:r>
              <a:t/>
            </a:r>
            <a:endParaRPr sz="2200">
              <a:solidFill>
                <a:schemeClr val="accent2"/>
              </a:solidFill>
            </a:endParaRPr>
          </a:p>
          <a:p>
            <a:pPr indent="0" lvl="0" marL="0" rtl="0" algn="l">
              <a:spcBef>
                <a:spcPts val="0"/>
              </a:spcBef>
              <a:spcAft>
                <a:spcPts val="1300"/>
              </a:spcAft>
              <a:buNone/>
            </a:pPr>
            <a:r>
              <a:t/>
            </a:r>
            <a:endParaRPr/>
          </a:p>
        </p:txBody>
      </p:sp>
      <p:pic>
        <p:nvPicPr>
          <p:cNvPr id="211" name="Google Shape;211;p28"/>
          <p:cNvPicPr preferRelativeResize="0"/>
          <p:nvPr/>
        </p:nvPicPr>
        <p:blipFill>
          <a:blip r:embed="rId3">
            <a:alphaModFix/>
          </a:blip>
          <a:stretch>
            <a:fillRect/>
          </a:stretch>
        </p:blipFill>
        <p:spPr>
          <a:xfrm>
            <a:off x="3663550" y="2760624"/>
            <a:ext cx="1997150" cy="18025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9"/>
          <p:cNvSpPr txBox="1"/>
          <p:nvPr>
            <p:ph type="title"/>
          </p:nvPr>
        </p:nvSpPr>
        <p:spPr>
          <a:xfrm>
            <a:off x="819150" y="830250"/>
            <a:ext cx="7505700" cy="9546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0"/>
              </a:spcBef>
              <a:spcAft>
                <a:spcPts val="0"/>
              </a:spcAft>
              <a:buNone/>
            </a:pPr>
            <a:r>
              <a:rPr b="1" lang="fr" sz="2522">
                <a:highlight>
                  <a:srgbClr val="FFFFFF"/>
                </a:highlight>
                <a:latin typeface="Arial"/>
                <a:ea typeface="Arial"/>
                <a:cs typeface="Arial"/>
                <a:sym typeface="Arial"/>
              </a:rPr>
              <a:t>Figma vs. Sketch vs. Adobe XD</a:t>
            </a:r>
            <a:endParaRPr b="1" sz="2522">
              <a:highlight>
                <a:srgbClr val="FFFFFF"/>
              </a:highlight>
              <a:latin typeface="Arial"/>
              <a:ea typeface="Arial"/>
              <a:cs typeface="Arial"/>
              <a:sym typeface="Arial"/>
            </a:endParaRPr>
          </a:p>
          <a:p>
            <a:pPr indent="0" lvl="0" marL="0" rtl="0" algn="l">
              <a:spcBef>
                <a:spcPts val="600"/>
              </a:spcBef>
              <a:spcAft>
                <a:spcPts val="0"/>
              </a:spcAft>
              <a:buNone/>
            </a:pPr>
            <a:r>
              <a:t/>
            </a:r>
            <a:endParaRPr/>
          </a:p>
        </p:txBody>
      </p:sp>
      <p:sp>
        <p:nvSpPr>
          <p:cNvPr id="217" name="Google Shape;217;p29"/>
          <p:cNvSpPr txBox="1"/>
          <p:nvPr>
            <p:ph idx="1" type="body"/>
          </p:nvPr>
        </p:nvSpPr>
        <p:spPr>
          <a:xfrm>
            <a:off x="819150" y="1898625"/>
            <a:ext cx="7505700" cy="2448000"/>
          </a:xfrm>
          <a:prstGeom prst="rect">
            <a:avLst/>
          </a:prstGeom>
          <a:solidFill>
            <a:schemeClr val="dk1"/>
          </a:solidFill>
          <a:ln cap="flat" cmpd="sng" w="9525">
            <a:solidFill>
              <a:schemeClr val="dk1"/>
            </a:solidFill>
            <a:prstDash val="solid"/>
            <a:round/>
            <a:headEnd len="sm" w="sm" type="none"/>
            <a:tailEnd len="sm" w="sm" type="none"/>
          </a:ln>
        </p:spPr>
        <p:txBody>
          <a:bodyPr anchorCtr="0" anchor="t" bIns="91425" lIns="91425" spcFirstLastPara="1" rIns="91425" wrap="square" tIns="91425">
            <a:normAutofit fontScale="55000" lnSpcReduction="10000"/>
          </a:bodyPr>
          <a:lstStyle/>
          <a:p>
            <a:pPr indent="0" lvl="0" marL="0" rtl="0" algn="l">
              <a:spcBef>
                <a:spcPts val="0"/>
              </a:spcBef>
              <a:spcAft>
                <a:spcPts val="0"/>
              </a:spcAft>
              <a:buNone/>
            </a:pPr>
            <a:r>
              <a:rPr lang="fr" sz="2963">
                <a:solidFill>
                  <a:srgbClr val="202124"/>
                </a:solidFill>
                <a:highlight>
                  <a:schemeClr val="dk1"/>
                </a:highlight>
                <a:latin typeface="Arial"/>
                <a:ea typeface="Arial"/>
                <a:cs typeface="Arial"/>
                <a:sym typeface="Arial"/>
              </a:rPr>
              <a:t>Tous les trois sont d'excellents logiciels, mais chacun a ses propres points forts. Si la collaboration est essentielle à votre processus de conception, Figma est clairement le gagnant. Si vous appréciez la personnalisation des plugins tiers, vous </a:t>
            </a:r>
            <a:r>
              <a:rPr lang="fr" sz="2963">
                <a:solidFill>
                  <a:srgbClr val="202124"/>
                </a:solidFill>
                <a:highlight>
                  <a:schemeClr val="dk1"/>
                </a:highlight>
                <a:latin typeface="Arial"/>
                <a:ea typeface="Arial"/>
                <a:cs typeface="Arial"/>
                <a:sym typeface="Arial"/>
              </a:rPr>
              <a:t>préférez</a:t>
            </a:r>
            <a:r>
              <a:rPr lang="fr" sz="2963">
                <a:solidFill>
                  <a:srgbClr val="202124"/>
                </a:solidFill>
                <a:highlight>
                  <a:schemeClr val="dk1"/>
                </a:highlight>
                <a:latin typeface="Arial"/>
                <a:ea typeface="Arial"/>
                <a:cs typeface="Arial"/>
                <a:sym typeface="Arial"/>
              </a:rPr>
              <a:t> peut-être Sketch. Si vous connaissez déjà l'interface Adobe de son écosystème Creative Cloud, Adobe XD pourrait avoir une courbe d'apprentissage plus facile.</a:t>
            </a:r>
            <a:endParaRPr sz="2963">
              <a:solidFill>
                <a:srgbClr val="202124"/>
              </a:solidFill>
              <a:highlight>
                <a:schemeClr val="dk1"/>
              </a:highlight>
              <a:latin typeface="Arial"/>
              <a:ea typeface="Arial"/>
              <a:cs typeface="Arial"/>
              <a:sym typeface="Arial"/>
            </a:endParaRPr>
          </a:p>
          <a:p>
            <a:pPr indent="0" lvl="0" marL="0" marR="38100" rtl="0" algn="l">
              <a:lnSpc>
                <a:spcPct val="128571"/>
              </a:lnSpc>
              <a:spcBef>
                <a:spcPts val="1200"/>
              </a:spcBef>
              <a:spcAft>
                <a:spcPts val="0"/>
              </a:spcAft>
              <a:buNone/>
            </a:pPr>
            <a:r>
              <a:t/>
            </a:r>
            <a:endParaRPr sz="2100">
              <a:solidFill>
                <a:srgbClr val="202124"/>
              </a:solidFill>
              <a:highlight>
                <a:srgbClr val="F8F9FA"/>
              </a:highlight>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0"/>
          <p:cNvSpPr txBox="1"/>
          <p:nvPr>
            <p:ph idx="1" type="body"/>
          </p:nvPr>
        </p:nvSpPr>
        <p:spPr>
          <a:xfrm>
            <a:off x="819150" y="290375"/>
            <a:ext cx="7505700" cy="4079100"/>
          </a:xfrm>
          <a:prstGeom prst="rect">
            <a:avLst/>
          </a:prstGeom>
        </p:spPr>
        <p:txBody>
          <a:bodyPr anchorCtr="0" anchor="t" bIns="91425" lIns="91425" spcFirstLastPara="1" rIns="91425" wrap="square" tIns="91425">
            <a:noAutofit/>
          </a:bodyPr>
          <a:lstStyle/>
          <a:p>
            <a:pPr indent="-322262" lvl="0" marL="457200" rtl="0" algn="l">
              <a:spcBef>
                <a:spcPts val="0"/>
              </a:spcBef>
              <a:spcAft>
                <a:spcPts val="0"/>
              </a:spcAft>
              <a:buSzPts val="1475"/>
              <a:buChar char="❖"/>
            </a:pPr>
            <a:r>
              <a:rPr lang="fr" sz="1475"/>
              <a:t>Pourquoi devriez-vous vous soucier de Figma vs Sketch vs Adobe XD ? Il est indéniable que ces dernières années, nous avons assisté à une croissance monumentale de la disponibilité des outils de conception d'interface utilisateur. Lorsque Sketch est sorti pour la première fois, cela a complètement changé le cours de l'action pour tous les concepteurs. Deux ans seulement après sa sortie initiale, Sketch a reçu le prix du design d'Apple.</a:t>
            </a:r>
            <a:endParaRPr sz="1475"/>
          </a:p>
          <a:p>
            <a:pPr indent="-322262" lvl="0" marL="457200" rtl="0" algn="l">
              <a:spcBef>
                <a:spcPts val="0"/>
              </a:spcBef>
              <a:spcAft>
                <a:spcPts val="0"/>
              </a:spcAft>
              <a:buSzPts val="1475"/>
              <a:buChar char="❖"/>
            </a:pPr>
            <a:r>
              <a:rPr lang="fr" sz="1475"/>
              <a:t>Mais Sketch n'est pas la seule application de ce type à laquelle les concepteurs accordent une attention particulière. Figma, ainsi qu'Adobe XD, ont rapidement rattrapé leur retard, à la fois sur l'échelle des fonctionnalités et sur la part de marché mondiale.</a:t>
            </a:r>
            <a:endParaRPr sz="975"/>
          </a:p>
          <a:p>
            <a:pPr indent="-328612" lvl="0" marL="457200" rtl="0" algn="l">
              <a:spcBef>
                <a:spcPts val="0"/>
              </a:spcBef>
              <a:spcAft>
                <a:spcPts val="0"/>
              </a:spcAft>
              <a:buSzPts val="1575"/>
              <a:buChar char="❖"/>
            </a:pPr>
            <a:r>
              <a:rPr lang="fr" sz="1575"/>
              <a:t>Dans leur rapport annuel de conception, Avocode a constaté que Sketch représentait 56% de toutes les conceptions ajoutées, Figma et Adobe XD se partageant le reste du pourcentage.</a:t>
            </a:r>
            <a:endParaRPr sz="975"/>
          </a:p>
          <a:p>
            <a:pPr indent="-315912" lvl="0" marL="457200" rtl="0" algn="l">
              <a:spcBef>
                <a:spcPts val="0"/>
              </a:spcBef>
              <a:spcAft>
                <a:spcPts val="0"/>
              </a:spcAft>
              <a:buSzPts val="1375"/>
              <a:buChar char="❖"/>
            </a:pPr>
            <a:r>
              <a:rPr lang="fr" sz="1375"/>
              <a:t>Il semble que pour Sketch, le plus gros goulot d'étranglement soit son approche logicielle uniquement Mac. Alors que Figma et Adobe XD peuvent être utilisés sur les systèmes Windows et même Linux.</a:t>
            </a:r>
            <a:endParaRPr sz="975"/>
          </a:p>
          <a:p>
            <a:pPr indent="-328612" lvl="0" marL="457200" rtl="0" algn="l">
              <a:spcBef>
                <a:spcPts val="0"/>
              </a:spcBef>
              <a:spcAft>
                <a:spcPts val="0"/>
              </a:spcAft>
              <a:buSzPts val="1575"/>
              <a:buChar char="❖"/>
            </a:pPr>
            <a:r>
              <a:rPr lang="fr" sz="1575"/>
              <a:t>De plus, la plupart des concepteurs prendront en compte le facteur coût. Et il y a certainement beaucoup de rivalité dans ce département.</a:t>
            </a:r>
            <a:endParaRPr sz="1575"/>
          </a:p>
          <a:p>
            <a:pPr indent="0" lvl="0" marL="0" rtl="0" algn="l">
              <a:spcBef>
                <a:spcPts val="1200"/>
              </a:spcBef>
              <a:spcAft>
                <a:spcPts val="1200"/>
              </a:spcAft>
              <a:buSzPts val="275"/>
              <a:buNone/>
            </a:pPr>
            <a:r>
              <a:t/>
            </a:r>
            <a:endParaRPr sz="325"/>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fr"/>
              <a:t>Pourquoi choisir Adobe XD</a:t>
            </a:r>
            <a:endParaRPr b="1"/>
          </a:p>
        </p:txBody>
      </p:sp>
      <p:sp>
        <p:nvSpPr>
          <p:cNvPr id="228" name="Google Shape;228;p31"/>
          <p:cNvSpPr txBox="1"/>
          <p:nvPr>
            <p:ph idx="1" type="body"/>
          </p:nvPr>
        </p:nvSpPr>
        <p:spPr>
          <a:xfrm>
            <a:off x="819150" y="1728000"/>
            <a:ext cx="7505700" cy="24480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chemeClr val="dk2"/>
              </a:buClr>
              <a:buSzPts val="1800"/>
              <a:buFont typeface="Arial"/>
              <a:buChar char="❖"/>
            </a:pPr>
            <a:r>
              <a:rPr lang="fr" sz="1800">
                <a:highlight>
                  <a:srgbClr val="FFFFFF"/>
                </a:highlight>
                <a:latin typeface="Arial"/>
                <a:ea typeface="Arial"/>
                <a:cs typeface="Arial"/>
                <a:sym typeface="Arial"/>
              </a:rPr>
              <a:t>Une interface épurée .</a:t>
            </a:r>
            <a:endParaRPr sz="1800">
              <a:highlight>
                <a:srgbClr val="FFFFFF"/>
              </a:highlight>
              <a:latin typeface="Arial"/>
              <a:ea typeface="Arial"/>
              <a:cs typeface="Arial"/>
              <a:sym typeface="Arial"/>
            </a:endParaRPr>
          </a:p>
          <a:p>
            <a:pPr indent="-342900" lvl="0" marL="457200" rtl="0" algn="l">
              <a:spcBef>
                <a:spcPts val="0"/>
              </a:spcBef>
              <a:spcAft>
                <a:spcPts val="0"/>
              </a:spcAft>
              <a:buClr>
                <a:schemeClr val="dk2"/>
              </a:buClr>
              <a:buSzPts val="1800"/>
              <a:buFont typeface="Arial"/>
              <a:buChar char="❖"/>
            </a:pPr>
            <a:r>
              <a:rPr lang="fr" sz="1800">
                <a:highlight>
                  <a:srgbClr val="FFFFFF"/>
                </a:highlight>
                <a:latin typeface="Arial"/>
                <a:ea typeface="Arial"/>
                <a:cs typeface="Arial"/>
                <a:sym typeface="Arial"/>
              </a:rPr>
              <a:t>C'est un logiciel rapide et facile .</a:t>
            </a:r>
            <a:endParaRPr sz="1800">
              <a:highlight>
                <a:srgbClr val="FFFFFF"/>
              </a:highlight>
              <a:latin typeface="Arial"/>
              <a:ea typeface="Arial"/>
              <a:cs typeface="Arial"/>
              <a:sym typeface="Arial"/>
            </a:endParaRPr>
          </a:p>
          <a:p>
            <a:pPr indent="-342900" lvl="0" marL="457200" rtl="0" algn="l">
              <a:spcBef>
                <a:spcPts val="0"/>
              </a:spcBef>
              <a:spcAft>
                <a:spcPts val="0"/>
              </a:spcAft>
              <a:buClr>
                <a:schemeClr val="dk2"/>
              </a:buClr>
              <a:buSzPts val="1800"/>
              <a:buFont typeface="Arial"/>
              <a:buChar char="❖"/>
            </a:pPr>
            <a:r>
              <a:rPr lang="fr" sz="1800">
                <a:highlight>
                  <a:srgbClr val="FFFFFF"/>
                </a:highlight>
                <a:latin typeface="Arial"/>
                <a:ea typeface="Arial"/>
                <a:cs typeface="Arial"/>
                <a:sym typeface="Arial"/>
              </a:rPr>
              <a:t>Il dispose de plusieurs fonctionnalités intéressantes .</a:t>
            </a:r>
            <a:endParaRPr sz="1800">
              <a:highlight>
                <a:srgbClr val="FFFFFF"/>
              </a:highlight>
              <a:latin typeface="Arial"/>
              <a:ea typeface="Arial"/>
              <a:cs typeface="Arial"/>
              <a:sym typeface="Arial"/>
            </a:endParaRPr>
          </a:p>
          <a:p>
            <a:pPr indent="-342900" lvl="0" marL="457200" rtl="0" algn="l">
              <a:spcBef>
                <a:spcPts val="0"/>
              </a:spcBef>
              <a:spcAft>
                <a:spcPts val="0"/>
              </a:spcAft>
              <a:buClr>
                <a:schemeClr val="dk2"/>
              </a:buClr>
              <a:buSzPts val="1800"/>
              <a:buFont typeface="Arial"/>
              <a:buChar char="❖"/>
            </a:pPr>
            <a:r>
              <a:rPr lang="fr" sz="1800">
                <a:highlight>
                  <a:srgbClr val="FFFFFF"/>
                </a:highlight>
                <a:latin typeface="Arial"/>
                <a:ea typeface="Arial"/>
                <a:cs typeface="Arial"/>
                <a:sym typeface="Arial"/>
              </a:rPr>
              <a:t>Sa compatibilité avec Windows, Mac et Smartphones .</a:t>
            </a:r>
            <a:endParaRPr sz="1800">
              <a:highlight>
                <a:srgbClr val="FFFFFF"/>
              </a:highlight>
              <a:latin typeface="Arial"/>
              <a:ea typeface="Arial"/>
              <a:cs typeface="Arial"/>
              <a:sym typeface="Arial"/>
            </a:endParaRPr>
          </a:p>
          <a:p>
            <a:pPr indent="-342900" lvl="0" marL="457200" rtl="0" algn="l">
              <a:spcBef>
                <a:spcPts val="0"/>
              </a:spcBef>
              <a:spcAft>
                <a:spcPts val="0"/>
              </a:spcAft>
              <a:buClr>
                <a:schemeClr val="dk2"/>
              </a:buClr>
              <a:buSzPts val="1800"/>
              <a:buFont typeface="Arial"/>
              <a:buChar char="❖"/>
            </a:pPr>
            <a:r>
              <a:rPr lang="fr" sz="1800">
                <a:highlight>
                  <a:srgbClr val="FFFFFF"/>
                </a:highlight>
                <a:latin typeface="Arial"/>
                <a:ea typeface="Arial"/>
                <a:cs typeface="Arial"/>
                <a:sym typeface="Arial"/>
              </a:rPr>
              <a:t>La conception facile de prototypage .</a:t>
            </a:r>
            <a:endParaRPr sz="1800">
              <a:highlight>
                <a:srgbClr val="FFFFFF"/>
              </a:highlight>
              <a:latin typeface="Arial"/>
              <a:ea typeface="Arial"/>
              <a:cs typeface="Arial"/>
              <a:sym typeface="Arial"/>
            </a:endParaRPr>
          </a:p>
          <a:p>
            <a:pPr indent="-342900" lvl="0" marL="457200" rtl="0" algn="l">
              <a:spcBef>
                <a:spcPts val="0"/>
              </a:spcBef>
              <a:spcAft>
                <a:spcPts val="0"/>
              </a:spcAft>
              <a:buClr>
                <a:schemeClr val="dk2"/>
              </a:buClr>
              <a:buSzPts val="1800"/>
              <a:buFont typeface="Arial"/>
              <a:buChar char="❖"/>
            </a:pPr>
            <a:r>
              <a:rPr lang="fr" sz="1800">
                <a:highlight>
                  <a:srgbClr val="FFFFFF"/>
                </a:highlight>
                <a:latin typeface="Arial"/>
                <a:ea typeface="Arial"/>
                <a:cs typeface="Arial"/>
                <a:sym typeface="Arial"/>
              </a:rPr>
              <a:t>Sa compatibilité avec les autres logiciels Adobe Creative Cloud .</a:t>
            </a:r>
            <a:endParaRPr sz="1800">
              <a:highlight>
                <a:srgbClr val="FFFFFF"/>
              </a:highlight>
              <a:latin typeface="Arial"/>
              <a:ea typeface="Arial"/>
              <a:cs typeface="Arial"/>
              <a:sym typeface="Arial"/>
            </a:endParaRPr>
          </a:p>
          <a:p>
            <a:pPr indent="-342900" lvl="0" marL="457200" rtl="0" algn="l">
              <a:spcBef>
                <a:spcPts val="0"/>
              </a:spcBef>
              <a:spcAft>
                <a:spcPts val="0"/>
              </a:spcAft>
              <a:buClr>
                <a:srgbClr val="202124"/>
              </a:buClr>
              <a:buSzPts val="1800"/>
              <a:buFont typeface="Arial"/>
              <a:buChar char="❖"/>
            </a:pPr>
            <a:r>
              <a:rPr lang="fr" sz="1800">
                <a:highlight>
                  <a:srgbClr val="FFFFFF"/>
                </a:highlight>
                <a:latin typeface="Arial"/>
                <a:ea typeface="Arial"/>
                <a:cs typeface="Arial"/>
                <a:sym typeface="Arial"/>
              </a:rPr>
              <a:t>…</a:t>
            </a:r>
            <a:endParaRPr sz="1800">
              <a:highlight>
                <a:srgbClr val="FFFFFF"/>
              </a:highlight>
              <a:latin typeface="Arial"/>
              <a:ea typeface="Arial"/>
              <a:cs typeface="Arial"/>
              <a:sym typeface="Arial"/>
            </a:endParaRPr>
          </a:p>
          <a:p>
            <a:pPr indent="0" lvl="0" marL="0" rtl="0" algn="l">
              <a:spcBef>
                <a:spcPts val="3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2743200" rtl="0" algn="l">
              <a:lnSpc>
                <a:spcPct val="115000"/>
              </a:lnSpc>
              <a:spcBef>
                <a:spcPts val="0"/>
              </a:spcBef>
              <a:spcAft>
                <a:spcPts val="0"/>
              </a:spcAft>
              <a:buNone/>
            </a:pPr>
            <a:r>
              <a:rPr b="1" lang="fr" sz="3200"/>
              <a:t>Définition</a:t>
            </a:r>
            <a:endParaRPr b="1" sz="3200"/>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sz="2150">
                <a:solidFill>
                  <a:srgbClr val="333333"/>
                </a:solidFill>
                <a:latin typeface="Arial"/>
                <a:ea typeface="Arial"/>
                <a:cs typeface="Arial"/>
                <a:sym typeface="Arial"/>
              </a:rPr>
              <a:t>Le </a:t>
            </a:r>
            <a:r>
              <a:rPr b="1" lang="fr" sz="2150">
                <a:solidFill>
                  <a:srgbClr val="333333"/>
                </a:solidFill>
                <a:latin typeface="Arial"/>
                <a:ea typeface="Arial"/>
                <a:cs typeface="Arial"/>
                <a:sym typeface="Arial"/>
              </a:rPr>
              <a:t>maquettage </a:t>
            </a:r>
            <a:r>
              <a:rPr lang="fr" sz="2150">
                <a:solidFill>
                  <a:srgbClr val="333333"/>
                </a:solidFill>
                <a:latin typeface="Arial"/>
                <a:ea typeface="Arial"/>
                <a:cs typeface="Arial"/>
                <a:sym typeface="Arial"/>
              </a:rPr>
              <a:t>est une méthode de conception d'interface qui nous permet de vous proposer des interfaces conformes à vos attentes et besoins. Elle permet également à </a:t>
            </a:r>
            <a:r>
              <a:rPr b="1" lang="fr" sz="2150">
                <a:solidFill>
                  <a:srgbClr val="333333"/>
                </a:solidFill>
                <a:latin typeface="Arial"/>
                <a:ea typeface="Arial"/>
                <a:cs typeface="Arial"/>
                <a:sym typeface="Arial"/>
              </a:rPr>
              <a:t>l'agence web</a:t>
            </a:r>
            <a:r>
              <a:rPr lang="fr" sz="2150">
                <a:solidFill>
                  <a:srgbClr val="333333"/>
                </a:solidFill>
                <a:latin typeface="Arial"/>
                <a:ea typeface="Arial"/>
                <a:cs typeface="Arial"/>
                <a:sym typeface="Arial"/>
              </a:rPr>
              <a:t> de s'assurer que les besoins du client sont adaptés ou non au projet.</a:t>
            </a:r>
            <a:endParaRPr sz="2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fr"/>
              <a:t>UI/UX</a:t>
            </a:r>
            <a:endParaRPr b="1"/>
          </a:p>
        </p:txBody>
      </p:sp>
      <p:sp>
        <p:nvSpPr>
          <p:cNvPr id="234" name="Google Shape;234;p32"/>
          <p:cNvSpPr txBox="1"/>
          <p:nvPr>
            <p:ph idx="1" type="body"/>
          </p:nvPr>
        </p:nvSpPr>
        <p:spPr>
          <a:xfrm>
            <a:off x="819150" y="1479825"/>
            <a:ext cx="7505700" cy="2958900"/>
          </a:xfrm>
          <a:prstGeom prst="rect">
            <a:avLst/>
          </a:prstGeom>
        </p:spPr>
        <p:txBody>
          <a:bodyPr anchorCtr="0" anchor="t" bIns="91425" lIns="91425" spcFirstLastPara="1" rIns="91425" wrap="square" tIns="91425">
            <a:normAutofit fontScale="85000" lnSpcReduction="20000"/>
          </a:bodyPr>
          <a:lstStyle/>
          <a:p>
            <a:pPr indent="0" lvl="0" marL="0" rtl="0" algn="l">
              <a:lnSpc>
                <a:spcPct val="138461"/>
              </a:lnSpc>
              <a:spcBef>
                <a:spcPts val="0"/>
              </a:spcBef>
              <a:spcAft>
                <a:spcPts val="0"/>
              </a:spcAft>
              <a:buNone/>
            </a:pPr>
            <a:r>
              <a:rPr b="1" lang="fr" sz="1500">
                <a:solidFill>
                  <a:srgbClr val="A61C00"/>
                </a:solidFill>
                <a:highlight>
                  <a:srgbClr val="FFFFFF"/>
                </a:highlight>
                <a:latin typeface="Arial"/>
                <a:ea typeface="Arial"/>
                <a:cs typeface="Arial"/>
                <a:sym typeface="Arial"/>
              </a:rPr>
              <a:t>L’UX design:</a:t>
            </a:r>
            <a:endParaRPr b="1" sz="1500">
              <a:solidFill>
                <a:srgbClr val="A61C00"/>
              </a:solidFill>
              <a:highlight>
                <a:srgbClr val="FFFFFF"/>
              </a:highlight>
              <a:latin typeface="Arial"/>
              <a:ea typeface="Arial"/>
              <a:cs typeface="Arial"/>
              <a:sym typeface="Arial"/>
            </a:endParaRPr>
          </a:p>
          <a:p>
            <a:pPr indent="0" lvl="0" marL="0" rtl="0" algn="l">
              <a:lnSpc>
                <a:spcPct val="138461"/>
              </a:lnSpc>
              <a:spcBef>
                <a:spcPts val="2300"/>
              </a:spcBef>
              <a:spcAft>
                <a:spcPts val="0"/>
              </a:spcAft>
              <a:buNone/>
            </a:pPr>
            <a:r>
              <a:rPr lang="fr" sz="1458">
                <a:solidFill>
                  <a:srgbClr val="212529"/>
                </a:solidFill>
                <a:highlight>
                  <a:srgbClr val="FFFFFF"/>
                </a:highlight>
                <a:latin typeface="Arial"/>
                <a:ea typeface="Arial"/>
                <a:cs typeface="Arial"/>
                <a:sym typeface="Arial"/>
              </a:rPr>
              <a:t>L’</a:t>
            </a:r>
            <a:r>
              <a:rPr b="1" lang="fr" sz="1458">
                <a:solidFill>
                  <a:srgbClr val="212529"/>
                </a:solidFill>
                <a:highlight>
                  <a:srgbClr val="FFFFFF"/>
                </a:highlight>
                <a:latin typeface="Arial"/>
                <a:ea typeface="Arial"/>
                <a:cs typeface="Arial"/>
                <a:sym typeface="Arial"/>
              </a:rPr>
              <a:t>UX design</a:t>
            </a:r>
            <a:r>
              <a:rPr lang="fr" sz="1458">
                <a:solidFill>
                  <a:srgbClr val="212529"/>
                </a:solidFill>
                <a:highlight>
                  <a:srgbClr val="FFFFFF"/>
                </a:highlight>
                <a:latin typeface="Arial"/>
                <a:ea typeface="Arial"/>
                <a:cs typeface="Arial"/>
                <a:sym typeface="Arial"/>
              </a:rPr>
              <a:t> se réfère à l’étude des attentes et besoins de l’utilisateur pour la création d’un site web et/ou d’une application mobile. Il s’agit donc de prendre en compte le </a:t>
            </a:r>
            <a:r>
              <a:rPr b="1" lang="fr" sz="1458">
                <a:solidFill>
                  <a:srgbClr val="212529"/>
                </a:solidFill>
                <a:highlight>
                  <a:srgbClr val="FFFFFF"/>
                </a:highlight>
                <a:latin typeface="Arial"/>
                <a:ea typeface="Arial"/>
                <a:cs typeface="Arial"/>
                <a:sym typeface="Arial"/>
              </a:rPr>
              <a:t>ressenti d’un utilisateur</a:t>
            </a:r>
            <a:r>
              <a:rPr lang="fr" sz="1458">
                <a:solidFill>
                  <a:srgbClr val="212529"/>
                </a:solidFill>
                <a:highlight>
                  <a:srgbClr val="FFFFFF"/>
                </a:highlight>
                <a:latin typeface="Arial"/>
                <a:ea typeface="Arial"/>
                <a:cs typeface="Arial"/>
                <a:sym typeface="Arial"/>
              </a:rPr>
              <a:t> quand il navigue sur votre support digital. L’objectif de l’UX design est d’améliorer le </a:t>
            </a:r>
            <a:r>
              <a:rPr lang="fr" sz="1500">
                <a:solidFill>
                  <a:srgbClr val="212529"/>
                </a:solidFill>
                <a:highlight>
                  <a:srgbClr val="FFFFFF"/>
                </a:highlight>
                <a:latin typeface="Arial"/>
                <a:ea typeface="Arial"/>
                <a:cs typeface="Arial"/>
                <a:sym typeface="Arial"/>
              </a:rPr>
              <a:t>parcours de l’internaute pour le rendre plus agréable et instinctif. </a:t>
            </a:r>
            <a:endParaRPr sz="1500">
              <a:solidFill>
                <a:srgbClr val="212529"/>
              </a:solidFill>
              <a:highlight>
                <a:srgbClr val="FFFFFF"/>
              </a:highlight>
              <a:latin typeface="Arial"/>
              <a:ea typeface="Arial"/>
              <a:cs typeface="Arial"/>
              <a:sym typeface="Arial"/>
            </a:endParaRPr>
          </a:p>
          <a:p>
            <a:pPr indent="0" lvl="0" marL="0" rtl="0" algn="l">
              <a:lnSpc>
                <a:spcPct val="138461"/>
              </a:lnSpc>
              <a:spcBef>
                <a:spcPts val="2300"/>
              </a:spcBef>
              <a:spcAft>
                <a:spcPts val="0"/>
              </a:spcAft>
              <a:buNone/>
            </a:pPr>
            <a:r>
              <a:rPr lang="fr" sz="1500">
                <a:solidFill>
                  <a:srgbClr val="212529"/>
                </a:solidFill>
                <a:highlight>
                  <a:srgbClr val="FFFFFF"/>
                </a:highlight>
                <a:latin typeface="Arial"/>
                <a:ea typeface="Arial"/>
                <a:cs typeface="Arial"/>
                <a:sym typeface="Arial"/>
              </a:rPr>
              <a:t>Grâce à l’UX design, la navigation se veut plus fluide et optimale. Ici, pas de place pour l’incompréhension. D’où l’importance d’analyser l’aspect émotionnel des utilisateurs. </a:t>
            </a:r>
            <a:endParaRPr sz="1500">
              <a:solidFill>
                <a:srgbClr val="212529"/>
              </a:solidFill>
              <a:highlight>
                <a:srgbClr val="FFFFFF"/>
              </a:highlight>
              <a:latin typeface="Arial"/>
              <a:ea typeface="Arial"/>
              <a:cs typeface="Arial"/>
              <a:sym typeface="Arial"/>
            </a:endParaRPr>
          </a:p>
          <a:p>
            <a:pPr indent="0" lvl="0" marL="0" rtl="0" algn="l">
              <a:spcBef>
                <a:spcPts val="2300"/>
              </a:spcBef>
              <a:spcAft>
                <a:spcPts val="1200"/>
              </a:spcAft>
              <a:buNone/>
            </a:pPr>
            <a:r>
              <a:t/>
            </a:r>
            <a:endParaRPr b="1" sz="2100">
              <a:solidFill>
                <a:srgbClr val="A61C00"/>
              </a:solidFill>
              <a:highlight>
                <a:schemeClr val="dk1"/>
              </a:high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3"/>
          <p:cNvSpPr txBox="1"/>
          <p:nvPr>
            <p:ph idx="1" type="body"/>
          </p:nvPr>
        </p:nvSpPr>
        <p:spPr>
          <a:xfrm>
            <a:off x="819150" y="603425"/>
            <a:ext cx="7505700" cy="3835200"/>
          </a:xfrm>
          <a:prstGeom prst="rect">
            <a:avLst/>
          </a:prstGeom>
        </p:spPr>
        <p:txBody>
          <a:bodyPr anchorCtr="0" anchor="t" bIns="91425" lIns="91425" spcFirstLastPara="1" rIns="91425" wrap="square" tIns="91425">
            <a:noAutofit/>
          </a:bodyPr>
          <a:lstStyle/>
          <a:p>
            <a:pPr indent="0" lvl="0" marL="0" rtl="0" algn="l">
              <a:lnSpc>
                <a:spcPct val="171428"/>
              </a:lnSpc>
              <a:spcBef>
                <a:spcPts val="0"/>
              </a:spcBef>
              <a:spcAft>
                <a:spcPts val="0"/>
              </a:spcAft>
              <a:buNone/>
            </a:pPr>
            <a:r>
              <a:rPr lang="fr" sz="1350">
                <a:highlight>
                  <a:srgbClr val="FFFFFF"/>
                </a:highlight>
                <a:latin typeface="Arial"/>
                <a:ea typeface="Arial"/>
                <a:cs typeface="Arial"/>
                <a:sym typeface="Arial"/>
              </a:rPr>
              <a:t>En bref, trois mots sont à retenir lors de la création de votre site Internet et/ou application mobile:  </a:t>
            </a:r>
            <a:r>
              <a:rPr b="1" lang="fr" sz="1350">
                <a:highlight>
                  <a:srgbClr val="FFFFFF"/>
                </a:highlight>
                <a:latin typeface="Arial"/>
                <a:ea typeface="Arial"/>
                <a:cs typeface="Arial"/>
                <a:sym typeface="Arial"/>
              </a:rPr>
              <a:t>compréhension, optimisation, satisfaction</a:t>
            </a:r>
            <a:r>
              <a:rPr lang="fr" sz="1350">
                <a:highlight>
                  <a:srgbClr val="FFFFFF"/>
                </a:highlight>
                <a:latin typeface="Arial"/>
                <a:ea typeface="Arial"/>
                <a:cs typeface="Arial"/>
                <a:sym typeface="Arial"/>
              </a:rPr>
              <a:t>. Avec l’UX design, vous éviterez les problèmes les plus bêtes, et vous participerez surtout à l’amélioration de votre trafic. </a:t>
            </a:r>
            <a:endParaRPr sz="1350">
              <a:highlight>
                <a:srgbClr val="FFFFFF"/>
              </a:highlight>
              <a:latin typeface="Arial"/>
              <a:ea typeface="Arial"/>
              <a:cs typeface="Arial"/>
              <a:sym typeface="Arial"/>
            </a:endParaRPr>
          </a:p>
          <a:p>
            <a:pPr indent="0" lvl="0" marL="0" rtl="0" algn="l">
              <a:lnSpc>
                <a:spcPct val="171428"/>
              </a:lnSpc>
              <a:spcBef>
                <a:spcPts val="1500"/>
              </a:spcBef>
              <a:spcAft>
                <a:spcPts val="0"/>
              </a:spcAft>
              <a:buNone/>
            </a:pPr>
            <a:r>
              <a:rPr lang="fr" sz="1350">
                <a:highlight>
                  <a:srgbClr val="FFFFFF"/>
                </a:highlight>
                <a:latin typeface="Arial"/>
                <a:ea typeface="Arial"/>
                <a:cs typeface="Arial"/>
                <a:sym typeface="Arial"/>
              </a:rPr>
              <a:t>Magnus Revang résumait l’expérience utilisateur à 6 étapes :</a:t>
            </a:r>
            <a:endParaRPr sz="1350">
              <a:highlight>
                <a:srgbClr val="FFFFFF"/>
              </a:highlight>
              <a:latin typeface="Arial"/>
              <a:ea typeface="Arial"/>
              <a:cs typeface="Arial"/>
              <a:sym typeface="Arial"/>
            </a:endParaRPr>
          </a:p>
          <a:p>
            <a:pPr indent="-314325" lvl="0" marL="457200" rtl="0" algn="l">
              <a:lnSpc>
                <a:spcPct val="171428"/>
              </a:lnSpc>
              <a:spcBef>
                <a:spcPts val="1500"/>
              </a:spcBef>
              <a:spcAft>
                <a:spcPts val="0"/>
              </a:spcAft>
              <a:buClr>
                <a:schemeClr val="dk2"/>
              </a:buClr>
              <a:buSzPts val="1350"/>
              <a:buFont typeface="Arial"/>
              <a:buChar char="●"/>
            </a:pPr>
            <a:r>
              <a:rPr lang="fr" sz="1350">
                <a:highlight>
                  <a:srgbClr val="FFFFFF"/>
                </a:highlight>
                <a:latin typeface="Arial"/>
                <a:ea typeface="Arial"/>
                <a:cs typeface="Arial"/>
                <a:sym typeface="Arial"/>
              </a:rPr>
              <a:t>Un site facile à trouver : d’où l’importance d’un bon référencement (</a:t>
            </a:r>
            <a:r>
              <a:rPr lang="fr" sz="1350">
                <a:highlight>
                  <a:srgbClr val="FFFFFF"/>
                </a:highlight>
                <a:uFill>
                  <a:noFill/>
                </a:uFill>
                <a:latin typeface="Arial"/>
                <a:ea typeface="Arial"/>
                <a:cs typeface="Arial"/>
                <a:sym typeface="Arial"/>
                <a:hlinkClick r:id="rId3"/>
              </a:rPr>
              <a:t>SEO</a:t>
            </a:r>
            <a:r>
              <a:rPr lang="fr" sz="1350">
                <a:highlight>
                  <a:srgbClr val="FFFFFF"/>
                </a:highlight>
                <a:latin typeface="Arial"/>
                <a:ea typeface="Arial"/>
                <a:cs typeface="Arial"/>
                <a:sym typeface="Arial"/>
              </a:rPr>
              <a:t>)</a:t>
            </a:r>
            <a:endParaRPr sz="1350">
              <a:highlight>
                <a:srgbClr val="FFFFFF"/>
              </a:highlight>
              <a:latin typeface="Arial"/>
              <a:ea typeface="Arial"/>
              <a:cs typeface="Arial"/>
              <a:sym typeface="Arial"/>
            </a:endParaRPr>
          </a:p>
          <a:p>
            <a:pPr indent="-314325" lvl="0" marL="457200" rtl="0" algn="l">
              <a:lnSpc>
                <a:spcPct val="171428"/>
              </a:lnSpc>
              <a:spcBef>
                <a:spcPts val="0"/>
              </a:spcBef>
              <a:spcAft>
                <a:spcPts val="0"/>
              </a:spcAft>
              <a:buClr>
                <a:schemeClr val="dk2"/>
              </a:buClr>
              <a:buSzPts val="1350"/>
              <a:buFont typeface="Arial"/>
              <a:buChar char="●"/>
            </a:pPr>
            <a:r>
              <a:rPr lang="fr" sz="1350">
                <a:highlight>
                  <a:srgbClr val="FFFFFF"/>
                </a:highlight>
                <a:latin typeface="Arial"/>
                <a:ea typeface="Arial"/>
                <a:cs typeface="Arial"/>
                <a:sym typeface="Arial"/>
              </a:rPr>
              <a:t>Un site accessible sur tous supports</a:t>
            </a:r>
            <a:endParaRPr sz="1350">
              <a:highlight>
                <a:srgbClr val="FFFFFF"/>
              </a:highlight>
              <a:latin typeface="Arial"/>
              <a:ea typeface="Arial"/>
              <a:cs typeface="Arial"/>
              <a:sym typeface="Arial"/>
            </a:endParaRPr>
          </a:p>
          <a:p>
            <a:pPr indent="-314325" lvl="0" marL="457200" rtl="0" algn="l">
              <a:lnSpc>
                <a:spcPct val="171428"/>
              </a:lnSpc>
              <a:spcBef>
                <a:spcPts val="0"/>
              </a:spcBef>
              <a:spcAft>
                <a:spcPts val="0"/>
              </a:spcAft>
              <a:buClr>
                <a:schemeClr val="dk2"/>
              </a:buClr>
              <a:buSzPts val="1350"/>
              <a:buFont typeface="Arial"/>
              <a:buChar char="●"/>
            </a:pPr>
            <a:r>
              <a:rPr lang="fr" sz="1350">
                <a:highlight>
                  <a:srgbClr val="FFFFFF"/>
                </a:highlight>
                <a:latin typeface="Arial"/>
                <a:ea typeface="Arial"/>
                <a:cs typeface="Arial"/>
                <a:sym typeface="Arial"/>
              </a:rPr>
              <a:t>Un design attrayant : pensez à votre </a:t>
            </a:r>
            <a:r>
              <a:rPr lang="fr" sz="1350">
                <a:highlight>
                  <a:srgbClr val="FFFFFF"/>
                </a:highlight>
                <a:uFill>
                  <a:noFill/>
                </a:uFill>
                <a:latin typeface="Arial"/>
                <a:ea typeface="Arial"/>
                <a:cs typeface="Arial"/>
                <a:sym typeface="Arial"/>
                <a:hlinkClick r:id="rId4"/>
              </a:rPr>
              <a:t>charte graphique</a:t>
            </a:r>
            <a:r>
              <a:rPr lang="fr" sz="1350">
                <a:highlight>
                  <a:srgbClr val="FFFFFF"/>
                </a:highlight>
                <a:latin typeface="Arial"/>
                <a:ea typeface="Arial"/>
                <a:cs typeface="Arial"/>
                <a:sym typeface="Arial"/>
              </a:rPr>
              <a:t> !</a:t>
            </a:r>
            <a:endParaRPr sz="1350">
              <a:highlight>
                <a:srgbClr val="FFFFFF"/>
              </a:highlight>
              <a:latin typeface="Arial"/>
              <a:ea typeface="Arial"/>
              <a:cs typeface="Arial"/>
              <a:sym typeface="Arial"/>
            </a:endParaRPr>
          </a:p>
          <a:p>
            <a:pPr indent="-314325" lvl="0" marL="457200" rtl="0" algn="l">
              <a:lnSpc>
                <a:spcPct val="171428"/>
              </a:lnSpc>
              <a:spcBef>
                <a:spcPts val="0"/>
              </a:spcBef>
              <a:spcAft>
                <a:spcPts val="0"/>
              </a:spcAft>
              <a:buClr>
                <a:schemeClr val="dk2"/>
              </a:buClr>
              <a:buSzPts val="1350"/>
              <a:buFont typeface="Arial"/>
              <a:buChar char="●"/>
            </a:pPr>
            <a:r>
              <a:rPr lang="fr" sz="1350">
                <a:highlight>
                  <a:srgbClr val="FFFFFF"/>
                </a:highlight>
                <a:latin typeface="Arial"/>
                <a:ea typeface="Arial"/>
                <a:cs typeface="Arial"/>
                <a:sym typeface="Arial"/>
              </a:rPr>
              <a:t>Une facilité d’utilisation</a:t>
            </a:r>
            <a:endParaRPr sz="1350">
              <a:highlight>
                <a:srgbClr val="FFFFFF"/>
              </a:highlight>
              <a:latin typeface="Arial"/>
              <a:ea typeface="Arial"/>
              <a:cs typeface="Arial"/>
              <a:sym typeface="Arial"/>
            </a:endParaRPr>
          </a:p>
          <a:p>
            <a:pPr indent="-314325" lvl="0" marL="457200" rtl="0" algn="l">
              <a:lnSpc>
                <a:spcPct val="171428"/>
              </a:lnSpc>
              <a:spcBef>
                <a:spcPts val="0"/>
              </a:spcBef>
              <a:spcAft>
                <a:spcPts val="0"/>
              </a:spcAft>
              <a:buClr>
                <a:schemeClr val="dk2"/>
              </a:buClr>
              <a:buSzPts val="1350"/>
              <a:buFont typeface="Arial"/>
              <a:buChar char="●"/>
            </a:pPr>
            <a:r>
              <a:rPr lang="fr" sz="1350">
                <a:highlight>
                  <a:srgbClr val="FFFFFF"/>
                </a:highlight>
                <a:latin typeface="Arial"/>
                <a:ea typeface="Arial"/>
                <a:cs typeface="Arial"/>
                <a:sym typeface="Arial"/>
              </a:rPr>
              <a:t>Un site crédible : les utilisateurs doivent avant tout être rassurés</a:t>
            </a:r>
            <a:endParaRPr sz="1350">
              <a:highlight>
                <a:srgbClr val="FFFFFF"/>
              </a:highlight>
              <a:latin typeface="Arial"/>
              <a:ea typeface="Arial"/>
              <a:cs typeface="Arial"/>
              <a:sym typeface="Arial"/>
            </a:endParaRPr>
          </a:p>
          <a:p>
            <a:pPr indent="-314325" lvl="0" marL="457200" rtl="0" algn="l">
              <a:lnSpc>
                <a:spcPct val="171428"/>
              </a:lnSpc>
              <a:spcBef>
                <a:spcPts val="0"/>
              </a:spcBef>
              <a:spcAft>
                <a:spcPts val="0"/>
              </a:spcAft>
              <a:buClr>
                <a:schemeClr val="dk2"/>
              </a:buClr>
              <a:buSzPts val="1350"/>
              <a:buFont typeface="Arial"/>
              <a:buChar char="●"/>
            </a:pPr>
            <a:r>
              <a:rPr lang="fr" sz="1350">
                <a:highlight>
                  <a:srgbClr val="FFFFFF"/>
                </a:highlight>
                <a:latin typeface="Arial"/>
                <a:ea typeface="Arial"/>
                <a:cs typeface="Arial"/>
                <a:sym typeface="Arial"/>
              </a:rPr>
              <a:t>Un site efficace et propre </a:t>
            </a:r>
            <a:endParaRPr sz="1350">
              <a:highlight>
                <a:srgbClr val="FFFFFF"/>
              </a:highlight>
              <a:latin typeface="Arial"/>
              <a:ea typeface="Arial"/>
              <a:cs typeface="Arial"/>
              <a:sym typeface="Arial"/>
            </a:endParaRPr>
          </a:p>
          <a:p>
            <a:pPr indent="0" lvl="0" marL="0" rtl="0" algn="l">
              <a:spcBef>
                <a:spcPts val="0"/>
              </a:spcBef>
              <a:spcAft>
                <a:spcPts val="1200"/>
              </a:spcAft>
              <a:buNone/>
            </a:pPr>
            <a:r>
              <a:t/>
            </a:r>
            <a:endParaRPr b="1"/>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4"/>
          <p:cNvSpPr txBox="1"/>
          <p:nvPr>
            <p:ph idx="1" type="body"/>
          </p:nvPr>
        </p:nvSpPr>
        <p:spPr>
          <a:xfrm>
            <a:off x="819150" y="660900"/>
            <a:ext cx="7505700" cy="3476700"/>
          </a:xfrm>
          <a:prstGeom prst="rect">
            <a:avLst/>
          </a:prstGeom>
        </p:spPr>
        <p:txBody>
          <a:bodyPr anchorCtr="0" anchor="t" bIns="91425" lIns="91425" spcFirstLastPara="1" rIns="91425" wrap="square" tIns="91425">
            <a:normAutofit fontScale="47500" lnSpcReduction="20000"/>
          </a:bodyPr>
          <a:lstStyle/>
          <a:p>
            <a:pPr indent="0" lvl="0" marL="0" rtl="0" algn="l">
              <a:lnSpc>
                <a:spcPct val="138461"/>
              </a:lnSpc>
              <a:spcBef>
                <a:spcPts val="0"/>
              </a:spcBef>
              <a:spcAft>
                <a:spcPts val="0"/>
              </a:spcAft>
              <a:buNone/>
            </a:pPr>
            <a:r>
              <a:rPr b="1" lang="fr" sz="3251">
                <a:solidFill>
                  <a:srgbClr val="A61C00"/>
                </a:solidFill>
                <a:highlight>
                  <a:srgbClr val="FFFFFF"/>
                </a:highlight>
                <a:latin typeface="Arial"/>
                <a:ea typeface="Arial"/>
                <a:cs typeface="Arial"/>
                <a:sym typeface="Arial"/>
              </a:rPr>
              <a:t>L’UI design</a:t>
            </a:r>
            <a:endParaRPr b="1" sz="3251">
              <a:solidFill>
                <a:srgbClr val="A61C00"/>
              </a:solidFill>
              <a:highlight>
                <a:srgbClr val="FFFFFF"/>
              </a:highlight>
              <a:latin typeface="Arial"/>
              <a:ea typeface="Arial"/>
              <a:cs typeface="Arial"/>
              <a:sym typeface="Arial"/>
            </a:endParaRPr>
          </a:p>
          <a:p>
            <a:pPr indent="0" lvl="0" marL="0" rtl="0" algn="l">
              <a:lnSpc>
                <a:spcPct val="171428"/>
              </a:lnSpc>
              <a:spcBef>
                <a:spcPts val="2300"/>
              </a:spcBef>
              <a:spcAft>
                <a:spcPts val="0"/>
              </a:spcAft>
              <a:buNone/>
            </a:pPr>
            <a:r>
              <a:rPr lang="fr" sz="2700">
                <a:solidFill>
                  <a:srgbClr val="212529"/>
                </a:solidFill>
                <a:highlight>
                  <a:srgbClr val="FFFFFF"/>
                </a:highlight>
                <a:latin typeface="Arial"/>
                <a:ea typeface="Arial"/>
                <a:cs typeface="Arial"/>
                <a:sym typeface="Arial"/>
              </a:rPr>
              <a:t>L’</a:t>
            </a:r>
            <a:r>
              <a:rPr b="1" lang="fr" sz="2700">
                <a:solidFill>
                  <a:srgbClr val="212529"/>
                </a:solidFill>
                <a:highlight>
                  <a:srgbClr val="FFFFFF"/>
                </a:highlight>
                <a:latin typeface="Arial"/>
                <a:ea typeface="Arial"/>
                <a:cs typeface="Arial"/>
                <a:sym typeface="Arial"/>
              </a:rPr>
              <a:t>UI design</a:t>
            </a:r>
            <a:r>
              <a:rPr lang="fr" sz="2700">
                <a:solidFill>
                  <a:srgbClr val="212529"/>
                </a:solidFill>
                <a:highlight>
                  <a:srgbClr val="FFFFFF"/>
                </a:highlight>
                <a:latin typeface="Arial"/>
                <a:ea typeface="Arial"/>
                <a:cs typeface="Arial"/>
                <a:sym typeface="Arial"/>
              </a:rPr>
              <a:t> sert quant à lui à améliorer l’</a:t>
            </a:r>
            <a:r>
              <a:rPr b="1" lang="fr" sz="2700">
                <a:solidFill>
                  <a:srgbClr val="212529"/>
                </a:solidFill>
                <a:highlight>
                  <a:srgbClr val="FFFFFF"/>
                </a:highlight>
                <a:latin typeface="Arial"/>
                <a:ea typeface="Arial"/>
                <a:cs typeface="Arial"/>
                <a:sym typeface="Arial"/>
              </a:rPr>
              <a:t>interaction</a:t>
            </a:r>
            <a:r>
              <a:rPr lang="fr" sz="2700">
                <a:solidFill>
                  <a:srgbClr val="212529"/>
                </a:solidFill>
                <a:highlight>
                  <a:srgbClr val="FFFFFF"/>
                </a:highlight>
                <a:latin typeface="Arial"/>
                <a:ea typeface="Arial"/>
                <a:cs typeface="Arial"/>
                <a:sym typeface="Arial"/>
              </a:rPr>
              <a:t> d’un utilisateur avec un produit.  L’UI intervient dans toutes les étapes du développement de votre site et/ou application mobile sauf celle de la recherche. L’objectif ? Favoriser l’</a:t>
            </a:r>
            <a:r>
              <a:rPr b="1" lang="fr" sz="2700">
                <a:solidFill>
                  <a:srgbClr val="212529"/>
                </a:solidFill>
                <a:highlight>
                  <a:srgbClr val="FFFFFF"/>
                </a:highlight>
                <a:latin typeface="Arial"/>
                <a:ea typeface="Arial"/>
                <a:cs typeface="Arial"/>
                <a:sym typeface="Arial"/>
              </a:rPr>
              <a:t>engagement</a:t>
            </a:r>
            <a:r>
              <a:rPr lang="fr" sz="2700">
                <a:solidFill>
                  <a:srgbClr val="212529"/>
                </a:solidFill>
                <a:highlight>
                  <a:srgbClr val="FFFFFF"/>
                </a:highlight>
                <a:latin typeface="Arial"/>
                <a:ea typeface="Arial"/>
                <a:cs typeface="Arial"/>
                <a:sym typeface="Arial"/>
              </a:rPr>
              <a:t>, et donc trouver les outils pour y parvenir. </a:t>
            </a:r>
            <a:endParaRPr sz="2700">
              <a:solidFill>
                <a:srgbClr val="212529"/>
              </a:solidFill>
              <a:highlight>
                <a:srgbClr val="FFFFFF"/>
              </a:highlight>
              <a:latin typeface="Arial"/>
              <a:ea typeface="Arial"/>
              <a:cs typeface="Arial"/>
              <a:sym typeface="Arial"/>
            </a:endParaRPr>
          </a:p>
          <a:p>
            <a:pPr indent="0" lvl="0" marL="0" rtl="0" algn="l">
              <a:lnSpc>
                <a:spcPct val="171428"/>
              </a:lnSpc>
              <a:spcBef>
                <a:spcPts val="1500"/>
              </a:spcBef>
              <a:spcAft>
                <a:spcPts val="0"/>
              </a:spcAft>
              <a:buNone/>
            </a:pPr>
            <a:r>
              <a:rPr lang="fr" sz="2700">
                <a:solidFill>
                  <a:srgbClr val="212529"/>
                </a:solidFill>
                <a:highlight>
                  <a:srgbClr val="FFFFFF"/>
                </a:highlight>
                <a:latin typeface="Arial"/>
                <a:ea typeface="Arial"/>
                <a:cs typeface="Arial"/>
                <a:sym typeface="Arial"/>
              </a:rPr>
              <a:t>A la différence de l’UX (qui englobe l’UI), l’UI se centre davantage sur le </a:t>
            </a:r>
            <a:r>
              <a:rPr b="1" lang="fr" sz="2700">
                <a:solidFill>
                  <a:srgbClr val="212529"/>
                </a:solidFill>
                <a:highlight>
                  <a:srgbClr val="FFFFFF"/>
                </a:highlight>
                <a:latin typeface="Arial"/>
                <a:ea typeface="Arial"/>
                <a:cs typeface="Arial"/>
                <a:sym typeface="Arial"/>
              </a:rPr>
              <a:t>visuel</a:t>
            </a:r>
            <a:r>
              <a:rPr lang="fr" sz="2700">
                <a:solidFill>
                  <a:srgbClr val="212529"/>
                </a:solidFill>
                <a:highlight>
                  <a:srgbClr val="FFFFFF"/>
                </a:highlight>
                <a:latin typeface="Arial"/>
                <a:ea typeface="Arial"/>
                <a:cs typeface="Arial"/>
                <a:sym typeface="Arial"/>
              </a:rPr>
              <a:t> afin d’attirer le regard de l’utilisateur et de l’inciter à rester sur la page. Attention toutefois à ce que votre site reste efficace ! L’internaute doit comprendre immédiatement de quoi il s’agit. L’UI facilitera ainsi la navigation. </a:t>
            </a:r>
            <a:endParaRPr sz="2700">
              <a:solidFill>
                <a:srgbClr val="212529"/>
              </a:solidFill>
              <a:highlight>
                <a:srgbClr val="FFFFFF"/>
              </a:highlight>
              <a:latin typeface="Arial"/>
              <a:ea typeface="Arial"/>
              <a:cs typeface="Arial"/>
              <a:sym typeface="Arial"/>
            </a:endParaRPr>
          </a:p>
          <a:p>
            <a:pPr indent="0" lvl="0" marL="0" rtl="0" algn="l">
              <a:lnSpc>
                <a:spcPct val="138461"/>
              </a:lnSpc>
              <a:spcBef>
                <a:spcPts val="1500"/>
              </a:spcBef>
              <a:spcAft>
                <a:spcPts val="0"/>
              </a:spcAft>
              <a:buNone/>
            </a:pPr>
            <a:r>
              <a:t/>
            </a:r>
            <a:endParaRPr sz="1458">
              <a:solidFill>
                <a:srgbClr val="212529"/>
              </a:solidFill>
              <a:highlight>
                <a:srgbClr val="FFFFFF"/>
              </a:highlight>
              <a:latin typeface="Arial"/>
              <a:ea typeface="Arial"/>
              <a:cs typeface="Arial"/>
              <a:sym typeface="Arial"/>
            </a:endParaRPr>
          </a:p>
          <a:p>
            <a:pPr indent="0" lvl="0" marL="0" rtl="0" algn="l">
              <a:spcBef>
                <a:spcPts val="2300"/>
              </a:spcBef>
              <a:spcAft>
                <a:spcPts val="1200"/>
              </a:spcAft>
              <a:buNone/>
            </a:pPr>
            <a:r>
              <a:t/>
            </a:r>
            <a:endParaRPr b="1" sz="2100">
              <a:solidFill>
                <a:srgbClr val="A61C00"/>
              </a:solidFill>
              <a:highlight>
                <a:schemeClr val="dk1"/>
              </a:high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5"/>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ctr">
              <a:lnSpc>
                <a:spcPct val="172058"/>
              </a:lnSpc>
              <a:spcBef>
                <a:spcPts val="0"/>
              </a:spcBef>
              <a:spcAft>
                <a:spcPts val="0"/>
              </a:spcAft>
              <a:buNone/>
            </a:pPr>
            <a:r>
              <a:rPr b="1" lang="fr" sz="2350">
                <a:highlight>
                  <a:srgbClr val="FFFFFF"/>
                </a:highlight>
                <a:latin typeface="Arial"/>
                <a:ea typeface="Arial"/>
                <a:cs typeface="Arial"/>
                <a:sym typeface="Arial"/>
              </a:rPr>
              <a:t>UX / UI : concrètement, ça marche comment ?</a:t>
            </a:r>
            <a:endParaRPr b="1" sz="2350">
              <a:highlight>
                <a:srgbClr val="FFFFFF"/>
              </a:highlight>
              <a:latin typeface="Arial"/>
              <a:ea typeface="Arial"/>
              <a:cs typeface="Arial"/>
              <a:sym typeface="Arial"/>
            </a:endParaRPr>
          </a:p>
          <a:p>
            <a:pPr indent="0" lvl="0" marL="0" rtl="0" algn="l">
              <a:spcBef>
                <a:spcPts val="1500"/>
              </a:spcBef>
              <a:spcAft>
                <a:spcPts val="0"/>
              </a:spcAft>
              <a:buNone/>
            </a:pPr>
            <a:r>
              <a:t/>
            </a:r>
            <a:endParaRPr/>
          </a:p>
        </p:txBody>
      </p:sp>
      <p:sp>
        <p:nvSpPr>
          <p:cNvPr id="250" name="Google Shape;250;p3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sz="1400">
                <a:solidFill>
                  <a:srgbClr val="212529"/>
                </a:solidFill>
                <a:highlight>
                  <a:srgbClr val="FFFFFF"/>
                </a:highlight>
                <a:latin typeface="Arial"/>
                <a:ea typeface="Arial"/>
                <a:cs typeface="Arial"/>
                <a:sym typeface="Arial"/>
              </a:rPr>
              <a:t>L’UX intervient en amont de l’UI et du développement même de l’application. Si vous avez du mal à vous rendre compte de la chose, le schéma ci-dessous devrait vous y aider. </a:t>
            </a:r>
            <a:endParaRPr sz="14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pic>
        <p:nvPicPr>
          <p:cNvPr id="255" name="Google Shape;255;p36"/>
          <p:cNvPicPr preferRelativeResize="0"/>
          <p:nvPr/>
        </p:nvPicPr>
        <p:blipFill>
          <a:blip r:embed="rId3">
            <a:alphaModFix/>
          </a:blip>
          <a:stretch>
            <a:fillRect/>
          </a:stretch>
        </p:blipFill>
        <p:spPr>
          <a:xfrm>
            <a:off x="1115025" y="270138"/>
            <a:ext cx="7160575" cy="46032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7"/>
          <p:cNvSpPr txBox="1"/>
          <p:nvPr>
            <p:ph type="title"/>
          </p:nvPr>
        </p:nvSpPr>
        <p:spPr>
          <a:xfrm>
            <a:off x="948475" y="3140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fr"/>
              <a:t>Charte graphique </a:t>
            </a:r>
            <a:endParaRPr b="1"/>
          </a:p>
        </p:txBody>
      </p:sp>
      <p:sp>
        <p:nvSpPr>
          <p:cNvPr id="261" name="Google Shape;261;p37"/>
          <p:cNvSpPr txBox="1"/>
          <p:nvPr>
            <p:ph idx="1" type="body"/>
          </p:nvPr>
        </p:nvSpPr>
        <p:spPr>
          <a:xfrm>
            <a:off x="819150" y="1005700"/>
            <a:ext cx="7505700" cy="3692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fr" sz="1400">
                <a:highlight>
                  <a:srgbClr val="FFFFFF"/>
                </a:highlight>
                <a:latin typeface="Roboto"/>
                <a:ea typeface="Roboto"/>
                <a:cs typeface="Roboto"/>
                <a:sym typeface="Roboto"/>
              </a:rPr>
              <a:t>La </a:t>
            </a:r>
            <a:r>
              <a:rPr b="1" lang="fr" sz="1400">
                <a:highlight>
                  <a:srgbClr val="FFFFFF"/>
                </a:highlight>
                <a:latin typeface="Roboto"/>
                <a:ea typeface="Roboto"/>
                <a:cs typeface="Roboto"/>
                <a:sym typeface="Roboto"/>
              </a:rPr>
              <a:t>charte graphique</a:t>
            </a:r>
            <a:r>
              <a:rPr lang="fr" sz="1400">
                <a:highlight>
                  <a:srgbClr val="FFFFFF"/>
                </a:highlight>
                <a:latin typeface="Roboto"/>
                <a:ea typeface="Roboto"/>
                <a:cs typeface="Roboto"/>
                <a:sym typeface="Roboto"/>
              </a:rPr>
              <a:t> est un document de travail qui contient l’ensemble des règles fondamentales d’utilisation des signes graphiques qui constituent l’identité graphique d’une organisation, d’un projet, d’une entreprise. On parle également de charte graphique pour les sites internet.</a:t>
            </a:r>
            <a:endParaRPr sz="1400">
              <a:highlight>
                <a:srgbClr val="FFFFFF"/>
              </a:highlight>
              <a:latin typeface="Roboto"/>
              <a:ea typeface="Roboto"/>
              <a:cs typeface="Roboto"/>
              <a:sym typeface="Roboto"/>
            </a:endParaRPr>
          </a:p>
          <a:p>
            <a:pPr indent="0" lvl="0" marL="0" rtl="0" algn="l">
              <a:spcBef>
                <a:spcPts val="1200"/>
              </a:spcBef>
              <a:spcAft>
                <a:spcPts val="0"/>
              </a:spcAft>
              <a:buNone/>
            </a:pPr>
            <a:r>
              <a:rPr lang="fr" sz="1400">
                <a:highlight>
                  <a:srgbClr val="FFFFFF"/>
                </a:highlight>
                <a:latin typeface="Roboto"/>
                <a:ea typeface="Roboto"/>
                <a:cs typeface="Roboto"/>
                <a:sym typeface="Roboto"/>
              </a:rPr>
              <a:t>Indispensable pour la mise en place d'une stratégie de communication efficace, la charte graphique est un document contenant toutes les normes qui s'appliquent à l'usage des éléments graphiques d'une marque ou d'une société.</a:t>
            </a:r>
            <a:endParaRPr sz="1400">
              <a:highlight>
                <a:srgbClr val="FFFFFF"/>
              </a:highlight>
              <a:latin typeface="Roboto"/>
              <a:ea typeface="Roboto"/>
              <a:cs typeface="Roboto"/>
              <a:sym typeface="Roboto"/>
            </a:endParaRPr>
          </a:p>
          <a:p>
            <a:pPr indent="0" lvl="0" marL="0" rtl="0" algn="l">
              <a:spcBef>
                <a:spcPts val="1200"/>
              </a:spcBef>
              <a:spcAft>
                <a:spcPts val="0"/>
              </a:spcAft>
              <a:buNone/>
            </a:pPr>
            <a:r>
              <a:rPr lang="fr" sz="1400">
                <a:highlight>
                  <a:srgbClr val="FFFFFF"/>
                </a:highlight>
                <a:latin typeface="Roboto"/>
                <a:ea typeface="Roboto"/>
                <a:cs typeface="Roboto"/>
                <a:sym typeface="Roboto"/>
              </a:rPr>
              <a:t>Il peut s'agir d'un code couleur, d'un logo ou d'une typographie spécifique. Une charte graphique doit être prévue pour tous les supports de communication. Elle doit permettre entre autres à l'identité visuelle de conserver une certaine cohérence avec l'identité marque. En optant pour une charte graphique adaptée, une entreprise est certaine d'être représentée comme il se doit, en toutes circonstances.</a:t>
            </a:r>
            <a:endParaRPr sz="1400">
              <a:highlight>
                <a:srgbClr val="FFFFFF"/>
              </a:highlight>
              <a:latin typeface="Roboto"/>
              <a:ea typeface="Roboto"/>
              <a:cs typeface="Roboto"/>
              <a:sym typeface="Roboto"/>
            </a:endParaRPr>
          </a:p>
          <a:p>
            <a:pPr indent="0" lvl="0" marL="0" rtl="0" algn="l">
              <a:spcBef>
                <a:spcPts val="1200"/>
              </a:spcBef>
              <a:spcAft>
                <a:spcPts val="0"/>
              </a:spcAft>
              <a:buNone/>
            </a:pPr>
            <a:r>
              <a:t/>
            </a:r>
            <a:endParaRPr sz="1400">
              <a:highlight>
                <a:srgbClr val="FFFFFF"/>
              </a:highlight>
              <a:latin typeface="Roboto"/>
              <a:ea typeface="Roboto"/>
              <a:cs typeface="Roboto"/>
              <a:sym typeface="Roboto"/>
            </a:endParaRPr>
          </a:p>
          <a:p>
            <a:pPr indent="0" lvl="0" marL="0" rtl="0" algn="l">
              <a:spcBef>
                <a:spcPts val="1200"/>
              </a:spcBef>
              <a:spcAft>
                <a:spcPts val="1200"/>
              </a:spcAft>
              <a:buNone/>
            </a:pPr>
            <a:r>
              <a:t/>
            </a:r>
            <a:endParaRPr sz="1716">
              <a:solidFill>
                <a:srgbClr val="555555"/>
              </a:solidFill>
              <a:highlight>
                <a:srgbClr val="FFFFFF"/>
              </a:highlight>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8"/>
          <p:cNvSpPr txBox="1"/>
          <p:nvPr>
            <p:ph idx="1" type="body"/>
          </p:nvPr>
        </p:nvSpPr>
        <p:spPr>
          <a:xfrm>
            <a:off x="819150" y="574700"/>
            <a:ext cx="7505700" cy="3864000"/>
          </a:xfrm>
          <a:prstGeom prst="rect">
            <a:avLst/>
          </a:prstGeom>
        </p:spPr>
        <p:txBody>
          <a:bodyPr anchorCtr="0" anchor="t" bIns="91425" lIns="91425" spcFirstLastPara="1" rIns="91425" wrap="square" tIns="91425">
            <a:normAutofit/>
          </a:bodyPr>
          <a:lstStyle/>
          <a:p>
            <a:pPr indent="0" lvl="0" marL="0" rtl="0" algn="l">
              <a:lnSpc>
                <a:spcPct val="133333"/>
              </a:lnSpc>
              <a:spcBef>
                <a:spcPts val="2300"/>
              </a:spcBef>
              <a:spcAft>
                <a:spcPts val="0"/>
              </a:spcAft>
              <a:buNone/>
            </a:pPr>
            <a:r>
              <a:rPr lang="fr" sz="1400">
                <a:solidFill>
                  <a:srgbClr val="202124"/>
                </a:solidFill>
                <a:highlight>
                  <a:srgbClr val="FFFFFF"/>
                </a:highlight>
                <a:latin typeface="Roboto"/>
                <a:ea typeface="Roboto"/>
                <a:cs typeface="Roboto"/>
                <a:sym typeface="Roboto"/>
              </a:rPr>
              <a:t>La charte est composée de divers éléments : le logo, la typographie, les couleurs, les images et les icônes.</a:t>
            </a:r>
            <a:endParaRPr sz="2000">
              <a:solidFill>
                <a:srgbClr val="222222"/>
              </a:solidFill>
              <a:highlight>
                <a:srgbClr val="FFFFFF"/>
              </a:highlight>
              <a:latin typeface="Roboto"/>
              <a:ea typeface="Roboto"/>
              <a:cs typeface="Roboto"/>
              <a:sym typeface="Roboto"/>
            </a:endParaRPr>
          </a:p>
          <a:p>
            <a:pPr indent="0" lvl="0" marL="0" rtl="0" algn="l">
              <a:spcBef>
                <a:spcPts val="800"/>
              </a:spcBef>
              <a:spcAft>
                <a:spcPts val="1200"/>
              </a:spcAft>
              <a:buNone/>
            </a:pPr>
            <a:r>
              <a:t/>
            </a:r>
            <a:endParaRPr sz="1400">
              <a:highlight>
                <a:srgbClr val="FFFFFF"/>
              </a:highlight>
              <a:latin typeface="Roboto"/>
              <a:ea typeface="Roboto"/>
              <a:cs typeface="Roboto"/>
              <a:sym typeface="Roboto"/>
            </a:endParaRPr>
          </a:p>
        </p:txBody>
      </p:sp>
      <p:pic>
        <p:nvPicPr>
          <p:cNvPr id="267" name="Google Shape;267;p38"/>
          <p:cNvPicPr preferRelativeResize="0"/>
          <p:nvPr/>
        </p:nvPicPr>
        <p:blipFill>
          <a:blip r:embed="rId3">
            <a:alphaModFix/>
          </a:blip>
          <a:stretch>
            <a:fillRect/>
          </a:stretch>
        </p:blipFill>
        <p:spPr>
          <a:xfrm>
            <a:off x="1526725" y="1163750"/>
            <a:ext cx="6648575" cy="377859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9"/>
          <p:cNvSpPr txBox="1"/>
          <p:nvPr>
            <p:ph type="title"/>
          </p:nvPr>
        </p:nvSpPr>
        <p:spPr>
          <a:xfrm>
            <a:off x="948475" y="3140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fr"/>
              <a:t>E</a:t>
            </a:r>
            <a:r>
              <a:rPr b="1" lang="fr">
                <a:highlight>
                  <a:srgbClr val="FFFFFF"/>
                </a:highlight>
                <a:latin typeface="Arial"/>
                <a:ea typeface="Arial"/>
                <a:cs typeface="Arial"/>
                <a:sym typeface="Arial"/>
              </a:rPr>
              <a:t>léments d'ergonomie</a:t>
            </a:r>
            <a:endParaRPr b="1"/>
          </a:p>
        </p:txBody>
      </p:sp>
      <p:sp>
        <p:nvSpPr>
          <p:cNvPr id="273" name="Google Shape;273;p39"/>
          <p:cNvSpPr txBox="1"/>
          <p:nvPr>
            <p:ph idx="1" type="body"/>
          </p:nvPr>
        </p:nvSpPr>
        <p:spPr>
          <a:xfrm>
            <a:off x="819150" y="1268600"/>
            <a:ext cx="7505700" cy="3429600"/>
          </a:xfrm>
          <a:prstGeom prst="rect">
            <a:avLst/>
          </a:prstGeom>
        </p:spPr>
        <p:txBody>
          <a:bodyPr anchorCtr="0" anchor="t" bIns="91425" lIns="91425" spcFirstLastPara="1" rIns="91425" wrap="square" tIns="91425">
            <a:normAutofit/>
          </a:bodyPr>
          <a:lstStyle/>
          <a:p>
            <a:pPr indent="0" lvl="0" marL="0" rtl="0" algn="l">
              <a:lnSpc>
                <a:spcPct val="160000"/>
              </a:lnSpc>
              <a:spcBef>
                <a:spcPts val="1100"/>
              </a:spcBef>
              <a:spcAft>
                <a:spcPts val="0"/>
              </a:spcAft>
              <a:buNone/>
            </a:pPr>
            <a:r>
              <a:rPr lang="fr" sz="1400">
                <a:solidFill>
                  <a:srgbClr val="0A0A0A"/>
                </a:solidFill>
                <a:latin typeface="Roboto"/>
                <a:ea typeface="Roboto"/>
                <a:cs typeface="Roboto"/>
                <a:sym typeface="Roboto"/>
              </a:rPr>
              <a:t>L’ergonomie consiste à adapter le travail à l’humain (et non l’inverse).</a:t>
            </a:r>
            <a:endParaRPr sz="1400">
              <a:solidFill>
                <a:srgbClr val="0A0A0A"/>
              </a:solidFill>
              <a:latin typeface="Roboto"/>
              <a:ea typeface="Roboto"/>
              <a:cs typeface="Roboto"/>
              <a:sym typeface="Roboto"/>
            </a:endParaRPr>
          </a:p>
          <a:p>
            <a:pPr indent="0" lvl="0" marL="0" rtl="0" algn="l">
              <a:lnSpc>
                <a:spcPct val="160000"/>
              </a:lnSpc>
              <a:spcBef>
                <a:spcPts val="1200"/>
              </a:spcBef>
              <a:spcAft>
                <a:spcPts val="0"/>
              </a:spcAft>
              <a:buNone/>
            </a:pPr>
            <a:r>
              <a:rPr lang="fr" sz="1400">
                <a:solidFill>
                  <a:srgbClr val="0A0A0A"/>
                </a:solidFill>
                <a:latin typeface="Roboto"/>
                <a:ea typeface="Roboto"/>
                <a:cs typeface="Roboto"/>
                <a:sym typeface="Roboto"/>
              </a:rPr>
              <a:t>Ce qui est ergonomique est donc ce qui est adapté. Un outil ergonomique est adapté à l'opérateur et à la situation de travail dans laquelle il est utilisé.</a:t>
            </a:r>
            <a:endParaRPr sz="1400">
              <a:solidFill>
                <a:srgbClr val="0A0A0A"/>
              </a:solidFill>
              <a:latin typeface="Roboto"/>
              <a:ea typeface="Roboto"/>
              <a:cs typeface="Roboto"/>
              <a:sym typeface="Roboto"/>
            </a:endParaRPr>
          </a:p>
          <a:p>
            <a:pPr indent="0" lvl="0" marL="0" rtl="0" algn="l">
              <a:lnSpc>
                <a:spcPct val="160000"/>
              </a:lnSpc>
              <a:spcBef>
                <a:spcPts val="1200"/>
              </a:spcBef>
              <a:spcAft>
                <a:spcPts val="0"/>
              </a:spcAft>
              <a:buNone/>
            </a:pPr>
            <a:r>
              <a:rPr lang="fr" sz="1400">
                <a:solidFill>
                  <a:srgbClr val="0A0A0A"/>
                </a:solidFill>
                <a:latin typeface="Roboto"/>
                <a:ea typeface="Roboto"/>
                <a:cs typeface="Roboto"/>
                <a:sym typeface="Roboto"/>
              </a:rPr>
              <a:t>Par extension, l’ergonomie consiste aussi à adapter le produit à l'usage souhaité par l'utilisateur. Un produit ou un matériel est ergonomique lorsqu'il est adapté à l'utilisateur et au contexte d'usage.</a:t>
            </a:r>
            <a:endParaRPr sz="1400">
              <a:solidFill>
                <a:srgbClr val="0A0A0A"/>
              </a:solidFill>
              <a:latin typeface="Roboto"/>
              <a:ea typeface="Roboto"/>
              <a:cs typeface="Roboto"/>
              <a:sym typeface="Roboto"/>
            </a:endParaRPr>
          </a:p>
          <a:p>
            <a:pPr indent="0" lvl="0" marL="0" rtl="0" algn="l">
              <a:spcBef>
                <a:spcPts val="1200"/>
              </a:spcBef>
              <a:spcAft>
                <a:spcPts val="1200"/>
              </a:spcAft>
              <a:buNone/>
            </a:pPr>
            <a:r>
              <a:t/>
            </a:r>
            <a:endParaRPr sz="1400">
              <a:highlight>
                <a:srgbClr val="FFFFFF"/>
              </a:highlight>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pic>
        <p:nvPicPr>
          <p:cNvPr id="278" name="Google Shape;278;p40"/>
          <p:cNvPicPr preferRelativeResize="0"/>
          <p:nvPr/>
        </p:nvPicPr>
        <p:blipFill>
          <a:blip r:embed="rId3">
            <a:alphaModFix/>
          </a:blip>
          <a:stretch>
            <a:fillRect/>
          </a:stretch>
        </p:blipFill>
        <p:spPr>
          <a:xfrm>
            <a:off x="655250" y="905150"/>
            <a:ext cx="8082950" cy="31732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1"/>
          <p:cNvSpPr txBox="1"/>
          <p:nvPr>
            <p:ph type="title"/>
          </p:nvPr>
        </p:nvSpPr>
        <p:spPr>
          <a:xfrm>
            <a:off x="819150" y="5726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fr">
                <a:highlight>
                  <a:srgbClr val="FFFFFF"/>
                </a:highlight>
                <a:latin typeface="Arial"/>
                <a:ea typeface="Arial"/>
                <a:cs typeface="Arial"/>
                <a:sym typeface="Arial"/>
              </a:rPr>
              <a:t>R</a:t>
            </a:r>
            <a:r>
              <a:rPr b="1" lang="fr">
                <a:highlight>
                  <a:srgbClr val="FFFFFF"/>
                </a:highlight>
                <a:latin typeface="Arial"/>
                <a:ea typeface="Arial"/>
                <a:cs typeface="Arial"/>
                <a:sym typeface="Arial"/>
              </a:rPr>
              <a:t>esponsive design</a:t>
            </a:r>
            <a:endParaRPr b="1"/>
          </a:p>
        </p:txBody>
      </p:sp>
      <p:sp>
        <p:nvSpPr>
          <p:cNvPr id="284" name="Google Shape;284;p41"/>
          <p:cNvSpPr txBox="1"/>
          <p:nvPr>
            <p:ph idx="1" type="body"/>
          </p:nvPr>
        </p:nvSpPr>
        <p:spPr>
          <a:xfrm>
            <a:off x="819150" y="1412275"/>
            <a:ext cx="7505700" cy="3429600"/>
          </a:xfrm>
          <a:prstGeom prst="rect">
            <a:avLst/>
          </a:prstGeom>
        </p:spPr>
        <p:txBody>
          <a:bodyPr anchorCtr="0" anchor="t" bIns="91425" lIns="91425" spcFirstLastPara="1" rIns="91425" wrap="square" tIns="91425">
            <a:normAutofit/>
          </a:bodyPr>
          <a:lstStyle/>
          <a:p>
            <a:pPr indent="0" lvl="0" marL="0" rtl="0" algn="l">
              <a:lnSpc>
                <a:spcPct val="160000"/>
              </a:lnSpc>
              <a:spcBef>
                <a:spcPts val="1100"/>
              </a:spcBef>
              <a:spcAft>
                <a:spcPts val="0"/>
              </a:spcAft>
              <a:buNone/>
            </a:pPr>
            <a:r>
              <a:rPr lang="fr" sz="1350">
                <a:solidFill>
                  <a:srgbClr val="222222"/>
                </a:solidFill>
                <a:highlight>
                  <a:srgbClr val="FFFFFF"/>
                </a:highlight>
                <a:latin typeface="Montserrat"/>
                <a:ea typeface="Montserrat"/>
                <a:cs typeface="Montserrat"/>
                <a:sym typeface="Montserrat"/>
              </a:rPr>
              <a:t>Le Responsive Design ou plus précisément le Responsive Web Design (RWD) est une technique de conception d’interface digitale qui fait en sorte que l’affichage d’une quelconque page d’un site s’adapte de façon automatique à la taille de l’écran du terminal qui le lit. Il est différent de l’Adaptative Design bien que les deux concepts aient pour but d’améliorer l’ergonomie mobile du site web.</a:t>
            </a:r>
            <a:endParaRPr sz="1350">
              <a:solidFill>
                <a:srgbClr val="222222"/>
              </a:solidFill>
              <a:highlight>
                <a:srgbClr val="FFFFFF"/>
              </a:highlight>
              <a:latin typeface="Montserrat"/>
              <a:ea typeface="Montserrat"/>
              <a:cs typeface="Montserrat"/>
              <a:sym typeface="Montserrat"/>
            </a:endParaRPr>
          </a:p>
          <a:p>
            <a:pPr indent="0" lvl="0" marL="0" rtl="0" algn="l">
              <a:lnSpc>
                <a:spcPct val="160000"/>
              </a:lnSpc>
              <a:spcBef>
                <a:spcPts val="1200"/>
              </a:spcBef>
              <a:spcAft>
                <a:spcPts val="0"/>
              </a:spcAft>
              <a:buNone/>
            </a:pPr>
            <a:r>
              <a:t/>
            </a:r>
            <a:endParaRPr sz="1350">
              <a:solidFill>
                <a:srgbClr val="222222"/>
              </a:solidFill>
              <a:highlight>
                <a:srgbClr val="FFFFFF"/>
              </a:highlight>
              <a:latin typeface="Montserrat"/>
              <a:ea typeface="Montserrat"/>
              <a:cs typeface="Montserrat"/>
              <a:sym typeface="Montserrat"/>
            </a:endParaRPr>
          </a:p>
          <a:p>
            <a:pPr indent="0" lvl="0" marL="0" rtl="0" algn="l">
              <a:spcBef>
                <a:spcPts val="1200"/>
              </a:spcBef>
              <a:spcAft>
                <a:spcPts val="1200"/>
              </a:spcAft>
              <a:buNone/>
            </a:pPr>
            <a:r>
              <a:t/>
            </a:r>
            <a:endParaRPr sz="1400">
              <a:highlight>
                <a:srgbClr val="FFFFFF"/>
              </a:highlight>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260125"/>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fr"/>
              <a:t>Les </a:t>
            </a:r>
            <a:r>
              <a:rPr b="1" lang="fr"/>
              <a:t>étapes</a:t>
            </a:r>
            <a:r>
              <a:rPr b="1" lang="fr"/>
              <a:t> de maquettage</a:t>
            </a:r>
            <a:endParaRPr b="1"/>
          </a:p>
        </p:txBody>
      </p:sp>
      <p:sp>
        <p:nvSpPr>
          <p:cNvPr id="141" name="Google Shape;141;p15"/>
          <p:cNvSpPr txBox="1"/>
          <p:nvPr>
            <p:ph idx="1" type="body"/>
          </p:nvPr>
        </p:nvSpPr>
        <p:spPr>
          <a:xfrm>
            <a:off x="819150" y="1103075"/>
            <a:ext cx="7505700" cy="36933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b="1" lang="fr" sz="2135">
                <a:solidFill>
                  <a:srgbClr val="A61C00"/>
                </a:solidFill>
              </a:rPr>
              <a:t>Zoning</a:t>
            </a:r>
            <a:r>
              <a:rPr b="1" lang="fr" sz="2135">
                <a:solidFill>
                  <a:srgbClr val="A61C00"/>
                </a:solidFill>
              </a:rPr>
              <a:t>:</a:t>
            </a:r>
            <a:endParaRPr b="1" sz="2135">
              <a:solidFill>
                <a:srgbClr val="A61C00"/>
              </a:solidFill>
            </a:endParaRPr>
          </a:p>
          <a:p>
            <a:pPr indent="0" lvl="0" marL="0" rtl="0" algn="l">
              <a:lnSpc>
                <a:spcPct val="100000"/>
              </a:lnSpc>
              <a:spcBef>
                <a:spcPts val="0"/>
              </a:spcBef>
              <a:spcAft>
                <a:spcPts val="0"/>
              </a:spcAft>
              <a:buNone/>
            </a:pPr>
            <a:r>
              <a:t/>
            </a:r>
            <a:endParaRPr sz="2200">
              <a:solidFill>
                <a:schemeClr val="accent2"/>
              </a:solidFill>
            </a:endParaRPr>
          </a:p>
          <a:p>
            <a:pPr indent="0" lvl="0" marL="0" rtl="0" algn="l">
              <a:spcBef>
                <a:spcPts val="0"/>
              </a:spcBef>
              <a:spcAft>
                <a:spcPts val="0"/>
              </a:spcAft>
              <a:buNone/>
            </a:pPr>
            <a:r>
              <a:rPr lang="fr" sz="1750">
                <a:solidFill>
                  <a:srgbClr val="0A0A0A"/>
                </a:solidFill>
                <a:highlight>
                  <a:srgbClr val="FFFFFF"/>
                </a:highlight>
                <a:latin typeface="Roboto"/>
                <a:ea typeface="Roboto"/>
                <a:cs typeface="Roboto"/>
                <a:sym typeface="Roboto"/>
              </a:rPr>
              <a:t>Le </a:t>
            </a:r>
            <a:r>
              <a:rPr b="1" lang="fr" sz="1750">
                <a:solidFill>
                  <a:srgbClr val="0A0A0A"/>
                </a:solidFill>
                <a:highlight>
                  <a:srgbClr val="FFFFFF"/>
                </a:highlight>
                <a:latin typeface="Roboto"/>
                <a:ea typeface="Roboto"/>
                <a:cs typeface="Roboto"/>
                <a:sym typeface="Roboto"/>
              </a:rPr>
              <a:t>zoning</a:t>
            </a:r>
            <a:r>
              <a:rPr lang="fr" sz="1750">
                <a:solidFill>
                  <a:srgbClr val="0A0A0A"/>
                </a:solidFill>
                <a:highlight>
                  <a:srgbClr val="FFFFFF"/>
                </a:highlight>
                <a:latin typeface="Roboto"/>
                <a:ea typeface="Roboto"/>
                <a:cs typeface="Roboto"/>
                <a:sym typeface="Roboto"/>
              </a:rPr>
              <a:t> est une schématisation grossière de ce que sera la future page web. On utilise des blocs pour déterminer où se trouveront les contenus et fonctionnalités. Cette étape a généralement lieu après la création d’une arborescence, il arrive quelquefois qu’elle soit réalisée en parallèle.</a:t>
            </a:r>
            <a:endParaRPr sz="1750">
              <a:solidFill>
                <a:srgbClr val="0A0A0A"/>
              </a:solidFill>
              <a:highlight>
                <a:srgbClr val="FFFFFF"/>
              </a:highlight>
              <a:latin typeface="Roboto"/>
              <a:ea typeface="Roboto"/>
              <a:cs typeface="Roboto"/>
              <a:sym typeface="Roboto"/>
            </a:endParaRPr>
          </a:p>
          <a:p>
            <a:pPr indent="0" lvl="0" marL="0" rtl="0" algn="l">
              <a:spcBef>
                <a:spcPts val="1300"/>
              </a:spcBef>
              <a:spcAft>
                <a:spcPts val="0"/>
              </a:spcAft>
              <a:buNone/>
            </a:pPr>
            <a:r>
              <a:rPr lang="fr" sz="1750">
                <a:solidFill>
                  <a:srgbClr val="0A0A0A"/>
                </a:solidFill>
                <a:highlight>
                  <a:srgbClr val="FFFFFF"/>
                </a:highlight>
                <a:latin typeface="Roboto"/>
                <a:ea typeface="Roboto"/>
                <a:cs typeface="Roboto"/>
                <a:sym typeface="Roboto"/>
              </a:rPr>
              <a:t>Définir l’organisation générale des pages est l’occasion de présenter une première approche au client ou décisionnaire. Celui-ci pourra alors valider ou réajuster les grands axes avant la réalisation des wireframes.</a:t>
            </a:r>
            <a:endParaRPr sz="2498">
              <a:solidFill>
                <a:srgbClr val="595959"/>
              </a:solidFill>
              <a:highlight>
                <a:srgbClr val="FFFFFF"/>
              </a:highlight>
              <a:latin typeface="Arial"/>
              <a:ea typeface="Arial"/>
              <a:cs typeface="Arial"/>
              <a:sym typeface="Arial"/>
            </a:endParaRPr>
          </a:p>
          <a:p>
            <a:pPr indent="0" lvl="0" marL="0" rtl="0" algn="l">
              <a:spcBef>
                <a:spcPts val="1300"/>
              </a:spcBef>
              <a:spcAft>
                <a:spcPts val="0"/>
              </a:spcAft>
              <a:buNone/>
            </a:pPr>
            <a:r>
              <a:t/>
            </a:r>
            <a:endParaRPr sz="1754">
              <a:solidFill>
                <a:srgbClr val="595959"/>
              </a:solidFill>
              <a:highlight>
                <a:srgbClr val="FFFFFF"/>
              </a:highlight>
              <a:latin typeface="Arial"/>
              <a:ea typeface="Arial"/>
              <a:cs typeface="Arial"/>
              <a:sym typeface="Arial"/>
            </a:endParaRPr>
          </a:p>
          <a:p>
            <a:pPr indent="0" lvl="0" marL="457200" rtl="0" algn="l">
              <a:lnSpc>
                <a:spcPct val="100000"/>
              </a:lnSpc>
              <a:spcBef>
                <a:spcPts val="1300"/>
              </a:spcBef>
              <a:spcAft>
                <a:spcPts val="0"/>
              </a:spcAft>
              <a:buNone/>
            </a:pPr>
            <a:r>
              <a:t/>
            </a:r>
            <a:endParaRPr sz="22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2"/>
          <p:cNvSpPr txBox="1"/>
          <p:nvPr>
            <p:ph idx="1" type="body"/>
          </p:nvPr>
        </p:nvSpPr>
        <p:spPr>
          <a:xfrm>
            <a:off x="819150" y="431025"/>
            <a:ext cx="7505700" cy="40077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b="1" lang="fr" sz="2248">
                <a:solidFill>
                  <a:srgbClr val="222222"/>
                </a:solidFill>
                <a:highlight>
                  <a:srgbClr val="FFFFFF"/>
                </a:highlight>
                <a:latin typeface="Arial"/>
                <a:ea typeface="Arial"/>
                <a:cs typeface="Arial"/>
                <a:sym typeface="Arial"/>
              </a:rPr>
              <a:t>Le Responsive Design </a:t>
            </a:r>
            <a:r>
              <a:rPr b="1" lang="fr" sz="2248">
                <a:solidFill>
                  <a:srgbClr val="222222"/>
                </a:solidFill>
                <a:highlight>
                  <a:srgbClr val="FFFFFF"/>
                </a:highlight>
                <a:latin typeface="Arial"/>
                <a:ea typeface="Arial"/>
                <a:cs typeface="Arial"/>
                <a:sym typeface="Arial"/>
              </a:rPr>
              <a:t>adapté</a:t>
            </a:r>
            <a:r>
              <a:rPr b="1" lang="fr" sz="2248">
                <a:solidFill>
                  <a:srgbClr val="222222"/>
                </a:solidFill>
                <a:highlight>
                  <a:srgbClr val="FFFFFF"/>
                </a:highlight>
                <a:latin typeface="Arial"/>
                <a:ea typeface="Arial"/>
                <a:cs typeface="Arial"/>
                <a:sym typeface="Arial"/>
              </a:rPr>
              <a:t> la mise en page d’un site en fonction de la résolution d’écran</a:t>
            </a:r>
            <a:endParaRPr b="1" sz="2248">
              <a:solidFill>
                <a:srgbClr val="222222"/>
              </a:solidFill>
              <a:highlight>
                <a:srgbClr val="FFFFFF"/>
              </a:highlight>
              <a:latin typeface="Arial"/>
              <a:ea typeface="Arial"/>
              <a:cs typeface="Arial"/>
              <a:sym typeface="Arial"/>
            </a:endParaRPr>
          </a:p>
          <a:p>
            <a:pPr indent="0" lvl="0" marL="0" rtl="0" algn="l">
              <a:spcBef>
                <a:spcPts val="1200"/>
              </a:spcBef>
              <a:spcAft>
                <a:spcPts val="0"/>
              </a:spcAft>
              <a:buNone/>
            </a:pPr>
            <a:r>
              <a:rPr lang="fr" sz="1739">
                <a:solidFill>
                  <a:srgbClr val="222222"/>
                </a:solidFill>
                <a:highlight>
                  <a:srgbClr val="FFFFFF"/>
                </a:highlight>
                <a:latin typeface="Roboto"/>
                <a:ea typeface="Roboto"/>
                <a:cs typeface="Roboto"/>
                <a:sym typeface="Roboto"/>
              </a:rPr>
              <a:t>Le web design auto adaptatif, c’est l’expression qui explique au mieux cette technologie d’affichage des sites web sur appareil mobile. L’objectif est bien sûr de faciliter la lecture et la navigation de l’internaute quel que soit le type de terminal qu’il utilise.</a:t>
            </a:r>
            <a:endParaRPr sz="1739">
              <a:solidFill>
                <a:srgbClr val="222222"/>
              </a:solidFill>
              <a:highlight>
                <a:srgbClr val="FFFFFF"/>
              </a:highlight>
              <a:latin typeface="Roboto"/>
              <a:ea typeface="Roboto"/>
              <a:cs typeface="Roboto"/>
              <a:sym typeface="Roboto"/>
            </a:endParaRPr>
          </a:p>
          <a:p>
            <a:pPr indent="0" lvl="0" marL="0" rtl="0" algn="l">
              <a:spcBef>
                <a:spcPts val="800"/>
              </a:spcBef>
              <a:spcAft>
                <a:spcPts val="0"/>
              </a:spcAft>
              <a:buNone/>
            </a:pPr>
            <a:r>
              <a:rPr lang="fr" sz="1739">
                <a:solidFill>
                  <a:srgbClr val="222222"/>
                </a:solidFill>
                <a:highlight>
                  <a:srgbClr val="FFFFFF"/>
                </a:highlight>
                <a:latin typeface="Roboto"/>
                <a:ea typeface="Roboto"/>
                <a:cs typeface="Roboto"/>
                <a:sym typeface="Roboto"/>
              </a:rPr>
              <a:t>Avec un smartphone, une tablette, un netbook, une TV connectée ou tout simplement un ordinateur, la page lui apparaîtra complète et ergonomique sans aucune manipulation à faire au niveau du zoom avant/arrière et de la barre de défilement horizontal. Le code du site adapte sa mise en page en fonction de l’écran qui présente ses pages. Il y a un redimensionnement automatique des blocs de contenus textuels et graphiques ainsi qu’une réorganisation de leur disposition.</a:t>
            </a:r>
            <a:endParaRPr sz="1739">
              <a:solidFill>
                <a:srgbClr val="222222"/>
              </a:solidFill>
              <a:highlight>
                <a:srgbClr val="FFFFFF"/>
              </a:highlight>
              <a:latin typeface="Roboto"/>
              <a:ea typeface="Roboto"/>
              <a:cs typeface="Roboto"/>
              <a:sym typeface="Roboto"/>
            </a:endParaRPr>
          </a:p>
          <a:p>
            <a:pPr indent="0" lvl="0" marL="0" rtl="0" algn="l">
              <a:spcBef>
                <a:spcPts val="800"/>
              </a:spcBef>
              <a:spcAft>
                <a:spcPts val="0"/>
              </a:spcAft>
              <a:buNone/>
            </a:pPr>
            <a:r>
              <a:rPr lang="fr" sz="1739">
                <a:solidFill>
                  <a:srgbClr val="222222"/>
                </a:solidFill>
                <a:highlight>
                  <a:srgbClr val="FFFFFF"/>
                </a:highlight>
                <a:latin typeface="Roboto"/>
                <a:ea typeface="Roboto"/>
                <a:cs typeface="Roboto"/>
                <a:sym typeface="Roboto"/>
              </a:rPr>
              <a:t>Cette solution qui peut être résumée par l’expression « Mobile first » est une réponse à la tendance actuelle des internautes à utiliser de plus en plus des appareils mobiles et a été rendue possible grâce aux Media Queries de CSS3. Derrière cette auto adaptation se trouvent un code HTML identique pour les différents types de terminaux, des graphiques ayant des résolutions adaptatives, un système de grilles fluides et bien sûr les CSS3 Media Queries qui gèrent les feuilles de style.</a:t>
            </a:r>
            <a:endParaRPr sz="1739">
              <a:solidFill>
                <a:srgbClr val="222222"/>
              </a:solidFill>
              <a:highlight>
                <a:srgbClr val="FFFFFF"/>
              </a:highlight>
              <a:latin typeface="Roboto"/>
              <a:ea typeface="Roboto"/>
              <a:cs typeface="Roboto"/>
              <a:sym typeface="Roboto"/>
            </a:endParaRPr>
          </a:p>
          <a:p>
            <a:pPr indent="0" lvl="0" marL="0" rtl="0" algn="l">
              <a:spcBef>
                <a:spcPts val="800"/>
              </a:spcBef>
              <a:spcAft>
                <a:spcPts val="0"/>
              </a:spcAft>
              <a:buNone/>
            </a:pPr>
            <a:r>
              <a:rPr lang="fr" sz="1739">
                <a:solidFill>
                  <a:srgbClr val="222222"/>
                </a:solidFill>
                <a:highlight>
                  <a:srgbClr val="FFFFFF"/>
                </a:highlight>
                <a:latin typeface="Roboto"/>
                <a:ea typeface="Roboto"/>
                <a:cs typeface="Roboto"/>
                <a:sym typeface="Roboto"/>
              </a:rPr>
              <a:t>Une règle permet aux webdesigners de gérer facilement la création de ce design. Il s’agit de partir d’un affichage en 320 px puis de monter vers des résolutions de plus en plus grandes.</a:t>
            </a:r>
            <a:endParaRPr sz="1739">
              <a:solidFill>
                <a:srgbClr val="222222"/>
              </a:solidFill>
              <a:highlight>
                <a:srgbClr val="FFFFFF"/>
              </a:highlight>
              <a:latin typeface="Roboto"/>
              <a:ea typeface="Roboto"/>
              <a:cs typeface="Roboto"/>
              <a:sym typeface="Roboto"/>
            </a:endParaRPr>
          </a:p>
          <a:p>
            <a:pPr indent="0" lvl="0" marL="0" rtl="0" algn="l">
              <a:spcBef>
                <a:spcPts val="800"/>
              </a:spcBef>
              <a:spcAft>
                <a:spcPts val="12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pic>
        <p:nvPicPr>
          <p:cNvPr id="294" name="Google Shape;294;p43"/>
          <p:cNvPicPr preferRelativeResize="0"/>
          <p:nvPr/>
        </p:nvPicPr>
        <p:blipFill>
          <a:blip r:embed="rId3">
            <a:alphaModFix/>
          </a:blip>
          <a:stretch>
            <a:fillRect/>
          </a:stretch>
        </p:blipFill>
        <p:spPr>
          <a:xfrm>
            <a:off x="308663" y="402275"/>
            <a:ext cx="8526674" cy="41759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4"/>
          <p:cNvSpPr txBox="1"/>
          <p:nvPr>
            <p:ph type="title"/>
          </p:nvPr>
        </p:nvSpPr>
        <p:spPr>
          <a:xfrm>
            <a:off x="819150" y="486400"/>
            <a:ext cx="7505700" cy="954600"/>
          </a:xfrm>
          <a:prstGeom prst="rect">
            <a:avLst/>
          </a:prstGeom>
        </p:spPr>
        <p:txBody>
          <a:bodyPr anchorCtr="0" anchor="t" bIns="91425" lIns="91425" spcFirstLastPara="1" rIns="91425" wrap="square" tIns="91425">
            <a:normAutofit/>
          </a:bodyPr>
          <a:lstStyle/>
          <a:p>
            <a:pPr indent="0" lvl="0" marL="2286000" rtl="0" algn="l">
              <a:spcBef>
                <a:spcPts val="0"/>
              </a:spcBef>
              <a:spcAft>
                <a:spcPts val="0"/>
              </a:spcAft>
              <a:buNone/>
            </a:pPr>
            <a:r>
              <a:rPr b="1" lang="fr"/>
              <a:t>Conclusion</a:t>
            </a:r>
            <a:endParaRPr b="1"/>
          </a:p>
        </p:txBody>
      </p:sp>
      <p:sp>
        <p:nvSpPr>
          <p:cNvPr id="300" name="Google Shape;300;p44"/>
          <p:cNvSpPr txBox="1"/>
          <p:nvPr>
            <p:ph idx="1" type="body"/>
          </p:nvPr>
        </p:nvSpPr>
        <p:spPr>
          <a:xfrm>
            <a:off x="819150" y="1635900"/>
            <a:ext cx="7505700" cy="2772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sz="1900">
                <a:highlight>
                  <a:srgbClr val="FFFFFF"/>
                </a:highlight>
                <a:latin typeface="Arial"/>
                <a:ea typeface="Arial"/>
                <a:cs typeface="Arial"/>
                <a:sym typeface="Arial"/>
              </a:rPr>
              <a:t>Le maquettage est la phase cruciale entre une idée de logiciel SaaS, de site web ou d’un produit digital et sa concrétisation technique. Suivez rigoureusement les étapes du maquettage et demandez de l’aide à des experts.</a:t>
            </a:r>
            <a:endParaRPr sz="19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pic>
        <p:nvPicPr>
          <p:cNvPr id="305" name="Google Shape;305;p45"/>
          <p:cNvPicPr preferRelativeResize="0"/>
          <p:nvPr/>
        </p:nvPicPr>
        <p:blipFill>
          <a:blip r:embed="rId3">
            <a:alphaModFix/>
          </a:blip>
          <a:stretch>
            <a:fillRect/>
          </a:stretch>
        </p:blipFill>
        <p:spPr>
          <a:xfrm>
            <a:off x="971350" y="259588"/>
            <a:ext cx="6867200" cy="46243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7B7B7"/>
        </a:solidFill>
      </p:bgPr>
    </p:bg>
    <p:spTree>
      <p:nvGrpSpPr>
        <p:cNvPr id="145" name="Shape 145"/>
        <p:cNvGrpSpPr/>
        <p:nvPr/>
      </p:nvGrpSpPr>
      <p:grpSpPr>
        <a:xfrm>
          <a:off x="0" y="0"/>
          <a:ext cx="0" cy="0"/>
          <a:chOff x="0" y="0"/>
          <a:chExt cx="0" cy="0"/>
        </a:xfrm>
      </p:grpSpPr>
      <p:pic>
        <p:nvPicPr>
          <p:cNvPr id="146" name="Google Shape;146;p16"/>
          <p:cNvPicPr preferRelativeResize="0"/>
          <p:nvPr/>
        </p:nvPicPr>
        <p:blipFill>
          <a:blip r:embed="rId3">
            <a:alphaModFix/>
          </a:blip>
          <a:stretch>
            <a:fillRect/>
          </a:stretch>
        </p:blipFill>
        <p:spPr>
          <a:xfrm>
            <a:off x="1520925" y="283438"/>
            <a:ext cx="6102150" cy="4576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7"/>
          <p:cNvSpPr txBox="1"/>
          <p:nvPr>
            <p:ph idx="1" type="body"/>
          </p:nvPr>
        </p:nvSpPr>
        <p:spPr>
          <a:xfrm>
            <a:off x="819150" y="1103075"/>
            <a:ext cx="7505700" cy="3693300"/>
          </a:xfrm>
          <a:prstGeom prst="rect">
            <a:avLst/>
          </a:prstGeom>
        </p:spPr>
        <p:txBody>
          <a:bodyPr anchorCtr="0" anchor="t" bIns="91425" lIns="91425" spcFirstLastPara="1" rIns="91425" wrap="square" tIns="91425">
            <a:normAutofit fontScale="85000" lnSpcReduction="20000"/>
          </a:bodyPr>
          <a:lstStyle/>
          <a:p>
            <a:pPr indent="0" lvl="0" marL="0" rtl="0" algn="l">
              <a:lnSpc>
                <a:spcPct val="100000"/>
              </a:lnSpc>
              <a:spcBef>
                <a:spcPts val="0"/>
              </a:spcBef>
              <a:spcAft>
                <a:spcPts val="0"/>
              </a:spcAft>
              <a:buNone/>
            </a:pPr>
            <a:r>
              <a:rPr b="1" lang="fr" sz="2552">
                <a:solidFill>
                  <a:srgbClr val="A61C00"/>
                </a:solidFill>
              </a:rPr>
              <a:t>wireframe:</a:t>
            </a:r>
            <a:endParaRPr b="1" sz="2552">
              <a:solidFill>
                <a:srgbClr val="A61C00"/>
              </a:solidFill>
            </a:endParaRPr>
          </a:p>
          <a:p>
            <a:pPr indent="0" lvl="0" marL="0" rtl="0" algn="l">
              <a:lnSpc>
                <a:spcPct val="100000"/>
              </a:lnSpc>
              <a:spcBef>
                <a:spcPts val="0"/>
              </a:spcBef>
              <a:spcAft>
                <a:spcPts val="0"/>
              </a:spcAft>
              <a:buNone/>
            </a:pPr>
            <a:r>
              <a:t/>
            </a:r>
            <a:endParaRPr sz="2200">
              <a:solidFill>
                <a:schemeClr val="accent2"/>
              </a:solidFill>
            </a:endParaRPr>
          </a:p>
          <a:p>
            <a:pPr indent="0" lvl="0" marL="0" rtl="0" algn="l">
              <a:spcBef>
                <a:spcPts val="0"/>
              </a:spcBef>
              <a:spcAft>
                <a:spcPts val="0"/>
              </a:spcAft>
              <a:buNone/>
            </a:pPr>
            <a:r>
              <a:rPr lang="fr" sz="2098">
                <a:solidFill>
                  <a:srgbClr val="202124"/>
                </a:solidFill>
                <a:highlight>
                  <a:srgbClr val="FFFFFF"/>
                </a:highlight>
                <a:latin typeface="Arial"/>
                <a:ea typeface="Arial"/>
                <a:cs typeface="Arial"/>
                <a:sym typeface="Arial"/>
              </a:rPr>
              <a:t>Le </a:t>
            </a:r>
            <a:r>
              <a:rPr b="1" lang="fr" sz="2098">
                <a:solidFill>
                  <a:srgbClr val="202124"/>
                </a:solidFill>
                <a:highlight>
                  <a:srgbClr val="FFFFFF"/>
                </a:highlight>
                <a:uFill>
                  <a:noFill/>
                </a:uFill>
                <a:latin typeface="Arial"/>
                <a:ea typeface="Arial"/>
                <a:cs typeface="Arial"/>
                <a:sym typeface="Arial"/>
                <a:hlinkClick r:id="rId3">
                  <a:extLst>
                    <a:ext uri="{A12FA001-AC4F-418D-AE19-62706E023703}">
                      <ahyp:hlinkClr val="tx"/>
                    </a:ext>
                  </a:extLst>
                </a:hlinkClick>
              </a:rPr>
              <a:t>wireframe</a:t>
            </a:r>
            <a:r>
              <a:rPr lang="fr" sz="2098">
                <a:solidFill>
                  <a:srgbClr val="202124"/>
                </a:solidFill>
                <a:highlight>
                  <a:srgbClr val="FFFFFF"/>
                </a:highlight>
                <a:latin typeface="Arial"/>
                <a:ea typeface="Arial"/>
                <a:cs typeface="Arial"/>
                <a:sym typeface="Arial"/>
              </a:rPr>
              <a:t> est une représentation statique de basse fidélité du concept graphique d’un site web en création ou en refonte. Il englobe les bases du site, à savoir le contenu, l’architecture de l’information et une description simple de l’interaction prévue entre l’utilisateur et le site web. On peut le comparer au plan d’un architecte.</a:t>
            </a:r>
            <a:endParaRPr sz="2098">
              <a:solidFill>
                <a:srgbClr val="202124"/>
              </a:solidFill>
              <a:highlight>
                <a:srgbClr val="FFFFFF"/>
              </a:highlight>
              <a:latin typeface="Arial"/>
              <a:ea typeface="Arial"/>
              <a:cs typeface="Arial"/>
              <a:sym typeface="Arial"/>
            </a:endParaRPr>
          </a:p>
          <a:p>
            <a:pPr indent="0" lvl="0" marL="0" rtl="0" algn="l">
              <a:spcBef>
                <a:spcPts val="1300"/>
              </a:spcBef>
              <a:spcAft>
                <a:spcPts val="0"/>
              </a:spcAft>
              <a:buNone/>
            </a:pPr>
            <a:r>
              <a:rPr lang="fr" sz="2088">
                <a:solidFill>
                  <a:srgbClr val="202124"/>
                </a:solidFill>
                <a:highlight>
                  <a:srgbClr val="FFFFFF"/>
                </a:highlight>
                <a:latin typeface="Arial"/>
                <a:ea typeface="Arial"/>
                <a:cs typeface="Arial"/>
                <a:sym typeface="Arial"/>
              </a:rPr>
              <a:t>En effet, le wireframe une première étape qui ne donne pas un rendu visuel marqué, mais il est crucial pour partir sur de bonnes bases (c’est un bon “squelette” pour le design du site web).</a:t>
            </a:r>
            <a:endParaRPr sz="2088">
              <a:solidFill>
                <a:srgbClr val="202124"/>
              </a:solidFill>
              <a:highlight>
                <a:srgbClr val="FFFFFF"/>
              </a:highlight>
              <a:latin typeface="Arial"/>
              <a:ea typeface="Arial"/>
              <a:cs typeface="Arial"/>
              <a:sym typeface="Arial"/>
            </a:endParaRPr>
          </a:p>
          <a:p>
            <a:pPr indent="0" lvl="0" marL="0" rtl="0" algn="l">
              <a:spcBef>
                <a:spcPts val="1300"/>
              </a:spcBef>
              <a:spcAft>
                <a:spcPts val="0"/>
              </a:spcAft>
              <a:buNone/>
            </a:pPr>
            <a:r>
              <a:t/>
            </a:r>
            <a:endParaRPr sz="1754">
              <a:solidFill>
                <a:srgbClr val="595959"/>
              </a:solidFill>
              <a:highlight>
                <a:srgbClr val="FFFFFF"/>
              </a:highlight>
              <a:latin typeface="Arial"/>
              <a:ea typeface="Arial"/>
              <a:cs typeface="Arial"/>
              <a:sym typeface="Arial"/>
            </a:endParaRPr>
          </a:p>
          <a:p>
            <a:pPr indent="0" lvl="0" marL="457200" rtl="0" algn="l">
              <a:lnSpc>
                <a:spcPct val="100000"/>
              </a:lnSpc>
              <a:spcBef>
                <a:spcPts val="1300"/>
              </a:spcBef>
              <a:spcAft>
                <a:spcPts val="0"/>
              </a:spcAft>
              <a:buNone/>
            </a:pPr>
            <a:r>
              <a:t/>
            </a:r>
            <a:endParaRPr sz="2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id="156" name="Google Shape;156;p18"/>
          <p:cNvPicPr preferRelativeResize="0"/>
          <p:nvPr/>
        </p:nvPicPr>
        <p:blipFill>
          <a:blip r:embed="rId3">
            <a:alphaModFix/>
          </a:blip>
          <a:stretch>
            <a:fillRect/>
          </a:stretch>
        </p:blipFill>
        <p:spPr>
          <a:xfrm>
            <a:off x="1602950" y="458575"/>
            <a:ext cx="5427176" cy="4070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9"/>
          <p:cNvSpPr txBox="1"/>
          <p:nvPr>
            <p:ph idx="1" type="body"/>
          </p:nvPr>
        </p:nvSpPr>
        <p:spPr>
          <a:xfrm>
            <a:off x="819150" y="507300"/>
            <a:ext cx="7505700" cy="41289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fr" sz="1500">
                <a:solidFill>
                  <a:srgbClr val="595959"/>
                </a:solidFill>
                <a:highlight>
                  <a:srgbClr val="FFFFFF"/>
                </a:highlight>
                <a:latin typeface="Arial"/>
                <a:ea typeface="Arial"/>
                <a:cs typeface="Arial"/>
                <a:sym typeface="Arial"/>
              </a:rPr>
              <a:t>Comment faire un wireframe ?</a:t>
            </a:r>
            <a:endParaRPr b="1" sz="1500">
              <a:solidFill>
                <a:srgbClr val="595959"/>
              </a:solidFill>
              <a:highlight>
                <a:srgbClr val="FFFFFF"/>
              </a:highlight>
              <a:latin typeface="Arial"/>
              <a:ea typeface="Arial"/>
              <a:cs typeface="Arial"/>
              <a:sym typeface="Arial"/>
            </a:endParaRPr>
          </a:p>
          <a:p>
            <a:pPr indent="0" lvl="0" marL="0" rtl="0" algn="l">
              <a:spcBef>
                <a:spcPts val="200"/>
              </a:spcBef>
              <a:spcAft>
                <a:spcPts val="0"/>
              </a:spcAft>
              <a:buNone/>
            </a:pPr>
            <a:r>
              <a:rPr lang="fr" sz="1500">
                <a:solidFill>
                  <a:srgbClr val="595959"/>
                </a:solidFill>
                <a:highlight>
                  <a:srgbClr val="FFFFFF"/>
                </a:highlight>
                <a:latin typeface="Arial"/>
                <a:ea typeface="Arial"/>
                <a:cs typeface="Arial"/>
                <a:sym typeface="Arial"/>
              </a:rPr>
              <a:t>Le wireframe est une représentation basique d’un concept de site web, donc il ne demande pas des compétences avancées en design graphique. Il existe deux façons de le faire :</a:t>
            </a:r>
            <a:endParaRPr sz="1600">
              <a:solidFill>
                <a:srgbClr val="595959"/>
              </a:solidFill>
              <a:highlight>
                <a:srgbClr val="FFFFFF"/>
              </a:highlight>
              <a:latin typeface="Arial"/>
              <a:ea typeface="Arial"/>
              <a:cs typeface="Arial"/>
              <a:sym typeface="Arial"/>
            </a:endParaRPr>
          </a:p>
          <a:p>
            <a:pPr indent="0" lvl="0" marL="0" rtl="0" algn="l">
              <a:spcBef>
                <a:spcPts val="1300"/>
              </a:spcBef>
              <a:spcAft>
                <a:spcPts val="0"/>
              </a:spcAft>
              <a:buNone/>
            </a:pPr>
            <a:r>
              <a:rPr b="1" lang="fr">
                <a:solidFill>
                  <a:srgbClr val="595959"/>
                </a:solidFill>
                <a:highlight>
                  <a:srgbClr val="FFFFFF"/>
                </a:highlight>
                <a:latin typeface="Arial"/>
                <a:ea typeface="Arial"/>
                <a:cs typeface="Arial"/>
                <a:sym typeface="Arial"/>
              </a:rPr>
              <a:t>Sur du papier:</a:t>
            </a:r>
            <a:endParaRPr b="1">
              <a:solidFill>
                <a:srgbClr val="595959"/>
              </a:solidFill>
              <a:highlight>
                <a:srgbClr val="FFFFFF"/>
              </a:highlight>
              <a:latin typeface="Arial"/>
              <a:ea typeface="Arial"/>
              <a:cs typeface="Arial"/>
              <a:sym typeface="Arial"/>
            </a:endParaRPr>
          </a:p>
          <a:p>
            <a:pPr indent="0" lvl="0" marL="0" rtl="0" algn="l">
              <a:spcBef>
                <a:spcPts val="200"/>
              </a:spcBef>
              <a:spcAft>
                <a:spcPts val="0"/>
              </a:spcAft>
              <a:buNone/>
            </a:pPr>
            <a:r>
              <a:rPr lang="fr" sz="1500">
                <a:solidFill>
                  <a:srgbClr val="595959"/>
                </a:solidFill>
                <a:highlight>
                  <a:srgbClr val="FFFFFF"/>
                </a:highlight>
                <a:latin typeface="Arial"/>
                <a:ea typeface="Arial"/>
                <a:cs typeface="Arial"/>
                <a:sym typeface="Arial"/>
              </a:rPr>
              <a:t>Il suffit d’utiliser tout simplement un stylo et du papier pour faire un wireframe. C’est un bon moyen de concrétiser instantanément votre inspiration. La rapidité de cette méthode est considérée une bonne pratique lors du brainstorming, au début d’un projet de design ou de refonte d’un site web.</a:t>
            </a:r>
            <a:endParaRPr sz="1500">
              <a:solidFill>
                <a:srgbClr val="595959"/>
              </a:solidFill>
              <a:highlight>
                <a:srgbClr val="FFFFFF"/>
              </a:highlight>
              <a:latin typeface="Arial"/>
              <a:ea typeface="Arial"/>
              <a:cs typeface="Arial"/>
              <a:sym typeface="Arial"/>
            </a:endParaRPr>
          </a:p>
          <a:p>
            <a:pPr indent="0" lvl="0" marL="0" rtl="0" algn="l">
              <a:spcBef>
                <a:spcPts val="1300"/>
              </a:spcBef>
              <a:spcAft>
                <a:spcPts val="0"/>
              </a:spcAft>
              <a:buNone/>
            </a:pPr>
            <a:r>
              <a:rPr b="1" lang="fr">
                <a:solidFill>
                  <a:srgbClr val="595959"/>
                </a:solidFill>
                <a:highlight>
                  <a:srgbClr val="FFFFFF"/>
                </a:highlight>
                <a:latin typeface="Arial"/>
                <a:ea typeface="Arial"/>
                <a:cs typeface="Arial"/>
                <a:sym typeface="Arial"/>
              </a:rPr>
              <a:t>Sur un logiciel:</a:t>
            </a:r>
            <a:endParaRPr b="1">
              <a:solidFill>
                <a:srgbClr val="595959"/>
              </a:solidFill>
              <a:highlight>
                <a:srgbClr val="FFFFFF"/>
              </a:highlight>
              <a:latin typeface="Arial"/>
              <a:ea typeface="Arial"/>
              <a:cs typeface="Arial"/>
              <a:sym typeface="Arial"/>
            </a:endParaRPr>
          </a:p>
          <a:p>
            <a:pPr indent="0" lvl="0" marL="0" rtl="0" algn="l">
              <a:spcBef>
                <a:spcPts val="200"/>
              </a:spcBef>
              <a:spcAft>
                <a:spcPts val="0"/>
              </a:spcAft>
              <a:buNone/>
            </a:pPr>
            <a:r>
              <a:rPr lang="fr" sz="1500">
                <a:solidFill>
                  <a:srgbClr val="595959"/>
                </a:solidFill>
                <a:highlight>
                  <a:srgbClr val="FFFFFF"/>
                </a:highlight>
                <a:latin typeface="Arial"/>
                <a:ea typeface="Arial"/>
                <a:cs typeface="Arial"/>
                <a:sym typeface="Arial"/>
              </a:rPr>
              <a:t>Pour avoir un wireframe au rendu plus professionnel, il faut avoir recours à des logiciels performants tels que </a:t>
            </a:r>
            <a:r>
              <a:rPr lang="fr" sz="1500">
                <a:solidFill>
                  <a:srgbClr val="1BB0CE"/>
                </a:solidFill>
                <a:highlight>
                  <a:srgbClr val="FFFFFF"/>
                </a:highlight>
                <a:uFill>
                  <a:noFill/>
                </a:uFill>
                <a:latin typeface="Arial"/>
                <a:ea typeface="Arial"/>
                <a:cs typeface="Arial"/>
                <a:sym typeface="Arial"/>
                <a:hlinkClick r:id="rId3">
                  <a:extLst>
                    <a:ext uri="{A12FA001-AC4F-418D-AE19-62706E023703}">
                      <ahyp:hlinkClr val="tx"/>
                    </a:ext>
                  </a:extLst>
                </a:hlinkClick>
              </a:rPr>
              <a:t>Figma</a:t>
            </a:r>
            <a:r>
              <a:rPr lang="fr" sz="1500">
                <a:solidFill>
                  <a:srgbClr val="595959"/>
                </a:solidFill>
                <a:highlight>
                  <a:srgbClr val="FFFFFF"/>
                </a:highlight>
                <a:latin typeface="Arial"/>
                <a:ea typeface="Arial"/>
                <a:cs typeface="Arial"/>
                <a:sym typeface="Arial"/>
              </a:rPr>
              <a:t> ou </a:t>
            </a:r>
            <a:r>
              <a:rPr lang="fr" sz="1500">
                <a:solidFill>
                  <a:srgbClr val="1BB0CE"/>
                </a:solidFill>
                <a:highlight>
                  <a:srgbClr val="FFFFFF"/>
                </a:highlight>
                <a:uFill>
                  <a:noFill/>
                </a:uFill>
                <a:latin typeface="Arial"/>
                <a:ea typeface="Arial"/>
                <a:cs typeface="Arial"/>
                <a:sym typeface="Arial"/>
                <a:hlinkClick r:id="rId4">
                  <a:extLst>
                    <a:ext uri="{A12FA001-AC4F-418D-AE19-62706E023703}">
                      <ahyp:hlinkClr val="tx"/>
                    </a:ext>
                  </a:extLst>
                </a:hlinkClick>
              </a:rPr>
              <a:t>Sketch</a:t>
            </a:r>
            <a:r>
              <a:rPr lang="fr" sz="1500">
                <a:solidFill>
                  <a:srgbClr val="595959"/>
                </a:solidFill>
                <a:highlight>
                  <a:srgbClr val="FFFFFF"/>
                </a:highlight>
                <a:latin typeface="Arial"/>
                <a:ea typeface="Arial"/>
                <a:cs typeface="Arial"/>
                <a:sym typeface="Arial"/>
              </a:rPr>
              <a:t>. Contrairement à la méthode du papier, il sera possible de dessiner facilement les composants avec des formes plus proche du résultat final.</a:t>
            </a:r>
            <a:endParaRPr sz="1500">
              <a:solidFill>
                <a:srgbClr val="595959"/>
              </a:solidFill>
              <a:highlight>
                <a:srgbClr val="FFFFFF"/>
              </a:highlight>
              <a:latin typeface="Arial"/>
              <a:ea typeface="Arial"/>
              <a:cs typeface="Arial"/>
              <a:sym typeface="Arial"/>
            </a:endParaRPr>
          </a:p>
          <a:p>
            <a:pPr indent="0" lvl="0" marL="0" rtl="0" algn="l">
              <a:spcBef>
                <a:spcPts val="13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0"/>
          <p:cNvSpPr txBox="1"/>
          <p:nvPr>
            <p:ph idx="1" type="body"/>
          </p:nvPr>
        </p:nvSpPr>
        <p:spPr>
          <a:xfrm>
            <a:off x="819150" y="401975"/>
            <a:ext cx="7505700" cy="41289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t/>
            </a:r>
            <a:endParaRPr sz="2200">
              <a:solidFill>
                <a:schemeClr val="accent2"/>
              </a:solidFill>
            </a:endParaRPr>
          </a:p>
          <a:p>
            <a:pPr indent="0" lvl="0" marL="0" rtl="0" algn="l">
              <a:lnSpc>
                <a:spcPct val="100000"/>
              </a:lnSpc>
              <a:spcBef>
                <a:spcPts val="0"/>
              </a:spcBef>
              <a:spcAft>
                <a:spcPts val="0"/>
              </a:spcAft>
              <a:buNone/>
            </a:pPr>
            <a:r>
              <a:rPr b="1" lang="fr" sz="2200">
                <a:solidFill>
                  <a:srgbClr val="A61C00"/>
                </a:solidFill>
              </a:rPr>
              <a:t>Maquette:</a:t>
            </a:r>
            <a:endParaRPr b="1" sz="2200">
              <a:solidFill>
                <a:srgbClr val="A61C00"/>
              </a:solidFill>
            </a:endParaRPr>
          </a:p>
          <a:p>
            <a:pPr indent="0" lvl="0" marL="0" rtl="0" algn="l">
              <a:lnSpc>
                <a:spcPct val="100000"/>
              </a:lnSpc>
              <a:spcBef>
                <a:spcPts val="0"/>
              </a:spcBef>
              <a:spcAft>
                <a:spcPts val="0"/>
              </a:spcAft>
              <a:buNone/>
            </a:pPr>
            <a:r>
              <a:t/>
            </a:r>
            <a:endParaRPr sz="2200">
              <a:solidFill>
                <a:schemeClr val="accent1"/>
              </a:solidFill>
            </a:endParaRPr>
          </a:p>
          <a:p>
            <a:pPr indent="0" lvl="0" marL="0" rtl="0" algn="l">
              <a:spcBef>
                <a:spcPts val="0"/>
              </a:spcBef>
              <a:spcAft>
                <a:spcPts val="0"/>
              </a:spcAft>
              <a:buNone/>
            </a:pPr>
            <a:r>
              <a:rPr lang="fr" sz="1900">
                <a:highlight>
                  <a:srgbClr val="FFFFFF"/>
                </a:highlight>
                <a:latin typeface="Arial"/>
                <a:ea typeface="Arial"/>
                <a:cs typeface="Arial"/>
                <a:sym typeface="Arial"/>
              </a:rPr>
              <a:t>Contrairement au wireframe qui montre la structure de base du site web, la maquette va plus loin. C’est lors de cette étape du </a:t>
            </a:r>
            <a:r>
              <a:rPr b="1" lang="fr" sz="1900">
                <a:highlight>
                  <a:srgbClr val="FFFFFF"/>
                </a:highlight>
                <a:latin typeface="Arial"/>
                <a:ea typeface="Arial"/>
                <a:cs typeface="Arial"/>
                <a:sym typeface="Arial"/>
              </a:rPr>
              <a:t>maquettage</a:t>
            </a:r>
            <a:r>
              <a:rPr lang="fr" sz="1900">
                <a:highlight>
                  <a:srgbClr val="FFFFFF"/>
                </a:highlight>
                <a:latin typeface="Arial"/>
                <a:ea typeface="Arial"/>
                <a:cs typeface="Arial"/>
                <a:sym typeface="Arial"/>
              </a:rPr>
              <a:t> qu’on va visualiser les premières versions du design graphique. Le seul point commun entre le wireframe et la maquette, c’est que les deux sont statiques. </a:t>
            </a:r>
            <a:endParaRPr sz="1900">
              <a:highlight>
                <a:srgbClr val="FFFFFF"/>
              </a:highlight>
              <a:latin typeface="Arial"/>
              <a:ea typeface="Arial"/>
              <a:cs typeface="Arial"/>
              <a:sym typeface="Arial"/>
            </a:endParaRPr>
          </a:p>
          <a:p>
            <a:pPr indent="0" lvl="0" marL="0" rtl="0" algn="l">
              <a:spcBef>
                <a:spcPts val="1300"/>
              </a:spcBef>
              <a:spcAft>
                <a:spcPts val="1300"/>
              </a:spcAft>
              <a:buNone/>
            </a:pPr>
            <a:r>
              <a:t/>
            </a:r>
            <a:endParaRPr sz="1600">
              <a:solidFill>
                <a:srgbClr val="595959"/>
              </a:solidFill>
              <a:highlight>
                <a:srgbClr val="FFFFFF"/>
              </a:highlight>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pic>
        <p:nvPicPr>
          <p:cNvPr id="171" name="Google Shape;171;p21"/>
          <p:cNvPicPr preferRelativeResize="0"/>
          <p:nvPr/>
        </p:nvPicPr>
        <p:blipFill>
          <a:blip r:embed="rId3">
            <a:alphaModFix/>
          </a:blip>
          <a:stretch>
            <a:fillRect/>
          </a:stretch>
        </p:blipFill>
        <p:spPr>
          <a:xfrm>
            <a:off x="1673200" y="423100"/>
            <a:ext cx="5552500" cy="4454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