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65" r:id="rId8"/>
    <p:sldId id="289" r:id="rId9"/>
    <p:sldId id="268" r:id="rId10"/>
    <p:sldId id="266" r:id="rId11"/>
    <p:sldId id="267" r:id="rId12"/>
    <p:sldId id="290" r:id="rId13"/>
    <p:sldId id="269" r:id="rId14"/>
    <p:sldId id="291" r:id="rId15"/>
    <p:sldId id="293" r:id="rId16"/>
    <p:sldId id="271" r:id="rId17"/>
    <p:sldId id="292" r:id="rId18"/>
    <p:sldId id="28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7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17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966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22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27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63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51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64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555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5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3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0EF49D6-FC3C-40C0-BF33-5CEE08F76922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2F38D4D-1EC2-47FC-B9AA-FF1B05D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sz="5400" dirty="0" smtClean="0"/>
              <a:t>2016 BIML Tutorial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/>
              <a:t>M1. Bioinformatics &amp; Machine </a:t>
            </a:r>
            <a:r>
              <a:rPr lang="en-US" altLang="ko-KR" sz="2400" dirty="0"/>
              <a:t>Learning</a:t>
            </a:r>
            <a:br>
              <a:rPr lang="en-US" altLang="ko-KR" sz="2400" dirty="0"/>
            </a:br>
            <a:r>
              <a:rPr lang="en-US" altLang="ko-KR" sz="1800" dirty="0"/>
              <a:t>&lt;Naïve Bayes Classification, HMM&gt;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아주대학교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손경아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0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Bioconductor – </a:t>
            </a:r>
            <a:r>
              <a:rPr lang="en-US" altLang="ko-KR" dirty="0" smtClean="0"/>
              <a:t>made4 </a:t>
            </a:r>
            <a:r>
              <a:rPr lang="ko-KR" altLang="en-US" dirty="0" smtClean="0"/>
              <a:t>데이터 사용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5479"/>
              </p:ext>
            </p:extLst>
          </p:nvPr>
        </p:nvGraphicFramePr>
        <p:xfrm>
          <a:off x="1107618" y="2292062"/>
          <a:ext cx="656717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178"/>
              </a:tblGrid>
              <a:tr h="4275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필요한 라이브러리 불러오기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library(made4)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library(e1071)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데이터 로드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data(khan)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Training, Test data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생성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khan$train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khan$train.classes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khan$test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khan$test.classes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데이터 전처리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#### made4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에서 주는 데이터는 행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열을 </a:t>
                      </a:r>
                      <a:r>
                        <a:rPr lang="ko-KR" altLang="en-US" sz="1100" b="0" dirty="0" err="1" smtClean="0">
                          <a:solidFill>
                            <a:srgbClr val="00B050"/>
                          </a:solidFill>
                        </a:rPr>
                        <a:t>바꿔야함</a:t>
                      </a:r>
                      <a:endParaRPr lang="ko-KR" altLang="en-US" sz="1100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t(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t(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Naive Bayes Classifier model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구축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naive_bayes_model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naiveBayes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(x=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y=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test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데이터 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predict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test_result_nb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predict(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naive_bayes_model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predict class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비교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table(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test_result_nb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plsgenomics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사용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2937"/>
              </p:ext>
            </p:extLst>
          </p:nvPr>
        </p:nvGraphicFramePr>
        <p:xfrm>
          <a:off x="946404" y="2363982"/>
          <a:ext cx="6820859" cy="427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0859"/>
              </a:tblGrid>
              <a:tr h="4275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필요한 라이브러리 불러오기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plsgenomics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library(e1071)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데이터 로드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data(SRBCT)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Training, Test data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생성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train_row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sample(1:83,60)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SRBCT$X[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train_row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,]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SRBCT$X[-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train_row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,]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factor(SRBCT$Y[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train_row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],levels = c("1","2","3","4"))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factor(SRBCT$Y[-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train_row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],levels = c("1","2","3","4"))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Naive Bayes Classifier model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구축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naive_bayes_model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naiveBayes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(x=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y=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test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데이터 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predic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test_result_nb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predict(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naive_bayes_model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predict class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비교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table(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test_result_nb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7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946404" y="1701801"/>
            <a:ext cx="6446520" cy="4351337"/>
          </a:xfrm>
        </p:spPr>
        <p:txBody>
          <a:bodyPr>
            <a:normAutofit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Cross Validation</a:t>
            </a:r>
          </a:p>
          <a:p>
            <a:pPr lvl="1"/>
            <a:r>
              <a:rPr lang="ko-KR" altLang="en-US" dirty="0"/>
              <a:t>훈련데이터를 사용해서 모델 성능을 평가하고 최적의 모델을 </a:t>
            </a:r>
            <a:r>
              <a:rPr lang="ko-KR" altLang="en-US" dirty="0" smtClean="0"/>
              <a:t>선택</a:t>
            </a:r>
            <a:endParaRPr lang="ko-KR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Hold Out Method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데이터 셋을 랜덤 하게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ko-KR" altLang="en-US" dirty="0"/>
              <a:t>부분 셋으로 나누는 방법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Training 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Test </a:t>
            </a:r>
            <a:r>
              <a:rPr lang="en-US" altLang="ko-KR" dirty="0" smtClean="0"/>
              <a:t>Set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K-fold Cross validation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데이터 셋을 </a:t>
            </a:r>
            <a:r>
              <a:rPr lang="en-US" altLang="ko-KR" dirty="0"/>
              <a:t>K</a:t>
            </a:r>
            <a:r>
              <a:rPr lang="ko-KR" altLang="en-US" dirty="0"/>
              <a:t>개의 부분 셋으로 나누는 방법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Hold Out Method </a:t>
            </a:r>
            <a:r>
              <a:rPr lang="ko-KR" altLang="en-US" dirty="0"/>
              <a:t>를 </a:t>
            </a:r>
            <a:r>
              <a:rPr lang="en-US" altLang="ko-KR" dirty="0"/>
              <a:t>K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K</a:t>
            </a:r>
            <a:r>
              <a:rPr lang="ko-KR" altLang="en-US" dirty="0"/>
              <a:t>개의 부분 셋 중 하나를 </a:t>
            </a:r>
            <a:r>
              <a:rPr lang="en-US" altLang="ko-KR" dirty="0"/>
              <a:t>Test set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" name="Picture 4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44" y="5054885"/>
            <a:ext cx="3632558" cy="176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cott.fortmann-roe.com/docs/docs/MeasuringError/hold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66" y="5054886"/>
            <a:ext cx="2629003" cy="170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-fold </a:t>
            </a:r>
            <a:r>
              <a:rPr lang="en-US" altLang="ko-KR" dirty="0">
                <a:solidFill>
                  <a:schemeClr val="tx1"/>
                </a:solidFill>
              </a:rPr>
              <a:t>Cross validation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68968"/>
              </p:ext>
            </p:extLst>
          </p:nvPr>
        </p:nvGraphicFramePr>
        <p:xfrm>
          <a:off x="1043120" y="2158087"/>
          <a:ext cx="703978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788"/>
              </a:tblGrid>
              <a:tr h="4275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 Cross Validation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k=5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index &lt;- sample(1:k,nrow(SRBCT$X),replace=TRUE)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folds &lt;- 1:k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70C0"/>
                          </a:solidFill>
                        </a:rPr>
                        <a:t>for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in 1:k) {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 create training set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training &lt;- subset(SRBCT$X, index %in% folds[-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]) 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 create training set label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training_class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factor(subset(SRBCT$Y, index %in% folds[-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]),levels = c("1","2","3","4")) 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    # create test set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test &lt;- subset(SRBCT$X, index %in% c(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 create test set label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factor(subset(SRBCT$Y, index %in% c(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)),levels = c("1","2","3","4")) 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    # train model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naive_bayes_model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naiveBayes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(x=training, y=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training_class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 run model on test set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temp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(predict(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naive_bayes_model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test)) 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colnames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(temp)="Predicted"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 create </a:t>
                      </a:r>
                      <a:r>
                        <a:rPr lang="en-US" altLang="ko-KR" sz="1100" b="0" dirty="0" err="1" smtClean="0">
                          <a:solidFill>
                            <a:srgbClr val="00B050"/>
                          </a:solidFill>
                        </a:rPr>
                        <a:t>data.frame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 for results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results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(Predicted=temp, Actual=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test_class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 append results for each iteration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rbind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results)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table(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9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701801"/>
                <a:ext cx="6446520" cy="4351337"/>
              </a:xfrm>
            </p:spPr>
            <p:txBody>
              <a:bodyPr>
                <a:normAutofit/>
              </a:bodyPr>
              <a:lstStyle/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altLang="ko-KR" dirty="0" smtClean="0"/>
                  <a:t>Evaluation</a:t>
                </a:r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smtClean="0"/>
                  <a:t>Confusion </a:t>
                </a:r>
                <a:r>
                  <a:rPr lang="en-US" altLang="ko-KR" dirty="0"/>
                  <a:t>Matrix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Recall (Sensitivity)=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274320" lvl="1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701801"/>
                <a:ext cx="6446520" cy="4351337"/>
              </a:xfrm>
              <a:blipFill rotWithShape="0"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lh3.ggpht.com/_qIDcOEX659I/SzjW6wGbmyI/AAAAAAAAAtY/Nls9tSN6DgU/contingency_thumb%5B3%5D.png?imgmax=8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53" y="3877469"/>
            <a:ext cx="3970707" cy="26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701801"/>
                <a:ext cx="6446520" cy="4351337"/>
              </a:xfrm>
            </p:spPr>
            <p:txBody>
              <a:bodyPr>
                <a:normAutofit/>
              </a:bodyPr>
              <a:lstStyle/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altLang="ko-KR" dirty="0" smtClean="0"/>
                  <a:t>Evaluation</a:t>
                </a:r>
              </a:p>
              <a:p>
                <a:pPr lvl="1"/>
                <a:r>
                  <a:rPr lang="en-US" altLang="ko-KR" dirty="0" smtClean="0"/>
                  <a:t> </a:t>
                </a:r>
                <a:r>
                  <a:rPr lang="en-US" altLang="ko-KR" dirty="0"/>
                  <a:t>ROC(Receiver Operating Curve) Chart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Sensitivity :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인 케이스에 대해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로 예측한 비율</a:t>
                </a:r>
                <a:endParaRPr lang="en-US" altLang="ko-KR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Specificity : </a:t>
                </a:r>
                <a:r>
                  <a:rPr lang="en-US" altLang="ko-KR" sz="1200" dirty="0"/>
                  <a:t>0</a:t>
                </a:r>
                <a:r>
                  <a:rPr lang="ko-KR" altLang="en-US" sz="1200" dirty="0"/>
                  <a:t>인 케이스에 대해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로 잘못 예측한 비율</a:t>
                </a:r>
                <a:endParaRPr lang="en-US" altLang="ko-KR" sz="12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AUC (Area Under the Curve)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measure of quality of the classification models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701801"/>
                <a:ext cx="6446520" cy="4351337"/>
              </a:xfrm>
              <a:blipFill rotWithShape="0"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1626077" y="3877469"/>
            <a:ext cx="5535865" cy="2917656"/>
            <a:chOff x="5712621" y="3501081"/>
            <a:chExt cx="4609389" cy="270981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621" y="3501081"/>
              <a:ext cx="4609389" cy="270981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3907" y="5053399"/>
              <a:ext cx="619125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4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Evaluation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ko-KR" altLang="en-US" dirty="0" smtClean="0"/>
              <a:t>평가를 쉽게 하기 위해서 </a:t>
            </a:r>
            <a:r>
              <a:rPr lang="en-US" altLang="ko-KR" dirty="0" smtClean="0"/>
              <a:t>caret, 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사용</a:t>
            </a:r>
            <a:endParaRPr lang="en-US" altLang="ko-KR" dirty="0" smtClean="0"/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altLang="ko-KR" dirty="0"/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Confusion Matrix</a:t>
            </a:r>
          </a:p>
          <a:p>
            <a:pPr lvl="2"/>
            <a:r>
              <a:rPr lang="en-US" altLang="ko-KR" dirty="0" smtClean="0"/>
              <a:t>caret </a:t>
            </a:r>
            <a:r>
              <a:rPr lang="ko-KR" altLang="en-US" dirty="0" smtClean="0"/>
              <a:t>라이브러리에 </a:t>
            </a:r>
            <a:r>
              <a:rPr lang="en-US" altLang="ko-KR" dirty="0" err="1" smtClean="0"/>
              <a:t>confusionMatrix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en-US" altLang="ko-KR" dirty="0"/>
          </a:p>
          <a:p>
            <a:pPr lvl="1"/>
            <a:r>
              <a:rPr lang="en-US" altLang="ko-KR" dirty="0"/>
              <a:t>ROC(Receiver Operating Curve) </a:t>
            </a:r>
            <a:r>
              <a:rPr lang="en-US" altLang="ko-KR" dirty="0" smtClean="0"/>
              <a:t>Chart</a:t>
            </a:r>
          </a:p>
          <a:p>
            <a:pPr lvl="2"/>
            <a:r>
              <a:rPr lang="en-US" altLang="ko-KR" dirty="0" err="1" smtClean="0"/>
              <a:t>pROC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 </a:t>
            </a:r>
            <a:r>
              <a:rPr lang="en-US" altLang="ko-KR" dirty="0" err="1" smtClean="0"/>
              <a:t>plot.roc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en-US" altLang="ko-KR" dirty="0"/>
              <a:t>AUC (Area Under the Curve) </a:t>
            </a:r>
          </a:p>
          <a:p>
            <a:pPr lvl="2"/>
            <a:r>
              <a:rPr lang="en-US" altLang="ko-KR" dirty="0" err="1" smtClean="0"/>
              <a:t>pROC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 </a:t>
            </a:r>
            <a:r>
              <a:rPr lang="en-US" altLang="ko-KR" dirty="0" err="1" smtClean="0"/>
              <a:t>multiclass.roc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44026"/>
              </p:ext>
            </p:extLst>
          </p:nvPr>
        </p:nvGraphicFramePr>
        <p:xfrm>
          <a:off x="1444945" y="2658571"/>
          <a:ext cx="5212709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709"/>
              </a:tblGrid>
              <a:tr h="1046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평가를 위한 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caret, </a:t>
                      </a:r>
                      <a:r>
                        <a:rPr lang="en-US" altLang="ko-KR" sz="1100" b="0" dirty="0" err="1" smtClean="0">
                          <a:solidFill>
                            <a:srgbClr val="00B050"/>
                          </a:solidFill>
                        </a:rPr>
                        <a:t>pROC</a:t>
                      </a:r>
                      <a:r>
                        <a:rPr lang="en-US" altLang="ko-KR" sz="1100" b="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rgbClr val="00B050"/>
                          </a:solidFill>
                        </a:rPr>
                        <a:t>라이브러리 설치</a:t>
                      </a:r>
                      <a:endParaRPr lang="en-US" altLang="ko-KR" sz="1100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(＂caret＂)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(＂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＂)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라이브러리 사용</a:t>
                      </a:r>
                      <a:endParaRPr lang="en-US" altLang="ko-KR" sz="1100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library(caret)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351337"/>
          </a:xfrm>
        </p:spPr>
        <p:txBody>
          <a:bodyPr>
            <a:normAutofit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Confusion Matrix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altLang="ko-KR" dirty="0"/>
          </a:p>
          <a:p>
            <a:pPr marL="0" lvl="1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endParaRPr lang="en-US" altLang="ko-KR" dirty="0" smtClean="0"/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ROC curve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altLang="ko-KR" dirty="0"/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altLang="ko-KR" dirty="0" smtClean="0"/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AUC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18082"/>
              </p:ext>
            </p:extLst>
          </p:nvPr>
        </p:nvGraphicFramePr>
        <p:xfrm>
          <a:off x="1087069" y="2230419"/>
          <a:ext cx="6865129" cy="967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129"/>
              </a:tblGrid>
              <a:tr h="967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Confusion matrix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confusionMatrix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myRes$Predicted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myRes$Actual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79357"/>
              </p:ext>
            </p:extLst>
          </p:nvPr>
        </p:nvGraphicFramePr>
        <p:xfrm>
          <a:off x="1087069" y="3675591"/>
          <a:ext cx="6865129" cy="878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129"/>
              </a:tblGrid>
              <a:tr h="878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ROC curve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roc_nb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plot.roc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as.numeric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myRes$Predicted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as.numeric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myRes$Actual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lines(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roc_nb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col="black")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legend("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bottomright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", c("Naive Bayes"), fill = c("black"))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94434"/>
              </p:ext>
            </p:extLst>
          </p:nvPr>
        </p:nvGraphicFramePr>
        <p:xfrm>
          <a:off x="1087068" y="5078979"/>
          <a:ext cx="686512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129"/>
              </a:tblGrid>
              <a:tr h="878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AUC 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multiclass.roc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as.numeric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myRes$Predicted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as.numeric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myRes$Actual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), percent=TRUE)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Call: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multiclass.roc.default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(response =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as.numeric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myRes$Predicted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),     predictor =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as.numeric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myRes$Actual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), percent = TRUE)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Data: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as.numeric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myRes$Actual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) with 4 levels of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as.numeric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myRes$Predicted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): 1, 2, 3, 4.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Multi-class area under the curve: 98.53%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3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42" y="2207740"/>
            <a:ext cx="44196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6477" y="1764865"/>
            <a:ext cx="890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</a:t>
            </a:r>
            <a:r>
              <a:rPr lang="en-US" altLang="ko-KR" dirty="0" smtClean="0"/>
              <a:t>               Confusion </a:t>
            </a:r>
            <a:r>
              <a:rPr lang="en-US" altLang="ko-KR" dirty="0"/>
              <a:t>Matrix                                        </a:t>
            </a:r>
            <a:r>
              <a:rPr lang="en-US" altLang="ko-KR" dirty="0" smtClean="0"/>
              <a:t>   </a:t>
            </a:r>
            <a:r>
              <a:rPr lang="en-US" altLang="ko-KR" dirty="0"/>
              <a:t>ROC curve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73" y="2535064"/>
            <a:ext cx="4387165" cy="28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6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 Markov Model 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Markov </a:t>
            </a:r>
            <a:r>
              <a:rPr lang="ko-KR" altLang="en-US" dirty="0" smtClean="0"/>
              <a:t>모델을 이용한 </a:t>
            </a:r>
            <a:r>
              <a:rPr lang="en-US" altLang="ko-KR" dirty="0" smtClean="0"/>
              <a:t>DNA sequence generation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Hidden Markov </a:t>
            </a:r>
            <a:r>
              <a:rPr lang="ko-KR" altLang="en-US" dirty="0" smtClean="0"/>
              <a:t>모델을 이용한 </a:t>
            </a:r>
            <a:r>
              <a:rPr lang="en-US" altLang="ko-KR" dirty="0" smtClean="0"/>
              <a:t>DNA sequence generation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Viterbi Algorithm </a:t>
            </a:r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54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 for bioinformatics</a:t>
            </a:r>
          </a:p>
          <a:p>
            <a:r>
              <a:rPr lang="en-US" altLang="ko-KR" dirty="0" smtClean="0"/>
              <a:t>Bioconductor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Machine Learning Process</a:t>
            </a:r>
          </a:p>
          <a:p>
            <a:r>
              <a:rPr lang="en-US" altLang="ko-KR" dirty="0" smtClean="0"/>
              <a:t>Naïve Bayes Classification</a:t>
            </a:r>
          </a:p>
          <a:p>
            <a:pPr lvl="1"/>
            <a:r>
              <a:rPr lang="en-US" altLang="ko-KR" dirty="0" smtClean="0"/>
              <a:t>SRBCT Data set</a:t>
            </a:r>
          </a:p>
          <a:p>
            <a:pPr lvl="1"/>
            <a:r>
              <a:rPr lang="en-US" altLang="ko-KR" dirty="0" smtClean="0"/>
              <a:t>Naïve Bayes Classifier</a:t>
            </a:r>
          </a:p>
          <a:p>
            <a:pPr lvl="1"/>
            <a:r>
              <a:rPr lang="en-US" altLang="ko-KR" dirty="0" smtClean="0"/>
              <a:t>Cross Validation</a:t>
            </a:r>
          </a:p>
          <a:p>
            <a:pPr lvl="1"/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Hidden Markov Model</a:t>
            </a:r>
          </a:p>
          <a:p>
            <a:pPr lvl="1"/>
            <a:r>
              <a:rPr lang="en-US" altLang="ko-KR" dirty="0"/>
              <a:t>Markov </a:t>
            </a:r>
            <a:r>
              <a:rPr lang="ko-KR" altLang="en-US" dirty="0"/>
              <a:t>모델을 이용한 </a:t>
            </a:r>
            <a:r>
              <a:rPr lang="en-US" altLang="ko-KR" dirty="0"/>
              <a:t>DNA sequence generation</a:t>
            </a:r>
          </a:p>
          <a:p>
            <a:pPr lvl="1"/>
            <a:r>
              <a:rPr lang="en-US" altLang="ko-KR" dirty="0"/>
              <a:t>Hidden Markov </a:t>
            </a:r>
            <a:r>
              <a:rPr lang="ko-KR" altLang="en-US" dirty="0"/>
              <a:t>모델을 이용한 </a:t>
            </a:r>
            <a:r>
              <a:rPr lang="en-US" altLang="ko-KR" dirty="0"/>
              <a:t>DNA sequence generation</a:t>
            </a:r>
          </a:p>
          <a:p>
            <a:pPr lvl="1"/>
            <a:r>
              <a:rPr lang="en-US" altLang="ko-KR" dirty="0"/>
              <a:t>Viterbi Algorithm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3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Markov </a:t>
            </a:r>
            <a:r>
              <a:rPr lang="ko-KR" altLang="en-US" dirty="0" smtClean="0"/>
              <a:t>모델을 이용한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DNA sequence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샘플 </a:t>
            </a:r>
            <a:r>
              <a:rPr lang="en-US" altLang="ko-KR" dirty="0" smtClean="0"/>
              <a:t>DNA sequence </a:t>
            </a:r>
            <a:r>
              <a:rPr lang="ko-KR" altLang="en-US" dirty="0" smtClean="0"/>
              <a:t>데이터를 생성하려 한다고 가정하자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429100" y="2766893"/>
            <a:ext cx="3506123" cy="2644050"/>
            <a:chOff x="-205900" y="2639893"/>
            <a:chExt cx="3506123" cy="2644050"/>
          </a:xfrm>
        </p:grpSpPr>
        <p:sp>
          <p:nvSpPr>
            <p:cNvPr id="4" name="Oval 3"/>
            <p:cNvSpPr/>
            <p:nvPr/>
          </p:nvSpPr>
          <p:spPr>
            <a:xfrm>
              <a:off x="372435" y="2991952"/>
              <a:ext cx="695940" cy="6784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68249" y="4605536"/>
              <a:ext cx="695940" cy="6784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91071" y="4601381"/>
              <a:ext cx="695940" cy="6784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04283" y="2996881"/>
              <a:ext cx="695940" cy="6784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6"/>
              <a:endCxn id="7" idx="2"/>
            </p:cNvCxnSpPr>
            <p:nvPr/>
          </p:nvCxnSpPr>
          <p:spPr>
            <a:xfrm>
              <a:off x="1068375" y="3331156"/>
              <a:ext cx="1535908" cy="49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4"/>
              <a:endCxn id="6" idx="0"/>
            </p:cNvCxnSpPr>
            <p:nvPr/>
          </p:nvCxnSpPr>
          <p:spPr>
            <a:xfrm flipH="1">
              <a:off x="2939041" y="3675288"/>
              <a:ext cx="13212" cy="9260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6"/>
            </p:cNvCxnSpPr>
            <p:nvPr/>
          </p:nvCxnSpPr>
          <p:spPr>
            <a:xfrm flipH="1">
              <a:off x="1064189" y="4940585"/>
              <a:ext cx="1526882" cy="4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0"/>
              <a:endCxn id="4" idx="4"/>
            </p:cNvCxnSpPr>
            <p:nvPr/>
          </p:nvCxnSpPr>
          <p:spPr>
            <a:xfrm flipV="1">
              <a:off x="716219" y="3670359"/>
              <a:ext cx="4186" cy="9351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7" idx="1"/>
              <a:endCxn id="4" idx="7"/>
            </p:cNvCxnSpPr>
            <p:nvPr/>
          </p:nvCxnSpPr>
          <p:spPr>
            <a:xfrm rot="16200000" flipV="1">
              <a:off x="1833866" y="2223894"/>
              <a:ext cx="4929" cy="1739744"/>
            </a:xfrm>
            <a:prstGeom prst="curvedConnector3">
              <a:avLst>
                <a:gd name="adj1" fmla="val 675347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6" idx="7"/>
              <a:endCxn id="7" idx="5"/>
            </p:cNvCxnSpPr>
            <p:nvPr/>
          </p:nvCxnSpPr>
          <p:spPr>
            <a:xfrm rot="5400000" flipH="1" flipV="1">
              <a:off x="2629304" y="4131728"/>
              <a:ext cx="1124793" cy="1321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5" idx="5"/>
              <a:endCxn id="6" idx="3"/>
            </p:cNvCxnSpPr>
            <p:nvPr/>
          </p:nvCxnSpPr>
          <p:spPr>
            <a:xfrm rot="5400000" flipH="1" flipV="1">
              <a:off x="1825553" y="4317156"/>
              <a:ext cx="4155" cy="1730718"/>
            </a:xfrm>
            <a:prstGeom prst="curvedConnector3">
              <a:avLst>
                <a:gd name="adj1" fmla="val -78929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4" idx="3"/>
              <a:endCxn id="5" idx="1"/>
            </p:cNvCxnSpPr>
            <p:nvPr/>
          </p:nvCxnSpPr>
          <p:spPr>
            <a:xfrm rot="5400000">
              <a:off x="-94678" y="4135853"/>
              <a:ext cx="1133877" cy="4186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4" idx="0"/>
              <a:endCxn id="4" idx="2"/>
            </p:cNvCxnSpPr>
            <p:nvPr/>
          </p:nvCxnSpPr>
          <p:spPr>
            <a:xfrm rot="16200000" flipH="1" flipV="1">
              <a:off x="376818" y="2987568"/>
              <a:ext cx="339204" cy="347970"/>
            </a:xfrm>
            <a:prstGeom prst="curvedConnector4">
              <a:avLst>
                <a:gd name="adj1" fmla="val -67393"/>
                <a:gd name="adj2" fmla="val 16569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0"/>
              <a:endCxn id="7" idx="6"/>
            </p:cNvCxnSpPr>
            <p:nvPr/>
          </p:nvCxnSpPr>
          <p:spPr>
            <a:xfrm rot="16200000" flipH="1">
              <a:off x="2956636" y="2992497"/>
              <a:ext cx="339204" cy="347970"/>
            </a:xfrm>
            <a:prstGeom prst="curvedConnector4">
              <a:avLst>
                <a:gd name="adj1" fmla="val -67393"/>
                <a:gd name="adj2" fmla="val 16569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6" idx="6"/>
              <a:endCxn id="6" idx="4"/>
            </p:cNvCxnSpPr>
            <p:nvPr/>
          </p:nvCxnSpPr>
          <p:spPr>
            <a:xfrm flipH="1">
              <a:off x="2939041" y="4940585"/>
              <a:ext cx="347970" cy="339203"/>
            </a:xfrm>
            <a:prstGeom prst="curvedConnector4">
              <a:avLst>
                <a:gd name="adj1" fmla="val -65695"/>
                <a:gd name="adj2" fmla="val 16739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5" idx="2"/>
              <a:endCxn id="5" idx="4"/>
            </p:cNvCxnSpPr>
            <p:nvPr/>
          </p:nvCxnSpPr>
          <p:spPr>
            <a:xfrm rot="10800000" flipH="1" flipV="1">
              <a:off x="368249" y="4944739"/>
              <a:ext cx="347970" cy="339203"/>
            </a:xfrm>
            <a:prstGeom prst="curvedConnector4">
              <a:avLst>
                <a:gd name="adj1" fmla="val -65695"/>
                <a:gd name="adj2" fmla="val 16739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51349" y="3335695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05900" y="2639893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4" idx="5"/>
              <a:endCxn id="6" idx="1"/>
            </p:cNvCxnSpPr>
            <p:nvPr/>
          </p:nvCxnSpPr>
          <p:spPr>
            <a:xfrm>
              <a:off x="966457" y="3571008"/>
              <a:ext cx="1726532" cy="1129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-27729" y="4018259"/>
              <a:ext cx="497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38380" y="3975156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29100" y="5836764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ko-KR" altLang="en-US" dirty="0"/>
              <a:t>위의 그림에서 </a:t>
            </a:r>
            <a:r>
              <a:rPr lang="en-US" dirty="0"/>
              <a:t>C,T,G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에서의 확률은 생략됨</a:t>
            </a:r>
            <a:endParaRPr lang="en-US" dirty="0"/>
          </a:p>
        </p:txBody>
      </p:sp>
      <p:pic>
        <p:nvPicPr>
          <p:cNvPr id="58" name="Picture 57" descr="Screen Shot 2016-01-28 at 10.37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r="12500"/>
          <a:stretch/>
        </p:blipFill>
        <p:spPr>
          <a:xfrm>
            <a:off x="4362811" y="2971964"/>
            <a:ext cx="3750203" cy="149952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616531" y="4923587"/>
            <a:ext cx="370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</a:t>
            </a:r>
            <a:r>
              <a:rPr lang="en-US" baseline="-25000" dirty="0" err="1"/>
              <a:t>i,j</a:t>
            </a:r>
            <a:r>
              <a:rPr lang="en-US" dirty="0"/>
              <a:t> = state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state </a:t>
            </a:r>
            <a:r>
              <a:rPr lang="en-US" altLang="ko-KR" i="1" dirty="0"/>
              <a:t>j </a:t>
            </a:r>
            <a:r>
              <a:rPr lang="ko-KR" altLang="en-US" dirty="0"/>
              <a:t>로 갈 확률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03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</a:t>
            </a:r>
            <a:r>
              <a:rPr lang="ko-KR" altLang="en-US" dirty="0"/>
              <a:t>모델을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DNA sequence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Matrix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확률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row-by-row</a:t>
            </a:r>
            <a:r>
              <a:rPr lang="ko-KR" altLang="en-US" dirty="0" smtClean="0"/>
              <a:t>로 정의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각각의 확률을 하나의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병합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4" name="Picture 3" descr="Screen Shot 2016-01-28 at 10.4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2607347"/>
            <a:ext cx="5715000" cy="1968500"/>
          </a:xfrm>
          <a:prstGeom prst="rect">
            <a:avLst/>
          </a:prstGeom>
        </p:spPr>
      </p:pic>
      <p:pic>
        <p:nvPicPr>
          <p:cNvPr id="5" name="Picture 4" descr="Screen Shot 2016-01-28 at 10.50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5354393"/>
            <a:ext cx="6859017" cy="10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</a:t>
            </a:r>
            <a:r>
              <a:rPr lang="ko-KR" altLang="en-US" dirty="0"/>
              <a:t>모델을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DNA sequence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“sample” function in R</a:t>
            </a:r>
          </a:p>
          <a:p>
            <a:pPr lvl="1"/>
            <a:r>
              <a:rPr lang="ko-KR" altLang="en-US" dirty="0" smtClean="0"/>
              <a:t>각각의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다음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로의 이동을 확률적으로 구하기 위해 사용한다</a:t>
            </a:r>
            <a:endParaRPr lang="en-US" altLang="ko-KR" dirty="0" smtClean="0"/>
          </a:p>
          <a:p>
            <a:pPr lvl="1"/>
            <a:r>
              <a:rPr lang="en-US" dirty="0" smtClean="0"/>
              <a:t>example</a:t>
            </a:r>
            <a:endParaRPr lang="en-US" dirty="0" smtClean="0"/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 smtClean="0"/>
              <a:t>DNA sequence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첫번째 </a:t>
            </a:r>
            <a:r>
              <a:rPr lang="en-US" altLang="ko-KR" dirty="0" smtClean="0"/>
              <a:t>nucleotide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라고 가정하고 길이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짜리 </a:t>
            </a:r>
            <a:r>
              <a:rPr lang="en-US" altLang="ko-KR" dirty="0" smtClean="0"/>
              <a:t>DNA sequence</a:t>
            </a:r>
            <a:r>
              <a:rPr lang="ko-KR" altLang="en-US" dirty="0" smtClean="0"/>
              <a:t>를 생성한다</a:t>
            </a:r>
            <a:endParaRPr lang="en-US" altLang="ko-KR" dirty="0" smtClean="0"/>
          </a:p>
          <a:p>
            <a:endParaRPr lang="en-US" dirty="0" smtClean="0"/>
          </a:p>
        </p:txBody>
      </p:sp>
      <p:pic>
        <p:nvPicPr>
          <p:cNvPr id="5" name="Picture 4" descr="Screen Shot 2016-01-28 at 11.3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3095424"/>
            <a:ext cx="6908800" cy="444500"/>
          </a:xfrm>
          <a:prstGeom prst="rect">
            <a:avLst/>
          </a:prstGeom>
        </p:spPr>
      </p:pic>
      <p:pic>
        <p:nvPicPr>
          <p:cNvPr id="6" name="Picture 5" descr="Screen Shot 2016-01-28 at 11.50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4451143"/>
            <a:ext cx="7087995" cy="23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</a:t>
            </a:r>
            <a:r>
              <a:rPr lang="ko-KR" altLang="en-US" dirty="0"/>
              <a:t>모델을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DNA sequence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 descr="Screen Shot 2016-01-28 at 11.5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2426084"/>
            <a:ext cx="7159906" cy="36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Hidden Markov </a:t>
            </a:r>
            <a:r>
              <a:rPr lang="ko-KR" altLang="en-US" dirty="0"/>
              <a:t>모델을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DNA sequence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AT-rich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CG-rich,</a:t>
            </a:r>
            <a:r>
              <a:rPr lang="ko-KR" altLang="en-US" dirty="0" smtClean="0"/>
              <a:t> 두개의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가 있다고 가정한다</a:t>
            </a:r>
            <a:endParaRPr lang="en-US" altLang="ko-KR" dirty="0" smtClean="0"/>
          </a:p>
          <a:p>
            <a:r>
              <a:rPr lang="ko-KR" altLang="en-US" dirty="0" smtClean="0"/>
              <a:t>주어진 </a:t>
            </a:r>
            <a:r>
              <a:rPr lang="en-US" dirty="0" smtClean="0"/>
              <a:t>Transition matrix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emission matrix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DNA sequence</a:t>
            </a:r>
            <a:r>
              <a:rPr lang="ko-KR" altLang="en-US" dirty="0" smtClean="0"/>
              <a:t>를 생성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5894" y="3657277"/>
            <a:ext cx="1844241" cy="12698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AT-rich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6090" y="3635728"/>
            <a:ext cx="1896438" cy="1221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GC-rich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26241" y="4318289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19115" y="3291981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5430" y="3413746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8165" y="3657277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7"/>
            <a:endCxn id="5" idx="1"/>
          </p:cNvCxnSpPr>
          <p:nvPr/>
        </p:nvCxnSpPr>
        <p:spPr>
          <a:xfrm flipV="1">
            <a:off x="2760051" y="3814658"/>
            <a:ext cx="3383766" cy="28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" idx="5"/>
          </p:cNvCxnSpPr>
          <p:nvPr/>
        </p:nvCxnSpPr>
        <p:spPr>
          <a:xfrm flipH="1">
            <a:off x="2760051" y="4678607"/>
            <a:ext cx="3383766" cy="62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7"/>
            <a:endCxn id="5" idx="6"/>
          </p:cNvCxnSpPr>
          <p:nvPr/>
        </p:nvCxnSpPr>
        <p:spPr>
          <a:xfrm rot="16200000" flipH="1">
            <a:off x="7407677" y="3891782"/>
            <a:ext cx="431975" cy="277727"/>
          </a:xfrm>
          <a:prstGeom prst="curvedConnector4">
            <a:avLst>
              <a:gd name="adj1" fmla="val -94341"/>
              <a:gd name="adj2" fmla="val 1823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" idx="2"/>
          </p:cNvCxnSpPr>
          <p:nvPr/>
        </p:nvCxnSpPr>
        <p:spPr>
          <a:xfrm rot="16200000" flipH="1" flipV="1">
            <a:off x="1096457" y="3932677"/>
            <a:ext cx="448956" cy="270083"/>
          </a:xfrm>
          <a:prstGeom prst="curvedConnector4">
            <a:avLst>
              <a:gd name="adj1" fmla="val -92340"/>
              <a:gd name="adj2" fmla="val 1846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4"/>
          </p:cNvCxnSpPr>
          <p:nvPr/>
        </p:nvCxnSpPr>
        <p:spPr>
          <a:xfrm flipH="1">
            <a:off x="890120" y="4927115"/>
            <a:ext cx="1217894" cy="12698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603459" y="4961906"/>
            <a:ext cx="504557" cy="121765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108015" y="4944512"/>
            <a:ext cx="278376" cy="126983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108016" y="4927116"/>
            <a:ext cx="1009113" cy="121765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618326" y="4853380"/>
            <a:ext cx="1217894" cy="12698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331665" y="4888171"/>
            <a:ext cx="504557" cy="121765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836221" y="4870777"/>
            <a:ext cx="278376" cy="126983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836222" y="4853381"/>
            <a:ext cx="1009113" cy="121765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6135" y="62143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79139" y="612321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425287" y="622759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190822" y="6244985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38956" y="62623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122882" y="61232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905816" y="612322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740943" y="61232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29143" y="5448968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303498" y="5583973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873462" y="5632002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660582" y="5479603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701133" y="5371076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344879" y="5666793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992808" y="5705738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0.39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506390" y="536692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Hidden Markov </a:t>
            </a:r>
            <a:r>
              <a:rPr lang="ko-KR" altLang="en-US" dirty="0"/>
              <a:t>모델을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DNA sequence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transition and emission matrix</a:t>
            </a:r>
          </a:p>
          <a:p>
            <a:endParaRPr lang="en-US" dirty="0"/>
          </a:p>
        </p:txBody>
      </p:sp>
      <p:pic>
        <p:nvPicPr>
          <p:cNvPr id="5" name="Picture 4" descr="Screen Shot 2016-01-29 at 12.32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12" y="2845315"/>
            <a:ext cx="5597800" cy="717156"/>
          </a:xfrm>
          <a:prstGeom prst="rect">
            <a:avLst/>
          </a:prstGeom>
        </p:spPr>
      </p:pic>
      <p:pic>
        <p:nvPicPr>
          <p:cNvPr id="6" name="Picture 5" descr="Screen Shot 2016-01-29 at 12.32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12" y="2131982"/>
            <a:ext cx="3693081" cy="713333"/>
          </a:xfrm>
          <a:prstGeom prst="rect">
            <a:avLst/>
          </a:prstGeom>
        </p:spPr>
      </p:pic>
      <p:pic>
        <p:nvPicPr>
          <p:cNvPr id="7" name="Picture 6" descr="Screen Shot 2016-01-29 at 12.43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3750066"/>
            <a:ext cx="6929384" cy="29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Hidden Markov </a:t>
            </a:r>
            <a:r>
              <a:rPr lang="ko-KR" altLang="en-US" dirty="0"/>
              <a:t>모델을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DNA sequence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처음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AT-rich</a:t>
            </a:r>
            <a:r>
              <a:rPr lang="ko-KR" altLang="en-US" dirty="0" smtClean="0"/>
              <a:t>라고 가정하고 길이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짜리 </a:t>
            </a:r>
            <a:r>
              <a:rPr lang="en-US" altLang="ko-KR" dirty="0" smtClean="0"/>
              <a:t>DNA</a:t>
            </a:r>
            <a:r>
              <a:rPr lang="ko-KR" altLang="en-US" dirty="0" smtClean="0"/>
              <a:t>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를 생성해보자</a:t>
            </a:r>
            <a:endParaRPr lang="en-US" dirty="0"/>
          </a:p>
        </p:txBody>
      </p:sp>
      <p:pic>
        <p:nvPicPr>
          <p:cNvPr id="4" name="Picture 3" descr="Screen Shot 2016-01-29 at 1.28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2555470"/>
            <a:ext cx="7229444" cy="41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Hidden Markov </a:t>
            </a:r>
            <a:r>
              <a:rPr lang="ko-KR" altLang="en-US" dirty="0"/>
              <a:t>모델을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DNA sequence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pic>
        <p:nvPicPr>
          <p:cNvPr id="4" name="Picture 3" descr="Screen Shot 2016-01-29 at 1.37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2676971"/>
            <a:ext cx="7098261" cy="29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Hidden Markov </a:t>
            </a:r>
            <a:r>
              <a:rPr lang="ko-KR" altLang="en-US" dirty="0"/>
              <a:t>모델을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DNA sequence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pic>
        <p:nvPicPr>
          <p:cNvPr id="4" name="Picture 3" descr="Screen Shot 2016-01-29 at 1.3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2449506"/>
            <a:ext cx="726948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632517" cy="1325562"/>
          </a:xfrm>
        </p:spPr>
        <p:txBody>
          <a:bodyPr/>
          <a:lstStyle/>
          <a:p>
            <a:r>
              <a:rPr lang="en-US" altLang="ko-KR" dirty="0" smtClean="0"/>
              <a:t>HMM: Viterbi Algorithm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: DNA sequence, transition matrix, and emission matrix </a:t>
            </a:r>
          </a:p>
          <a:p>
            <a:r>
              <a:rPr lang="en-US" altLang="ko-KR" dirty="0" smtClean="0"/>
              <a:t>Goal : to find the most probable sequence of hidden states</a:t>
            </a:r>
          </a:p>
          <a:p>
            <a:r>
              <a:rPr lang="en-US" altLang="ko-KR" dirty="0" smtClean="0"/>
              <a:t>Example : what are the most probable sequences of hidden states?</a:t>
            </a:r>
          </a:p>
          <a:p>
            <a:pPr lvl="1"/>
            <a:r>
              <a:rPr lang="en-US" altLang="ko-KR" dirty="0" smtClean="0"/>
              <a:t>1. ATATTTATATAAATAATT </a:t>
            </a:r>
          </a:p>
          <a:p>
            <a:pPr lvl="1"/>
            <a:r>
              <a:rPr lang="en-US" altLang="ko-KR" dirty="0" smtClean="0"/>
              <a:t>2. CGGCCGGCGCGCGCGCG</a:t>
            </a:r>
          </a:p>
          <a:p>
            <a:pPr lvl="1"/>
            <a:r>
              <a:rPr lang="en-US" altLang="ko-KR" dirty="0" smtClean="0"/>
              <a:t>3. AAGCGTGGTGCTACGGC</a:t>
            </a:r>
          </a:p>
        </p:txBody>
      </p:sp>
    </p:spTree>
    <p:extLst>
      <p:ext uri="{BB962C8B-B14F-4D97-AF65-F5344CB8AC3E}">
        <p14:creationId xmlns:p14="http://schemas.microsoft.com/office/powerpoint/2010/main" val="28234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for Bioinformatics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/>
              <a:t>R - https://www.r-project.org/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Studio - https://www.rstudio.com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을 먼저 설치하고</a:t>
            </a:r>
            <a:r>
              <a:rPr lang="en-US" altLang="ko-KR" dirty="0" smtClean="0"/>
              <a:t>, R Studio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R for Bioinformatics</a:t>
            </a:r>
          </a:p>
          <a:p>
            <a:pPr lvl="1"/>
            <a:r>
              <a:rPr lang="ko-KR" altLang="en-US" dirty="0" smtClean="0"/>
              <a:t>스크립트 언어 기반에 쉽게 이해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데이터 타입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변환 쉽게 가능</a:t>
            </a:r>
            <a:endParaRPr lang="en-US" altLang="ko-KR" dirty="0" smtClean="0"/>
          </a:p>
          <a:p>
            <a:pPr lvl="1"/>
            <a:r>
              <a:rPr lang="ko-KR" altLang="en-US" dirty="0"/>
              <a:t>통계적 기법을 적용할 수 있는 다양한 통계적 도구 및 환경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의학 데이터 라이브러리를 제공하고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라이브러리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강력한 시각화 라이브러리를 제공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2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632517" cy="1325562"/>
          </a:xfrm>
        </p:spPr>
        <p:txBody>
          <a:bodyPr/>
          <a:lstStyle/>
          <a:p>
            <a:r>
              <a:rPr lang="en-US" altLang="ko-KR" dirty="0"/>
              <a:t>HMM: Viterbi Algorithm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아래와 같이 </a:t>
            </a:r>
            <a:r>
              <a:rPr lang="en-US" altLang="ko-KR" dirty="0" smtClean="0"/>
              <a:t>transition matrix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emission matrix </a:t>
            </a:r>
            <a:r>
              <a:rPr lang="ko-KR" altLang="en-US" dirty="0" smtClean="0"/>
              <a:t>주어지고</a:t>
            </a:r>
            <a:r>
              <a:rPr lang="en-US" altLang="ko-KR" dirty="0" smtClean="0"/>
              <a:t>, DNA sequence “AG”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most probable hidden state sequence </a:t>
            </a:r>
            <a:r>
              <a:rPr lang="ko-KR" altLang="en-US" dirty="0" smtClean="0"/>
              <a:t>를 찾아보자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처음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AC-rich</a:t>
            </a:r>
            <a:r>
              <a:rPr lang="ko-KR" altLang="en-US" dirty="0" smtClean="0"/>
              <a:t>라 가정하고 시작한다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주어진 </a:t>
            </a:r>
            <a:r>
              <a:rPr lang="en-US" altLang="ko-KR" dirty="0" smtClean="0"/>
              <a:t>DNA sequence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처음 </a:t>
            </a:r>
            <a:r>
              <a:rPr lang="en-US" altLang="ko-KR" dirty="0" smtClean="0"/>
              <a:t>nucleotide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(AR-rich, A) </a:t>
            </a:r>
            <a:r>
              <a:rPr lang="ko-KR" altLang="en-US" dirty="0" smtClean="0"/>
              <a:t>에서 다음 </a:t>
            </a:r>
            <a:r>
              <a:rPr lang="en-US" altLang="ko-KR" dirty="0" smtClean="0"/>
              <a:t>nucleotide G</a:t>
            </a:r>
            <a:r>
              <a:rPr lang="ko-KR" altLang="en-US" dirty="0" smtClean="0"/>
              <a:t>가 나오기 위한 </a:t>
            </a:r>
            <a:endParaRPr lang="en-US" altLang="ko-KR" dirty="0"/>
          </a:p>
        </p:txBody>
      </p:sp>
      <p:pic>
        <p:nvPicPr>
          <p:cNvPr id="4" name="Picture 5" descr="Screen Shot 2016-01-29 at 12.32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76" y="2851126"/>
            <a:ext cx="3693081" cy="713333"/>
          </a:xfrm>
          <a:prstGeom prst="rect">
            <a:avLst/>
          </a:prstGeom>
        </p:spPr>
      </p:pic>
      <p:pic>
        <p:nvPicPr>
          <p:cNvPr id="5" name="Picture 4" descr="Screen Shot 2016-01-29 at 12.32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76" y="3701938"/>
            <a:ext cx="5597800" cy="7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724985" cy="1325562"/>
          </a:xfrm>
        </p:spPr>
        <p:txBody>
          <a:bodyPr/>
          <a:lstStyle/>
          <a:p>
            <a:r>
              <a:rPr lang="en-US" altLang="ko-KR" dirty="0"/>
              <a:t>HMM: Viterbi Algorithm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 Definition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3" y="2367261"/>
            <a:ext cx="7234419" cy="33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601695" cy="1325562"/>
          </a:xfrm>
        </p:spPr>
        <p:txBody>
          <a:bodyPr/>
          <a:lstStyle/>
          <a:p>
            <a:r>
              <a:rPr lang="en-US" altLang="ko-KR" dirty="0"/>
              <a:t>HMM: Viterbi Algorithm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 Definition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3" y="2622437"/>
            <a:ext cx="7269433" cy="25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Bioconductor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Bioconductor</a:t>
            </a:r>
          </a:p>
          <a:p>
            <a:pPr lvl="1"/>
            <a:r>
              <a:rPr lang="ko-KR" altLang="en-US" dirty="0" smtClean="0"/>
              <a:t>고속 대량 유전체 데이터를 분석하고 이해하기 위한 </a:t>
            </a:r>
            <a:r>
              <a:rPr lang="en-US" altLang="ko-KR" dirty="0" smtClean="0"/>
              <a:t>R </a:t>
            </a:r>
            <a:r>
              <a:rPr lang="ko-KR" altLang="en-US" dirty="0" smtClean="0"/>
              <a:t>패키지들을 포함하는 오픈소스 프로젝트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Microarray</a:t>
            </a:r>
            <a:r>
              <a:rPr lang="ko-KR" altLang="en-US" dirty="0" smtClean="0"/>
              <a:t>에 대한 전처리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생명정보학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알고리즘에 대한 다양한 라이브러리 제공</a:t>
            </a:r>
            <a:endParaRPr lang="en-US" altLang="ko-KR" dirty="0" smtClean="0"/>
          </a:p>
          <a:p>
            <a:pPr lvl="1"/>
            <a:r>
              <a:rPr lang="en-US" altLang="ko-KR" dirty="0"/>
              <a:t>http://www.bioconductor.org/packages/release/BiocViews.html#___ExperimentData</a:t>
            </a:r>
            <a:endParaRPr lang="en-US" altLang="ko-KR" dirty="0" smtClean="0"/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53569"/>
              </p:ext>
            </p:extLst>
          </p:nvPr>
        </p:nvGraphicFramePr>
        <p:xfrm>
          <a:off x="946404" y="4549775"/>
          <a:ext cx="350230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306"/>
              </a:tblGrid>
              <a:tr h="67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라이브러리 설치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source("https://bioconductor.org/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biocLite.R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biocLite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</a:t>
                      </a:r>
                      <a:r>
                        <a:rPr lang="en-US" altLang="ko-KR" sz="1100" b="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rgbClr val="00B050"/>
                          </a:solidFill>
                        </a:rPr>
                        <a:t>특정 라이브러리 설치</a:t>
                      </a:r>
                      <a:endParaRPr lang="en-US" altLang="ko-KR" sz="1100" b="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source("https://bioconductor.org/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biocLite.R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biocLite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ABAData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”) 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라이브러리 로드</a:t>
                      </a:r>
                      <a:endParaRPr lang="en-US" altLang="ko-KR" sz="1100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ABAData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44" y="4004469"/>
            <a:ext cx="3641098" cy="25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Process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pic>
        <p:nvPicPr>
          <p:cNvPr id="4" name="Picture 4" descr="https://upload.wikimedia.org/wikipedia/commons/b/b9/CRISP-DM_Process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16" y="2496620"/>
            <a:ext cx="3256745" cy="326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3744861" y="2352782"/>
            <a:ext cx="4471024" cy="432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Data Understanding</a:t>
            </a:r>
          </a:p>
          <a:p>
            <a:pPr lvl="1"/>
            <a:r>
              <a:rPr lang="ko-KR" altLang="ko-KR" sz="1600" dirty="0"/>
              <a:t>데이터 </a:t>
            </a:r>
            <a:r>
              <a:rPr lang="ko-KR" altLang="ko-KR" sz="1600" dirty="0"/>
              <a:t>수집</a:t>
            </a:r>
            <a:endParaRPr lang="en-US" altLang="ko-KR" sz="1600" dirty="0"/>
          </a:p>
          <a:p>
            <a:pPr lvl="1"/>
            <a:r>
              <a:rPr lang="ko-KR" altLang="ko-KR" sz="1600" dirty="0"/>
              <a:t>데이터의 </a:t>
            </a:r>
            <a:r>
              <a:rPr lang="ko-KR" altLang="ko-KR" sz="1600" dirty="0"/>
              <a:t>질적 문제를 </a:t>
            </a:r>
            <a:r>
              <a:rPr lang="ko-KR" altLang="ko-KR" sz="1600" dirty="0"/>
              <a:t>정의</a:t>
            </a:r>
            <a:endParaRPr lang="en-US" altLang="ko-KR" sz="1600" dirty="0"/>
          </a:p>
          <a:p>
            <a:r>
              <a:rPr lang="en-US" altLang="ko-KR" sz="1800" dirty="0"/>
              <a:t>Data Preparation</a:t>
            </a:r>
          </a:p>
          <a:p>
            <a:pPr lvl="1"/>
            <a:r>
              <a:rPr lang="ko-KR" altLang="en-US" sz="1600" dirty="0"/>
              <a:t>가</a:t>
            </a:r>
            <a:r>
              <a:rPr lang="ko-KR" altLang="ko-KR" sz="1600" dirty="0"/>
              <a:t>공되지 </a:t>
            </a:r>
            <a:r>
              <a:rPr lang="ko-KR" altLang="ko-KR" sz="1600" dirty="0"/>
              <a:t>않은 데이터를 모델링에 적합한 데이터 셋으로 바꾸기 위해 필요한 모든 활동</a:t>
            </a:r>
            <a:endParaRPr lang="en-US" altLang="ko-KR" sz="1600" dirty="0"/>
          </a:p>
          <a:p>
            <a:r>
              <a:rPr lang="en-US" altLang="ko-KR" sz="1800" dirty="0"/>
              <a:t>Modeling</a:t>
            </a:r>
          </a:p>
          <a:p>
            <a:pPr lvl="1"/>
            <a:r>
              <a:rPr lang="ko-KR" altLang="en-US" sz="1600" dirty="0" err="1"/>
              <a:t>머신러닝</a:t>
            </a:r>
            <a:r>
              <a:rPr lang="ko-KR" altLang="en-US" sz="1600" dirty="0"/>
              <a:t> </a:t>
            </a:r>
            <a:r>
              <a:rPr lang="ko-KR" altLang="ko-KR" sz="1600" dirty="0"/>
              <a:t>모델링 </a:t>
            </a:r>
            <a:r>
              <a:rPr lang="ko-KR" altLang="ko-KR" sz="1600" dirty="0"/>
              <a:t>기술을 선택하고 </a:t>
            </a:r>
            <a:r>
              <a:rPr lang="ko-KR" altLang="ko-KR" sz="1600" dirty="0"/>
              <a:t>적용</a:t>
            </a:r>
            <a:endParaRPr lang="en-US" altLang="ko-KR" sz="1600" dirty="0"/>
          </a:p>
          <a:p>
            <a:pPr lvl="1"/>
            <a:r>
              <a:rPr lang="ko-KR" altLang="ko-KR" sz="1600" dirty="0"/>
              <a:t>가장 최적화된 값을 찾기 위해 </a:t>
            </a:r>
            <a:r>
              <a:rPr lang="ko-KR" altLang="ko-KR" sz="1600" dirty="0" err="1"/>
              <a:t>파라미터를</a:t>
            </a:r>
            <a:r>
              <a:rPr lang="ko-KR" altLang="ko-KR" sz="1600" dirty="0"/>
              <a:t> 조정</a:t>
            </a:r>
            <a:endParaRPr lang="en-US" altLang="ko-KR" sz="1600" dirty="0"/>
          </a:p>
          <a:p>
            <a:r>
              <a:rPr lang="en-US" altLang="ko-KR" sz="1800" dirty="0"/>
              <a:t>Evaluation</a:t>
            </a:r>
          </a:p>
          <a:p>
            <a:pPr lvl="1"/>
            <a:r>
              <a:rPr lang="ko-KR" altLang="ko-KR" sz="1600" dirty="0"/>
              <a:t>만든 모델을 평가하는 단계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7696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351337"/>
          </a:xfrm>
        </p:spPr>
        <p:txBody>
          <a:bodyPr>
            <a:normAutofit lnSpcReduction="10000"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/>
              <a:t>SRBCT Data set</a:t>
            </a:r>
          </a:p>
          <a:p>
            <a:pPr lvl="1"/>
            <a:r>
              <a:rPr lang="en-US" altLang="ko-KR" dirty="0" smtClean="0"/>
              <a:t>SRBCT(Small </a:t>
            </a:r>
            <a:r>
              <a:rPr lang="en-US" altLang="ko-KR" dirty="0"/>
              <a:t>Round Blue Cell Tumors)</a:t>
            </a:r>
            <a:r>
              <a:rPr lang="ko-KR" altLang="en-US" dirty="0"/>
              <a:t>는 아이들에게 흔한 악성 종양으로서 약 </a:t>
            </a:r>
            <a:r>
              <a:rPr lang="en-US" altLang="ko-KR" dirty="0"/>
              <a:t>80%</a:t>
            </a:r>
            <a:r>
              <a:rPr lang="ko-KR" altLang="en-US" dirty="0"/>
              <a:t>가 </a:t>
            </a:r>
            <a:r>
              <a:rPr lang="en-US" altLang="ko-KR" dirty="0"/>
              <a:t>20</a:t>
            </a:r>
            <a:r>
              <a:rPr lang="ko-KR" altLang="en-US" dirty="0"/>
              <a:t>대 이하에서 </a:t>
            </a:r>
            <a:r>
              <a:rPr lang="ko-KR" altLang="en-US" dirty="0" smtClean="0"/>
              <a:t>발병 </a:t>
            </a:r>
            <a:r>
              <a:rPr lang="en-US" altLang="ko-KR" dirty="0" smtClean="0"/>
              <a:t>(Khan </a:t>
            </a:r>
            <a:r>
              <a:rPr lang="en-US" altLang="ko-KR" dirty="0"/>
              <a:t>et al. </a:t>
            </a:r>
            <a:r>
              <a:rPr lang="en-US" altLang="ko-KR" dirty="0" smtClean="0"/>
              <a:t>2001)</a:t>
            </a:r>
          </a:p>
          <a:p>
            <a:pPr lvl="1"/>
            <a:r>
              <a:rPr lang="ko-KR" altLang="en-US" dirty="0" smtClean="0"/>
              <a:t>종양은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2"/>
            <a:r>
              <a:rPr lang="en-US" altLang="ko-KR" dirty="0"/>
              <a:t>NB(</a:t>
            </a:r>
            <a:r>
              <a:rPr lang="en-US" altLang="ko-KR" dirty="0" err="1"/>
              <a:t>neuroblasoma</a:t>
            </a:r>
            <a:r>
              <a:rPr lang="en-US" altLang="ko-KR" dirty="0"/>
              <a:t>), RMS(rhabdomyosarcoma), BL(</a:t>
            </a:r>
            <a:r>
              <a:rPr lang="en-US" altLang="ko-KR" dirty="0" err="1"/>
              <a:t>Burkitt’s</a:t>
            </a:r>
            <a:r>
              <a:rPr lang="en-US" altLang="ko-KR" dirty="0"/>
              <a:t> lymphoma), EWS(Ewing’s family of tumors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현미경으로 정확히 분류를 할 수가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Classification </a:t>
            </a:r>
            <a:r>
              <a:rPr lang="ko-KR" altLang="en-US" dirty="0" smtClean="0"/>
              <a:t>에서 클래스로서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CRBCT cDNA Microarray </a:t>
            </a:r>
            <a:r>
              <a:rPr lang="ko-KR" altLang="en-US" dirty="0" smtClean="0"/>
              <a:t>데이터를 이용해서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총 </a:t>
            </a:r>
            <a:r>
              <a:rPr lang="en-US" altLang="ko-KR" dirty="0" smtClean="0"/>
              <a:t>2308</a:t>
            </a:r>
            <a:r>
              <a:rPr lang="ko-KR" altLang="en-US" dirty="0" smtClean="0"/>
              <a:t>개의 유전자 데이터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Classifier </a:t>
            </a:r>
            <a:r>
              <a:rPr lang="ko-KR" altLang="en-US" dirty="0" smtClean="0"/>
              <a:t>학습하는데 있어서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로서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Sample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총 </a:t>
            </a:r>
            <a:r>
              <a:rPr lang="en-US" altLang="ko-KR" dirty="0" smtClean="0"/>
              <a:t>88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(EWS : 29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BL : 11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NB : 18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RMS : 25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Non-SRBCT :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88 x 2308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39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404" y="111760"/>
            <a:ext cx="7269480" cy="1325562"/>
          </a:xfrm>
        </p:spPr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562" y="1447801"/>
            <a:ext cx="7562670" cy="4351337"/>
          </a:xfrm>
        </p:spPr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Load </a:t>
            </a:r>
            <a:r>
              <a:rPr lang="en-US" altLang="ko-KR" dirty="0"/>
              <a:t>SRBCT Data set</a:t>
            </a:r>
          </a:p>
          <a:p>
            <a:pPr lvl="1"/>
            <a:r>
              <a:rPr lang="ko-KR" altLang="en-US" dirty="0" smtClean="0"/>
              <a:t>두 가지 라이브러리를 통해서 데이터 로드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Bioconductor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made4 </a:t>
            </a:r>
            <a:r>
              <a:rPr lang="ko-KR" altLang="en-US" dirty="0" smtClean="0"/>
              <a:t>라이브러리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기존의 데이터에서 가장 영향 있는 유전자 데이터 </a:t>
            </a:r>
            <a:r>
              <a:rPr lang="en-US" altLang="ko-KR" dirty="0" smtClean="0"/>
              <a:t>306</a:t>
            </a:r>
            <a:r>
              <a:rPr lang="ko-KR" altLang="en-US" dirty="0" smtClean="0"/>
              <a:t>개를 사용 </a:t>
            </a:r>
            <a:r>
              <a:rPr lang="en-US" altLang="ko-KR" dirty="0" smtClean="0"/>
              <a:t>(Non-SRBCT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Train (64 x 306), Test (25 x 306) </a:t>
            </a:r>
            <a:r>
              <a:rPr lang="ko-KR" altLang="en-US" dirty="0" smtClean="0"/>
              <a:t>데이터 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 </a:t>
            </a:r>
            <a:r>
              <a:rPr lang="ko-KR" altLang="en-US" dirty="0" err="1" smtClean="0"/>
              <a:t>레파지토리에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plsgenomics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Non-SRBCT </a:t>
            </a:r>
            <a:r>
              <a:rPr lang="ko-KR" altLang="en-US" dirty="0" smtClean="0"/>
              <a:t>데이터를 제외한 모든 샘플과 유전자 데이터를 사용 </a:t>
            </a:r>
            <a:r>
              <a:rPr lang="en-US" altLang="ko-KR" dirty="0" smtClean="0"/>
              <a:t>(83 x 2308)</a:t>
            </a:r>
          </a:p>
          <a:p>
            <a:pPr lvl="3"/>
            <a:r>
              <a:rPr lang="en-US" altLang="ko-KR" dirty="0"/>
              <a:t>EWS : 1 , BL :2 , NB : 3 , </a:t>
            </a:r>
            <a:r>
              <a:rPr lang="en-US" altLang="ko-KR" dirty="0" smtClean="0"/>
              <a:t>RMS :4 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Bioconductor – made4                   </a:t>
            </a:r>
            <a:r>
              <a:rPr lang="en-US" altLang="ko-KR" dirty="0" smtClean="0"/>
              <a:t> </a:t>
            </a:r>
            <a:r>
              <a:rPr lang="en-US" altLang="ko-KR" dirty="0" smtClean="0"/>
              <a:t>R Repository – </a:t>
            </a:r>
            <a:r>
              <a:rPr lang="en-US" altLang="ko-KR" dirty="0" err="1" smtClean="0"/>
              <a:t>plsgenomics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04687"/>
              </p:ext>
            </p:extLst>
          </p:nvPr>
        </p:nvGraphicFramePr>
        <p:xfrm>
          <a:off x="770562" y="4278616"/>
          <a:ext cx="360268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682"/>
              </a:tblGrid>
              <a:tr h="2325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라이브러리 설치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source("https://bioconductor.org/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biocLite.R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biocLite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("made4")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라이브러리 로드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library(made4)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데이터 불러오기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data(khan)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summary(khan)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khan$train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khan$test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khan$train.classes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khan$test.classes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49871"/>
              </p:ext>
            </p:extLst>
          </p:nvPr>
        </p:nvGraphicFramePr>
        <p:xfrm>
          <a:off x="4551897" y="4278616"/>
          <a:ext cx="3602682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682"/>
              </a:tblGrid>
              <a:tr h="1282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라이브러리 설치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plsgenomics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라이브러리 로드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plsgenomics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###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데이터 불러오기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data(SRBCT)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dim(SRBCT$X)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sum(SRBCT$Y==1)</a:t>
                      </a:r>
                    </a:p>
                    <a:p>
                      <a:pPr latinLnBrk="1"/>
                      <a:r>
                        <a:rPr lang="es-ES" altLang="ko-KR" sz="1100" b="0" dirty="0" smtClean="0">
                          <a:solidFill>
                            <a:schemeClr val="tx1"/>
                          </a:solidFill>
                        </a:rPr>
                        <a:t>sum(SRBCT$Y==2)</a:t>
                      </a:r>
                    </a:p>
                    <a:p>
                      <a:pPr latinLnBrk="1"/>
                      <a:r>
                        <a:rPr lang="es-ES" altLang="ko-KR" sz="1100" b="0" dirty="0" smtClean="0">
                          <a:solidFill>
                            <a:schemeClr val="tx1"/>
                          </a:solidFill>
                        </a:rPr>
                        <a:t>sum(SRBCT$Y==3)</a:t>
                      </a:r>
                    </a:p>
                    <a:p>
                      <a:pPr latinLnBrk="1"/>
                      <a:r>
                        <a:rPr lang="es-ES" altLang="ko-KR" sz="1100" b="0" dirty="0" smtClean="0">
                          <a:solidFill>
                            <a:schemeClr val="tx1"/>
                          </a:solidFill>
                        </a:rPr>
                        <a:t>sum(SRBCT$Y==4)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351337"/>
          </a:xfrm>
        </p:spPr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Naïve Bayes Classification</a:t>
            </a:r>
            <a:endParaRPr lang="en-US" altLang="ko-KR" dirty="0"/>
          </a:p>
          <a:p>
            <a:pPr lvl="1"/>
            <a:r>
              <a:rPr lang="en-US" altLang="ko-KR" dirty="0" smtClean="0"/>
              <a:t>Naïve Bayes Classifier </a:t>
            </a:r>
            <a:r>
              <a:rPr lang="ko-KR" altLang="en-US" dirty="0" smtClean="0"/>
              <a:t>을 사용하기 위해서 </a:t>
            </a:r>
            <a:r>
              <a:rPr lang="en-US" altLang="ko-KR" dirty="0" smtClean="0"/>
              <a:t>e1071 </a:t>
            </a:r>
            <a:r>
              <a:rPr lang="ko-KR" altLang="en-US" dirty="0" smtClean="0"/>
              <a:t>라이브러리를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SVM, Naïve Bayes </a:t>
            </a:r>
            <a:r>
              <a:rPr lang="ko-KR" altLang="en-US" dirty="0" smtClean="0"/>
              <a:t>등 다양한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제공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Naïve Bayes Classifier</a:t>
            </a:r>
          </a:p>
          <a:p>
            <a:pPr lvl="2"/>
            <a:r>
              <a:rPr lang="ko-KR" altLang="en-US" dirty="0" smtClean="0"/>
              <a:t>간단한 </a:t>
            </a:r>
            <a:r>
              <a:rPr lang="en-US" altLang="ko-KR" dirty="0" smtClean="0"/>
              <a:t>Bayesian Network </a:t>
            </a:r>
            <a:r>
              <a:rPr lang="ko-KR" altLang="en-US" dirty="0" smtClean="0"/>
              <a:t>로서 볼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를 독립</a:t>
            </a:r>
            <a:r>
              <a:rPr lang="en-US" altLang="ko-KR" dirty="0" smtClean="0"/>
              <a:t>(independent)</a:t>
            </a:r>
            <a:r>
              <a:rPr lang="ko-KR" altLang="en-US" dirty="0" smtClean="0"/>
              <a:t>이라고 가정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58" y="5400262"/>
            <a:ext cx="4696317" cy="1128967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08273"/>
              </p:ext>
            </p:extLst>
          </p:nvPr>
        </p:nvGraphicFramePr>
        <p:xfrm>
          <a:off x="1622436" y="3055711"/>
          <a:ext cx="6306067" cy="1046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067"/>
              </a:tblGrid>
              <a:tr h="1046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#machine learning library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설치</a:t>
                      </a:r>
                      <a:endParaRPr lang="en-US" altLang="ko-KR" sz="1100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("e1071")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# e1071 </a:t>
                      </a:r>
                      <a:r>
                        <a:rPr lang="ko-KR" altLang="en-US" sz="1100" b="0" dirty="0" smtClean="0">
                          <a:solidFill>
                            <a:srgbClr val="00B050"/>
                          </a:solidFill>
                        </a:rPr>
                        <a:t>라이브러리 불러오기</a:t>
                      </a:r>
                      <a:endParaRPr lang="en-US" altLang="ko-KR" sz="1100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library(e1071)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http://www.nltk.org/images/naive_bayes_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75" y="5126804"/>
            <a:ext cx="2850193" cy="163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7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/>
              <a:t>Naïve Bayes </a:t>
            </a:r>
            <a:r>
              <a:rPr lang="en-US" altLang="ko-KR" dirty="0" smtClean="0"/>
              <a:t>Classifier </a:t>
            </a:r>
            <a:r>
              <a:rPr lang="ko-KR" altLang="en-US" dirty="0" smtClean="0"/>
              <a:t>사용법</a:t>
            </a:r>
            <a:endParaRPr lang="en-US" altLang="ko-KR" dirty="0"/>
          </a:p>
          <a:p>
            <a:pPr lvl="1"/>
            <a:r>
              <a:rPr lang="en-US" altLang="ko-KR" dirty="0" smtClean="0"/>
              <a:t>Make Model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Predict test data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11787"/>
              </p:ext>
            </p:extLst>
          </p:nvPr>
        </p:nvGraphicFramePr>
        <p:xfrm>
          <a:off x="1293055" y="2570206"/>
          <a:ext cx="657617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78"/>
              </a:tblGrid>
              <a:tr h="1046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rgbClr val="00B050"/>
                          </a:solidFill>
                        </a:rPr>
                        <a:t>naiveBayes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(x, y, </a:t>
                      </a:r>
                      <a:r>
                        <a:rPr lang="en-US" altLang="ko-KR" sz="1100" b="0" dirty="0" err="1" smtClean="0">
                          <a:solidFill>
                            <a:srgbClr val="00B050"/>
                          </a:solidFill>
                        </a:rPr>
                        <a:t>laplace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 = 0, ...)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- x : A numeric matrix, or a data frame of categorical and/or numeric variables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- y : Class vector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laplace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: Positive double controlling Laplace smoothing</a:t>
                      </a:r>
                    </a:p>
                    <a:p>
                      <a:pPr latinLnBrk="1"/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rgbClr val="00B050"/>
                          </a:solidFill>
                        </a:rPr>
                        <a:t>naiveBayes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(formula, data, </a:t>
                      </a:r>
                      <a:r>
                        <a:rPr lang="en-US" altLang="ko-KR" sz="1100" b="0" dirty="0" err="1" smtClean="0">
                          <a:solidFill>
                            <a:srgbClr val="00B050"/>
                          </a:solidFill>
                        </a:rPr>
                        <a:t>laplace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 = 0, ...)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formual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: A formula of the form class ~ x1 + x2 + .... Interactions are not allowed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- data : Either a data frame of predictors (categorical and/or numeric) or a contingency table.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Return : 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학습된 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Naïve Bayes 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92856"/>
              </p:ext>
            </p:extLst>
          </p:nvPr>
        </p:nvGraphicFramePr>
        <p:xfrm>
          <a:off x="1293056" y="4945887"/>
          <a:ext cx="6576178" cy="1046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78"/>
              </a:tblGrid>
              <a:tr h="1046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predict(object, </a:t>
                      </a:r>
                      <a:r>
                        <a:rPr lang="en-US" altLang="ko-KR" sz="1100" b="0" dirty="0" err="1" smtClean="0">
                          <a:solidFill>
                            <a:srgbClr val="00B050"/>
                          </a:solidFill>
                        </a:rPr>
                        <a:t>newdata</a:t>
                      </a:r>
                      <a:r>
                        <a:rPr lang="en-US" altLang="ko-KR" sz="1100" b="0" dirty="0" smtClean="0">
                          <a:solidFill>
                            <a:srgbClr val="00B050"/>
                          </a:solidFill>
                        </a:rPr>
                        <a:t>, ...)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 object :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학습된 모델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newdata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: test data set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Return :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test data 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에 대한 예측 결과</a:t>
                      </a:r>
                      <a:endParaRPr lang="en-US" altLang="ko-KR" sz="11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5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1249</TotalTime>
  <Words>1620</Words>
  <Application>Microsoft Office PowerPoint</Application>
  <PresentationFormat>화면 슬라이드 쇼(4:3)</PresentationFormat>
  <Paragraphs>388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Cambria Math</vt:lpstr>
      <vt:lpstr>Century Schoolbook</vt:lpstr>
      <vt:lpstr>Wingdings 2</vt:lpstr>
      <vt:lpstr>View</vt:lpstr>
      <vt:lpstr>2016 BIML Tutorial M1. Bioinformatics &amp; Machine Learning &lt;Naïve Bayes Classification, HMM&gt;</vt:lpstr>
      <vt:lpstr>Content</vt:lpstr>
      <vt:lpstr>R for Bioinformatics</vt:lpstr>
      <vt:lpstr>Bioconductor</vt:lpstr>
      <vt:lpstr>Machine Learning Process</vt:lpstr>
      <vt:lpstr>Naïve Bayes Classification</vt:lpstr>
      <vt:lpstr>Naïve Bayes Classification</vt:lpstr>
      <vt:lpstr>Naïve Bayes Classification</vt:lpstr>
      <vt:lpstr>Naïve Bayes Classification</vt:lpstr>
      <vt:lpstr>Naïve Bayes Classification</vt:lpstr>
      <vt:lpstr>Naïve Bayes Classification</vt:lpstr>
      <vt:lpstr>Naïve Bayes Classification</vt:lpstr>
      <vt:lpstr>Naïve Bayes Classification</vt:lpstr>
      <vt:lpstr>Naïve Bayes Classification</vt:lpstr>
      <vt:lpstr>Naïve Bayes Classification</vt:lpstr>
      <vt:lpstr>Naïve Bayes Classification</vt:lpstr>
      <vt:lpstr>Naïve Bayes Classification</vt:lpstr>
      <vt:lpstr>Naïve Bayes Classification</vt:lpstr>
      <vt:lpstr>Hidden Markov Model (목차)</vt:lpstr>
      <vt:lpstr>Markov 모델을 이용한  DNA sequence generation</vt:lpstr>
      <vt:lpstr>Markov 모델을 이용한  DNA sequence generation</vt:lpstr>
      <vt:lpstr>Markov 모델을 이용한  DNA sequence generation</vt:lpstr>
      <vt:lpstr>Markov 모델을 이용한  DNA sequence generation</vt:lpstr>
      <vt:lpstr>Hidden Markov 모델을 이용한  DNA sequence generation</vt:lpstr>
      <vt:lpstr>Hidden Markov 모델을 이용한  DNA sequence generation</vt:lpstr>
      <vt:lpstr>Hidden Markov 모델을 이용한  DNA sequence generation</vt:lpstr>
      <vt:lpstr>Hidden Markov 모델을 이용한  DNA sequence generation</vt:lpstr>
      <vt:lpstr>Hidden Markov 모델을 이용한  DNA sequence generation</vt:lpstr>
      <vt:lpstr>HMM: Viterbi Algorithm 구현</vt:lpstr>
      <vt:lpstr>HMM: Viterbi Algorithm 구현</vt:lpstr>
      <vt:lpstr>HMM: Viterbi Algorithm 구현</vt:lpstr>
      <vt:lpstr>HMM: Viterbi Algorithm 구현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BIML Tutorial</dc:title>
  <dc:creator>차문수</dc:creator>
  <cp:lastModifiedBy>ajou</cp:lastModifiedBy>
  <cp:revision>132</cp:revision>
  <dcterms:created xsi:type="dcterms:W3CDTF">2016-01-28T04:23:05Z</dcterms:created>
  <dcterms:modified xsi:type="dcterms:W3CDTF">2016-01-30T14:58:57Z</dcterms:modified>
</cp:coreProperties>
</file>