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7556500" cy="10693400"/>
  <p:notesSz cx="7556500" cy="10693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488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cef.org/cholera/files/UN%20UNICEF-Cholera_Factsheet-Guinee-VF.pdf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1164082"/>
            <a:ext cx="1097280" cy="478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Lamine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Diallo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/>
                <a:cs typeface="Calibri"/>
              </a:rPr>
              <a:t>O.N° </a:t>
            </a:r>
            <a:r>
              <a:rPr sz="1100" dirty="0">
                <a:latin typeface="Calibri"/>
                <a:cs typeface="Calibri"/>
              </a:rPr>
              <a:t>: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Y189058006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8316" y="2042413"/>
          <a:ext cx="6699250" cy="9098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0490"/>
                <a:gridCol w="4048760"/>
              </a:tblGrid>
              <a:tr h="22707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850" b="1" spc="-5" dirty="0">
                          <a:solidFill>
                            <a:srgbClr val="4D4D4D"/>
                          </a:solidFill>
                          <a:latin typeface="Segoe UI"/>
                          <a:cs typeface="Segoe UI"/>
                        </a:rPr>
                        <a:t>Ders Adı</a:t>
                      </a:r>
                      <a:endParaRPr sz="850">
                        <a:latin typeface="Segoe UI"/>
                        <a:cs typeface="Segoe UI"/>
                      </a:endParaRPr>
                    </a:p>
                  </a:txBody>
                  <a:tcPr marL="0" marR="0" marT="5016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lnT w="6350">
                      <a:solidFill>
                        <a:srgbClr val="E6E7E8"/>
                      </a:solidFill>
                      <a:prstDash val="solid"/>
                    </a:lnT>
                    <a:lnB w="6350">
                      <a:solidFill>
                        <a:srgbClr val="E6E7E8"/>
                      </a:solidFill>
                      <a:prstDash val="soli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850" spc="-5" dirty="0">
                          <a:solidFill>
                            <a:srgbClr val="4D4D4D"/>
                          </a:solidFill>
                          <a:latin typeface="Segoe UI"/>
                          <a:cs typeface="Segoe UI"/>
                        </a:rPr>
                        <a:t>EĞİTİM VE</a:t>
                      </a:r>
                      <a:r>
                        <a:rPr sz="850" spc="-15" dirty="0">
                          <a:solidFill>
                            <a:srgbClr val="4D4D4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850" spc="-5" dirty="0">
                          <a:solidFill>
                            <a:srgbClr val="4D4D4D"/>
                          </a:solidFill>
                          <a:latin typeface="Segoe UI"/>
                          <a:cs typeface="Segoe UI"/>
                        </a:rPr>
                        <a:t>GELİŞTİRME</a:t>
                      </a:r>
                      <a:endParaRPr sz="850">
                        <a:latin typeface="Segoe UI"/>
                        <a:cs typeface="Segoe UI"/>
                      </a:endParaRPr>
                    </a:p>
                  </a:txBody>
                  <a:tcPr marL="0" marR="0" marT="50165" marB="0">
                    <a:lnL w="6350">
                      <a:solidFill>
                        <a:srgbClr val="E6E7E8"/>
                      </a:solidFill>
                      <a:prstDash val="solid"/>
                    </a:lnL>
                    <a:lnT w="6350">
                      <a:solidFill>
                        <a:srgbClr val="E6E7E8"/>
                      </a:solidFill>
                      <a:prstDash val="solid"/>
                    </a:lnT>
                    <a:lnB w="6350">
                      <a:solidFill>
                        <a:srgbClr val="E6E7E8"/>
                      </a:solidFill>
                      <a:prstDash val="solid"/>
                    </a:lnB>
                    <a:solidFill>
                      <a:srgbClr val="F7F8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850" b="1" dirty="0">
                          <a:solidFill>
                            <a:srgbClr val="4D4D4D"/>
                          </a:solidFill>
                          <a:latin typeface="Segoe UI"/>
                          <a:cs typeface="Segoe UI"/>
                        </a:rPr>
                        <a:t>Fakülte</a:t>
                      </a:r>
                      <a:endParaRPr sz="850">
                        <a:latin typeface="Segoe UI"/>
                        <a:cs typeface="Segoe UI"/>
                      </a:endParaRPr>
                    </a:p>
                  </a:txBody>
                  <a:tcPr marL="0" marR="0" marT="5016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lnT w="6350">
                      <a:solidFill>
                        <a:srgbClr val="E6E7E8"/>
                      </a:solidFill>
                      <a:prstDash val="solid"/>
                    </a:lnT>
                    <a:lnB w="6350">
                      <a:solidFill>
                        <a:srgbClr val="E6E7E8"/>
                      </a:solidFill>
                      <a:prstDash val="soli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850" spc="-5" dirty="0">
                          <a:solidFill>
                            <a:srgbClr val="4D4D4D"/>
                          </a:solidFill>
                          <a:latin typeface="Segoe UI"/>
                          <a:cs typeface="Segoe UI"/>
                        </a:rPr>
                        <a:t>İŞLETME</a:t>
                      </a:r>
                      <a:r>
                        <a:rPr sz="850" spc="-10" dirty="0">
                          <a:solidFill>
                            <a:srgbClr val="4D4D4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850" spc="-5" dirty="0">
                          <a:solidFill>
                            <a:srgbClr val="4D4D4D"/>
                          </a:solidFill>
                          <a:latin typeface="Segoe UI"/>
                          <a:cs typeface="Segoe UI"/>
                        </a:rPr>
                        <a:t>FAKÜLTESİ</a:t>
                      </a:r>
                      <a:endParaRPr sz="850">
                        <a:latin typeface="Segoe UI"/>
                        <a:cs typeface="Segoe UI"/>
                      </a:endParaRPr>
                    </a:p>
                  </a:txBody>
                  <a:tcPr marL="0" marR="0" marT="50165" marB="0">
                    <a:lnL w="6350">
                      <a:solidFill>
                        <a:srgbClr val="E6E7E8"/>
                      </a:solidFill>
                      <a:prstDash val="solid"/>
                    </a:lnL>
                    <a:lnT w="6350">
                      <a:solidFill>
                        <a:srgbClr val="E6E7E8"/>
                      </a:solidFill>
                      <a:prstDash val="solid"/>
                    </a:lnT>
                    <a:lnB w="6350">
                      <a:solidFill>
                        <a:srgbClr val="E6E7E8"/>
                      </a:solidFill>
                      <a:prstDash val="solid"/>
                    </a:lnB>
                    <a:solidFill>
                      <a:srgbClr val="F7F8F9"/>
                    </a:solidFill>
                  </a:tcPr>
                </a:tc>
              </a:tr>
              <a:tr h="227076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850" b="1" spc="-5" dirty="0">
                          <a:solidFill>
                            <a:srgbClr val="4D4D4D"/>
                          </a:solidFill>
                          <a:latin typeface="Segoe UI"/>
                          <a:cs typeface="Segoe UI"/>
                        </a:rPr>
                        <a:t>Bölüm</a:t>
                      </a:r>
                      <a:endParaRPr sz="850">
                        <a:latin typeface="Segoe UI"/>
                        <a:cs typeface="Segoe UI"/>
                      </a:endParaRPr>
                    </a:p>
                  </a:txBody>
                  <a:tcPr marL="0" marR="0" marT="4889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lnT w="6350">
                      <a:solidFill>
                        <a:srgbClr val="E6E7E8"/>
                      </a:solidFill>
                      <a:prstDash val="solid"/>
                    </a:lnT>
                    <a:lnB w="6350">
                      <a:solidFill>
                        <a:srgbClr val="E6E7E8"/>
                      </a:solidFill>
                      <a:prstDash val="soli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850" spc="-5" dirty="0">
                          <a:solidFill>
                            <a:srgbClr val="4D4D4D"/>
                          </a:solidFill>
                          <a:latin typeface="Segoe UI"/>
                          <a:cs typeface="Segoe UI"/>
                        </a:rPr>
                        <a:t>İNSAN KAYNAKLARI</a:t>
                      </a:r>
                      <a:r>
                        <a:rPr sz="850" spc="-10" dirty="0">
                          <a:solidFill>
                            <a:srgbClr val="4D4D4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850" spc="-5" dirty="0">
                          <a:solidFill>
                            <a:srgbClr val="4D4D4D"/>
                          </a:solidFill>
                          <a:latin typeface="Segoe UI"/>
                          <a:cs typeface="Segoe UI"/>
                        </a:rPr>
                        <a:t>YÖNETİMİ</a:t>
                      </a:r>
                      <a:endParaRPr sz="850">
                        <a:latin typeface="Segoe UI"/>
                        <a:cs typeface="Segoe UI"/>
                      </a:endParaRPr>
                    </a:p>
                  </a:txBody>
                  <a:tcPr marL="0" marR="0" marT="48895" marB="0">
                    <a:lnL w="6350">
                      <a:solidFill>
                        <a:srgbClr val="E6E7E8"/>
                      </a:solidFill>
                      <a:prstDash val="solid"/>
                    </a:lnL>
                    <a:lnT w="6350">
                      <a:solidFill>
                        <a:srgbClr val="E6E7E8"/>
                      </a:solidFill>
                      <a:prstDash val="solid"/>
                    </a:lnT>
                    <a:lnB w="6350">
                      <a:solidFill>
                        <a:srgbClr val="E6E7E8"/>
                      </a:solidFill>
                      <a:prstDash val="solid"/>
                    </a:lnB>
                    <a:solidFill>
                      <a:srgbClr val="F7F8F9"/>
                    </a:solidFill>
                  </a:tcPr>
                </a:tc>
              </a:tr>
              <a:tr h="22707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850" b="1" spc="-5" dirty="0">
                          <a:solidFill>
                            <a:srgbClr val="4D4D4D"/>
                          </a:solidFill>
                          <a:latin typeface="Segoe UI"/>
                          <a:cs typeface="Segoe UI"/>
                        </a:rPr>
                        <a:t>Öğretim Görevlisi</a:t>
                      </a:r>
                      <a:endParaRPr sz="850">
                        <a:latin typeface="Segoe UI"/>
                        <a:cs typeface="Segoe UI"/>
                      </a:endParaRPr>
                    </a:p>
                  </a:txBody>
                  <a:tcPr marL="0" marR="0" marT="4889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lnT w="6350">
                      <a:solidFill>
                        <a:srgbClr val="E6E7E8"/>
                      </a:solidFill>
                      <a:prstDash val="solid"/>
                    </a:lnT>
                    <a:lnB w="6350">
                      <a:solidFill>
                        <a:srgbClr val="E6E7E8"/>
                      </a:solidFill>
                      <a:prstDash val="soli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850" dirty="0">
                          <a:solidFill>
                            <a:srgbClr val="4D4D4D"/>
                          </a:solidFill>
                          <a:latin typeface="Segoe UI"/>
                          <a:cs typeface="Segoe UI"/>
                        </a:rPr>
                        <a:t>Doç.Dr. </a:t>
                      </a:r>
                      <a:r>
                        <a:rPr sz="850" spc="-5" dirty="0">
                          <a:solidFill>
                            <a:srgbClr val="4D4D4D"/>
                          </a:solidFill>
                          <a:latin typeface="Segoe UI"/>
                          <a:cs typeface="Segoe UI"/>
                        </a:rPr>
                        <a:t>FUAT</a:t>
                      </a:r>
                      <a:r>
                        <a:rPr sz="850" spc="-20" dirty="0">
                          <a:solidFill>
                            <a:srgbClr val="4D4D4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850" dirty="0">
                          <a:solidFill>
                            <a:srgbClr val="4D4D4D"/>
                          </a:solidFill>
                          <a:latin typeface="Segoe UI"/>
                          <a:cs typeface="Segoe UI"/>
                        </a:rPr>
                        <a:t>MAN</a:t>
                      </a:r>
                      <a:endParaRPr sz="850">
                        <a:latin typeface="Segoe UI"/>
                        <a:cs typeface="Segoe UI"/>
                      </a:endParaRPr>
                    </a:p>
                  </a:txBody>
                  <a:tcPr marL="0" marR="0" marT="48895" marB="0">
                    <a:lnL w="6350">
                      <a:solidFill>
                        <a:srgbClr val="E6E7E8"/>
                      </a:solidFill>
                      <a:prstDash val="solid"/>
                    </a:lnL>
                    <a:lnT w="6350">
                      <a:solidFill>
                        <a:srgbClr val="E6E7E8"/>
                      </a:solidFill>
                      <a:prstDash val="solid"/>
                    </a:lnT>
                    <a:lnB w="6350">
                      <a:solidFill>
                        <a:srgbClr val="E6E7E8"/>
                      </a:solidFill>
                      <a:prstDash val="solid"/>
                    </a:lnB>
                    <a:solidFill>
                      <a:srgbClr val="F7F8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862431"/>
            <a:ext cx="5790565" cy="8493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85" algn="just">
              <a:lnSpc>
                <a:spcPct val="110200"/>
              </a:lnSpc>
              <a:spcBef>
                <a:spcPts val="95"/>
              </a:spcBef>
            </a:pPr>
            <a:r>
              <a:rPr sz="1100" dirty="0">
                <a:latin typeface="Calibri"/>
                <a:cs typeface="Calibri"/>
              </a:rPr>
              <a:t>birlikte, </a:t>
            </a:r>
            <a:r>
              <a:rPr sz="1100" spc="-5" dirty="0">
                <a:latin typeface="Calibri"/>
                <a:cs typeface="Calibri"/>
              </a:rPr>
              <a:t>ekonominin öncelikli </a:t>
            </a:r>
            <a:r>
              <a:rPr sz="1100" dirty="0">
                <a:latin typeface="Calibri"/>
                <a:cs typeface="Calibri"/>
              </a:rPr>
              <a:t>sektörleri </a:t>
            </a:r>
            <a:r>
              <a:rPr sz="1100" spc="-5" dirty="0">
                <a:latin typeface="Calibri"/>
                <a:cs typeface="Calibri"/>
              </a:rPr>
              <a:t>nitelikli nitelikli </a:t>
            </a:r>
            <a:r>
              <a:rPr sz="1100" dirty="0">
                <a:latin typeface="Calibri"/>
                <a:cs typeface="Calibri"/>
              </a:rPr>
              <a:t>işgücü </a:t>
            </a:r>
            <a:r>
              <a:rPr sz="1100" spc="-5" dirty="0">
                <a:latin typeface="Calibri"/>
                <a:cs typeface="Calibri"/>
              </a:rPr>
              <a:t>eksikliğinden muzdariptir. </a:t>
            </a:r>
            <a:r>
              <a:rPr sz="1100" dirty="0">
                <a:latin typeface="Calibri"/>
                <a:cs typeface="Calibri"/>
              </a:rPr>
              <a:t>orta </a:t>
            </a:r>
            <a:r>
              <a:rPr sz="1100" spc="-5" dirty="0">
                <a:latin typeface="Calibri"/>
                <a:cs typeface="Calibri"/>
              </a:rPr>
              <a:t>(birincil  sektördeki çalışanların% 0.2'sinde TVET diploması vardır)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241300" algn="just">
              <a:lnSpc>
                <a:spcPct val="100000"/>
              </a:lnSpc>
              <a:spcBef>
                <a:spcPts val="135"/>
              </a:spcBef>
            </a:pPr>
            <a:r>
              <a:rPr sz="1100" b="1" dirty="0">
                <a:latin typeface="Calibri"/>
                <a:cs typeface="Calibri"/>
              </a:rPr>
              <a:t>5. </a:t>
            </a:r>
            <a:r>
              <a:rPr sz="1100" b="1" spc="-5" dirty="0">
                <a:latin typeface="Calibri"/>
                <a:cs typeface="Calibri"/>
              </a:rPr>
              <a:t>Bölüm</a:t>
            </a:r>
            <a:r>
              <a:rPr sz="1100" b="1" spc="-5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469265" indent="-228600" algn="just">
              <a:lnSpc>
                <a:spcPct val="100000"/>
              </a:lnSpc>
              <a:spcBef>
                <a:spcPts val="130"/>
              </a:spcBef>
              <a:buFont typeface="Wingdings"/>
              <a:buChar char=""/>
              <a:tabLst>
                <a:tab pos="469900" algn="l"/>
              </a:tabLst>
            </a:pPr>
            <a:r>
              <a:rPr sz="1100" b="1" dirty="0">
                <a:latin typeface="Calibri"/>
                <a:cs typeface="Calibri"/>
              </a:rPr>
              <a:t>Gine </a:t>
            </a:r>
            <a:r>
              <a:rPr sz="1100" b="1" spc="-5" dirty="0">
                <a:latin typeface="Calibri"/>
                <a:cs typeface="Calibri"/>
              </a:rPr>
              <a:t>eğitim sisteminin risk </a:t>
            </a:r>
            <a:r>
              <a:rPr sz="1100" b="1" dirty="0">
                <a:latin typeface="Calibri"/>
                <a:cs typeface="Calibri"/>
              </a:rPr>
              <a:t>ve </a:t>
            </a:r>
            <a:r>
              <a:rPr sz="1100" b="1" spc="-5" dirty="0">
                <a:latin typeface="Calibri"/>
                <a:cs typeface="Calibri"/>
              </a:rPr>
              <a:t>güvenlik açığı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analizi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ts val="1450"/>
              </a:lnSpc>
              <a:spcBef>
                <a:spcPts val="60"/>
              </a:spcBef>
            </a:pPr>
            <a:r>
              <a:rPr sz="1100" dirty="0">
                <a:latin typeface="Calibri"/>
                <a:cs typeface="Calibri"/>
              </a:rPr>
              <a:t>Bölüm </a:t>
            </a:r>
            <a:r>
              <a:rPr sz="1100" spc="-5" dirty="0">
                <a:latin typeface="Calibri"/>
                <a:cs typeface="Calibri"/>
              </a:rPr>
              <a:t>1'deki “İnsani, sosyal ve politik bağlam” bölümünün bir uzantısı </a:t>
            </a:r>
            <a:r>
              <a:rPr sz="1100" dirty="0">
                <a:latin typeface="Calibri"/>
                <a:cs typeface="Calibri"/>
              </a:rPr>
              <a:t>olan </a:t>
            </a:r>
            <a:r>
              <a:rPr sz="1100" spc="-5" dirty="0">
                <a:latin typeface="Calibri"/>
                <a:cs typeface="Calibri"/>
              </a:rPr>
              <a:t>bu </a:t>
            </a:r>
            <a:r>
              <a:rPr sz="1100" dirty="0">
                <a:latin typeface="Calibri"/>
                <a:cs typeface="Calibri"/>
              </a:rPr>
              <a:t>bölüm, </a:t>
            </a:r>
            <a:r>
              <a:rPr sz="1100" spc="-5" dirty="0">
                <a:latin typeface="Calibri"/>
                <a:cs typeface="Calibri"/>
              </a:rPr>
              <a:t>Gine'nin </a:t>
            </a:r>
            <a:r>
              <a:rPr sz="1100" dirty="0">
                <a:latin typeface="Calibri"/>
                <a:cs typeface="Calibri"/>
              </a:rPr>
              <a:t>karşı  karşıya kaldığı </a:t>
            </a:r>
            <a:r>
              <a:rPr sz="1100" spc="-5" dirty="0">
                <a:latin typeface="Calibri"/>
                <a:cs typeface="Calibri"/>
              </a:rPr>
              <a:t>insan </a:t>
            </a:r>
            <a:r>
              <a:rPr sz="1100" dirty="0">
                <a:latin typeface="Calibri"/>
                <a:cs typeface="Calibri"/>
              </a:rPr>
              <a:t>veya </a:t>
            </a:r>
            <a:r>
              <a:rPr sz="1100" spc="-5" dirty="0">
                <a:latin typeface="Calibri"/>
                <a:cs typeface="Calibri"/>
              </a:rPr>
              <a:t>doğal kaynaklı tüm risk ve güvenlik açıklarını, </a:t>
            </a:r>
            <a:r>
              <a:rPr sz="1100" dirty="0">
                <a:latin typeface="Calibri"/>
                <a:cs typeface="Calibri"/>
              </a:rPr>
              <a:t>artı </a:t>
            </a:r>
            <a:r>
              <a:rPr sz="1100" spc="-5" dirty="0">
                <a:latin typeface="Calibri"/>
                <a:cs typeface="Calibri"/>
              </a:rPr>
              <a:t>eğitim sistemi. Gerçekten  </a:t>
            </a:r>
            <a:r>
              <a:rPr sz="1100" dirty="0">
                <a:latin typeface="Calibri"/>
                <a:cs typeface="Calibri"/>
              </a:rPr>
              <a:t>de,  </a:t>
            </a:r>
            <a:r>
              <a:rPr sz="1100" spc="-5" dirty="0">
                <a:latin typeface="Calibri"/>
                <a:cs typeface="Calibri"/>
              </a:rPr>
              <a:t>sıklıkları  </a:t>
            </a:r>
            <a:r>
              <a:rPr sz="1100" dirty="0">
                <a:latin typeface="Calibri"/>
                <a:cs typeface="Calibri"/>
              </a:rPr>
              <a:t>veya  </a:t>
            </a:r>
            <a:r>
              <a:rPr sz="1100" spc="-5" dirty="0">
                <a:latin typeface="Calibri"/>
                <a:cs typeface="Calibri"/>
              </a:rPr>
              <a:t>büyüklükleri  nedeniyle,  bu  </a:t>
            </a:r>
            <a:r>
              <a:rPr sz="1100" dirty="0">
                <a:latin typeface="Calibri"/>
                <a:cs typeface="Calibri"/>
              </a:rPr>
              <a:t>riskler  ve  </a:t>
            </a:r>
            <a:r>
              <a:rPr sz="1100" spc="-5" dirty="0">
                <a:latin typeface="Calibri"/>
                <a:cs typeface="Calibri"/>
              </a:rPr>
              <a:t>güvenlik  </a:t>
            </a:r>
            <a:r>
              <a:rPr sz="1100" dirty="0">
                <a:latin typeface="Calibri"/>
                <a:cs typeface="Calibri"/>
              </a:rPr>
              <a:t>açıkları,  </a:t>
            </a:r>
            <a:r>
              <a:rPr sz="1100" spc="-5" dirty="0">
                <a:latin typeface="Calibri"/>
                <a:cs typeface="Calibri"/>
              </a:rPr>
              <a:t>eğitim  sistemine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yapılan</a:t>
            </a:r>
            <a:endParaRPr sz="1100">
              <a:latin typeface="Calibri"/>
              <a:cs typeface="Calibri"/>
            </a:endParaRPr>
          </a:p>
          <a:p>
            <a:pPr marL="12700" marR="8255" algn="just">
              <a:lnSpc>
                <a:spcPts val="1440"/>
              </a:lnSpc>
              <a:spcBef>
                <a:spcPts val="15"/>
              </a:spcBef>
            </a:pPr>
            <a:r>
              <a:rPr sz="1100" spc="-5" dirty="0">
                <a:latin typeface="Calibri"/>
                <a:cs typeface="Calibri"/>
              </a:rPr>
              <a:t>yatırımları </a:t>
            </a:r>
            <a:r>
              <a:rPr sz="1100" dirty="0">
                <a:latin typeface="Calibri"/>
                <a:cs typeface="Calibri"/>
              </a:rPr>
              <a:t>yıllarca </a:t>
            </a:r>
            <a:r>
              <a:rPr sz="1100" spc="-5" dirty="0">
                <a:latin typeface="Calibri"/>
                <a:cs typeface="Calibri"/>
              </a:rPr>
              <a:t>zayıflatabilir </a:t>
            </a:r>
            <a:r>
              <a:rPr sz="1100" dirty="0">
                <a:latin typeface="Calibri"/>
                <a:cs typeface="Calibri"/>
              </a:rPr>
              <a:t>ve okul </a:t>
            </a:r>
            <a:r>
              <a:rPr sz="1100" spc="-5" dirty="0">
                <a:latin typeface="Calibri"/>
                <a:cs typeface="Calibri"/>
              </a:rPr>
              <a:t>arzı ve </a:t>
            </a:r>
            <a:r>
              <a:rPr sz="1100" dirty="0">
                <a:latin typeface="Calibri"/>
                <a:cs typeface="Calibri"/>
              </a:rPr>
              <a:t>talebi, edinim düzeyi </a:t>
            </a:r>
            <a:r>
              <a:rPr sz="1100" spc="-5" dirty="0">
                <a:latin typeface="Calibri"/>
                <a:cs typeface="Calibri"/>
              </a:rPr>
              <a:t>ve </a:t>
            </a:r>
            <a:r>
              <a:rPr sz="1100" dirty="0">
                <a:latin typeface="Calibri"/>
                <a:cs typeface="Calibri"/>
              </a:rPr>
              <a:t>hatta </a:t>
            </a:r>
            <a:r>
              <a:rPr sz="1100" spc="-5" dirty="0">
                <a:latin typeface="Calibri"/>
                <a:cs typeface="Calibri"/>
              </a:rPr>
              <a:t>sistem yönetişimi. </a:t>
            </a:r>
            <a:r>
              <a:rPr sz="1100" dirty="0">
                <a:latin typeface="Calibri"/>
                <a:cs typeface="Calibri"/>
              </a:rPr>
              <a:t>Bu  nedenle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bu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bölüm,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bazı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kritik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olayların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(doğal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veya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insan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kaynaklı)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eğitim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sisteminin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yapısal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zayıflıkları</a:t>
            </a:r>
            <a:endParaRPr sz="1100">
              <a:latin typeface="Calibri"/>
              <a:cs typeface="Calibri"/>
            </a:endParaRPr>
          </a:p>
          <a:p>
            <a:pPr marL="12700" marR="6985" algn="just">
              <a:lnSpc>
                <a:spcPts val="145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</a:rPr>
              <a:t>ile işleyişini ve gelişimini </a:t>
            </a:r>
            <a:r>
              <a:rPr sz="1100" dirty="0">
                <a:latin typeface="Calibri"/>
                <a:cs typeface="Calibri"/>
              </a:rPr>
              <a:t>önemli veya kalıcı </a:t>
            </a:r>
            <a:r>
              <a:rPr sz="1100" spc="-5" dirty="0">
                <a:latin typeface="Calibri"/>
                <a:cs typeface="Calibri"/>
              </a:rPr>
              <a:t>bir şekilde etkileyecek şekilde </a:t>
            </a:r>
            <a:r>
              <a:rPr sz="1100" spc="-10" dirty="0">
                <a:latin typeface="Calibri"/>
                <a:cs typeface="Calibri"/>
              </a:rPr>
              <a:t>ne </a:t>
            </a:r>
            <a:r>
              <a:rPr sz="1100" spc="-5" dirty="0">
                <a:latin typeface="Calibri"/>
                <a:cs typeface="Calibri"/>
              </a:rPr>
              <a:t>ölçüde birleştiğini  </a:t>
            </a:r>
            <a:r>
              <a:rPr sz="1100" dirty="0">
                <a:latin typeface="Calibri"/>
                <a:cs typeface="Calibri"/>
              </a:rPr>
              <a:t>bilmeyi </a:t>
            </a:r>
            <a:r>
              <a:rPr sz="1100" spc="-5" dirty="0">
                <a:latin typeface="Calibri"/>
                <a:cs typeface="Calibri"/>
              </a:rPr>
              <a:t>amaçlamaktadır, böylece </a:t>
            </a:r>
            <a:r>
              <a:rPr sz="1100" dirty="0">
                <a:latin typeface="Calibri"/>
                <a:cs typeface="Calibri"/>
              </a:rPr>
              <a:t>yeni </a:t>
            </a:r>
            <a:r>
              <a:rPr sz="1100" spc="-5" dirty="0">
                <a:latin typeface="Calibri"/>
                <a:cs typeface="Calibri"/>
              </a:rPr>
              <a:t>sektörel planlama bunları </a:t>
            </a:r>
            <a:r>
              <a:rPr sz="1100" dirty="0">
                <a:latin typeface="Calibri"/>
                <a:cs typeface="Calibri"/>
              </a:rPr>
              <a:t>kriz </a:t>
            </a:r>
            <a:r>
              <a:rPr sz="1100" spc="-5" dirty="0">
                <a:latin typeface="Calibri"/>
                <a:cs typeface="Calibri"/>
              </a:rPr>
              <a:t>ve </a:t>
            </a:r>
            <a:r>
              <a:rPr sz="1100" dirty="0">
                <a:latin typeface="Calibri"/>
                <a:cs typeface="Calibri"/>
              </a:rPr>
              <a:t>acil </a:t>
            </a:r>
            <a:r>
              <a:rPr sz="1100" spc="-5" dirty="0">
                <a:latin typeface="Calibri"/>
                <a:cs typeface="Calibri"/>
              </a:rPr>
              <a:t>durum yönetimi ile ilgili  </a:t>
            </a:r>
            <a:r>
              <a:rPr sz="1100" dirty="0">
                <a:latin typeface="Calibri"/>
                <a:cs typeface="Calibri"/>
              </a:rPr>
              <a:t>özel </a:t>
            </a:r>
            <a:r>
              <a:rPr sz="1100" spc="-5" dirty="0">
                <a:latin typeface="Calibri"/>
                <a:cs typeface="Calibri"/>
              </a:rPr>
              <a:t>faaliyet tahminlerine entegre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edebilir.</a:t>
            </a:r>
            <a:endParaRPr sz="1100">
              <a:latin typeface="Calibri"/>
              <a:cs typeface="Calibri"/>
            </a:endParaRPr>
          </a:p>
          <a:p>
            <a:pPr marL="469265" indent="-228600" algn="just">
              <a:lnSpc>
                <a:spcPct val="100000"/>
              </a:lnSpc>
              <a:spcBef>
                <a:spcPts val="55"/>
              </a:spcBef>
              <a:buFont typeface="Wingdings"/>
              <a:buChar char=""/>
              <a:tabLst>
                <a:tab pos="469900" algn="l"/>
              </a:tabLst>
            </a:pPr>
            <a:r>
              <a:rPr sz="1100" b="1" dirty="0">
                <a:latin typeface="Calibri"/>
                <a:cs typeface="Calibri"/>
              </a:rPr>
              <a:t>Gine</a:t>
            </a:r>
            <a:r>
              <a:rPr sz="1100" b="1" spc="4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eğitim</a:t>
            </a:r>
            <a:r>
              <a:rPr sz="1100" b="1" spc="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sistemini</a:t>
            </a:r>
            <a:r>
              <a:rPr sz="1100" b="1" spc="4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ve</a:t>
            </a:r>
            <a:r>
              <a:rPr sz="1100" b="1" spc="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çocukların</a:t>
            </a:r>
            <a:r>
              <a:rPr sz="1100" b="1" spc="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/</a:t>
            </a:r>
            <a:r>
              <a:rPr sz="1100" b="1" spc="4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gençlerin</a:t>
            </a:r>
            <a:r>
              <a:rPr sz="1100" b="1" spc="4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eğitimini</a:t>
            </a:r>
            <a:r>
              <a:rPr sz="1100" b="1" spc="5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etkileyebilecek</a:t>
            </a:r>
            <a:r>
              <a:rPr sz="1100" b="1" spc="4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bilinen</a:t>
            </a:r>
            <a:r>
              <a:rPr sz="1100" b="1" spc="4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tehditler</a:t>
            </a:r>
            <a:r>
              <a:rPr sz="1100" b="1" spc="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ve</a:t>
            </a:r>
            <a:endParaRPr sz="1100">
              <a:latin typeface="Calibri"/>
              <a:cs typeface="Calibri"/>
            </a:endParaRPr>
          </a:p>
          <a:p>
            <a:pPr marL="469265" algn="just">
              <a:lnSpc>
                <a:spcPct val="100000"/>
              </a:lnSpc>
              <a:spcBef>
                <a:spcPts val="135"/>
              </a:spcBef>
            </a:pPr>
            <a:r>
              <a:rPr sz="1100" b="1" spc="-5" dirty="0">
                <a:latin typeface="Calibri"/>
                <a:cs typeface="Calibri"/>
              </a:rPr>
              <a:t>güvenlik açıkları</a:t>
            </a:r>
            <a:endParaRPr sz="1100">
              <a:latin typeface="Calibri"/>
              <a:cs typeface="Calibri"/>
            </a:endParaRPr>
          </a:p>
          <a:p>
            <a:pPr marL="469265" indent="-228600" algn="just">
              <a:lnSpc>
                <a:spcPct val="100000"/>
              </a:lnSpc>
              <a:spcBef>
                <a:spcPts val="130"/>
              </a:spcBef>
              <a:buAutoNum type="alphaLcParenR"/>
              <a:tabLst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Eğitim sistemi dışındaki disfonksiyon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faktörleri</a:t>
            </a:r>
            <a:endParaRPr sz="1100">
              <a:latin typeface="Calibri"/>
              <a:cs typeface="Calibri"/>
            </a:endParaRPr>
          </a:p>
          <a:p>
            <a:pPr marL="926465" lvl="1" indent="-229235">
              <a:lnSpc>
                <a:spcPct val="100000"/>
              </a:lnSpc>
              <a:spcBef>
                <a:spcPts val="130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1100" dirty="0">
                <a:latin typeface="Calibri"/>
                <a:cs typeface="Calibri"/>
              </a:rPr>
              <a:t>Kötü </a:t>
            </a:r>
            <a:r>
              <a:rPr sz="1100" spc="-5" dirty="0">
                <a:latin typeface="Calibri"/>
                <a:cs typeface="Calibri"/>
              </a:rPr>
              <a:t>hava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  <a:p>
            <a:pPr marL="926465" lvl="1" indent="-229235">
              <a:lnSpc>
                <a:spcPct val="100000"/>
              </a:lnSpc>
              <a:spcBef>
                <a:spcPts val="135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1100" spc="-5" dirty="0">
                <a:latin typeface="Calibri"/>
                <a:cs typeface="Calibri"/>
              </a:rPr>
              <a:t>Salgın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  <a:p>
            <a:pPr marL="926465" lvl="1" indent="-229235">
              <a:lnSpc>
                <a:spcPct val="100000"/>
              </a:lnSpc>
              <a:spcBef>
                <a:spcPts val="120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1100" spc="-5" dirty="0">
                <a:latin typeface="Calibri"/>
                <a:cs typeface="Calibri"/>
              </a:rPr>
              <a:t>Gıda güvensizliği</a:t>
            </a:r>
            <a:r>
              <a:rPr sz="1100" dirty="0">
                <a:latin typeface="Calibri"/>
                <a:cs typeface="Calibri"/>
              </a:rPr>
              <a:t> ;</a:t>
            </a:r>
            <a:endParaRPr sz="1100">
              <a:latin typeface="Calibri"/>
              <a:cs typeface="Calibri"/>
            </a:endParaRPr>
          </a:p>
          <a:p>
            <a:pPr marL="926465" lvl="1" indent="-229235">
              <a:lnSpc>
                <a:spcPct val="100000"/>
              </a:lnSpc>
              <a:spcBef>
                <a:spcPts val="130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1100" dirty="0">
                <a:latin typeface="Calibri"/>
                <a:cs typeface="Calibri"/>
              </a:rPr>
              <a:t>Sosyal </a:t>
            </a:r>
            <a:r>
              <a:rPr sz="1100" spc="-5" dirty="0">
                <a:latin typeface="Calibri"/>
                <a:cs typeface="Calibri"/>
              </a:rPr>
              <a:t>çatışmalar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  <a:p>
            <a:pPr marL="926465" lvl="1" indent="-229235">
              <a:lnSpc>
                <a:spcPct val="100000"/>
              </a:lnSpc>
              <a:spcBef>
                <a:spcPts val="135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1100" spc="-5" dirty="0">
                <a:latin typeface="Calibri"/>
                <a:cs typeface="Calibri"/>
              </a:rPr>
              <a:t>Okul </a:t>
            </a:r>
            <a:r>
              <a:rPr sz="1100" dirty="0">
                <a:latin typeface="Calibri"/>
                <a:cs typeface="Calibri"/>
              </a:rPr>
              <a:t>çağındaki </a:t>
            </a:r>
            <a:r>
              <a:rPr sz="1100" spc="-5" dirty="0">
                <a:latin typeface="Calibri"/>
                <a:cs typeface="Calibri"/>
              </a:rPr>
              <a:t>çocukların güvenlik </a:t>
            </a:r>
            <a:r>
              <a:rPr sz="1100" dirty="0">
                <a:latin typeface="Calibri"/>
                <a:cs typeface="Calibri"/>
              </a:rPr>
              <a:t>açığı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  <a:p>
            <a:pPr marL="926465" lvl="1" indent="-229235">
              <a:lnSpc>
                <a:spcPct val="100000"/>
              </a:lnSpc>
              <a:spcBef>
                <a:spcPts val="130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1100" dirty="0">
                <a:latin typeface="Calibri"/>
                <a:cs typeface="Calibri"/>
              </a:rPr>
              <a:t>15 yaşın </a:t>
            </a:r>
            <a:r>
              <a:rPr sz="1100" spc="-5" dirty="0">
                <a:latin typeface="Calibri"/>
                <a:cs typeface="Calibri"/>
              </a:rPr>
              <a:t>altındaki ergen kızların evlilikleri </a:t>
            </a:r>
            <a:r>
              <a:rPr sz="1100" dirty="0">
                <a:latin typeface="Calibri"/>
                <a:cs typeface="Calibri"/>
              </a:rPr>
              <a:t>ve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hamilelikleri.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20"/>
              </a:spcBef>
              <a:buAutoNum type="alphaLcParenR"/>
              <a:tabLst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Eğitim sistemi içindeki disfonksiyon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faktörleri</a:t>
            </a:r>
            <a:endParaRPr sz="1100">
              <a:latin typeface="Calibri"/>
              <a:cs typeface="Calibri"/>
            </a:endParaRPr>
          </a:p>
          <a:p>
            <a:pPr marL="926465" lvl="1" indent="-229235">
              <a:lnSpc>
                <a:spcPct val="100000"/>
              </a:lnSpc>
              <a:spcBef>
                <a:spcPts val="130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1100" spc="-5" dirty="0">
                <a:latin typeface="Calibri"/>
                <a:cs typeface="Calibri"/>
              </a:rPr>
              <a:t>Öğretmen grevi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  <a:p>
            <a:pPr marL="926465" lvl="1" indent="-229235">
              <a:lnSpc>
                <a:spcPct val="100000"/>
              </a:lnSpc>
              <a:spcBef>
                <a:spcPts val="135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1100" spc="-5" dirty="0">
                <a:latin typeface="Calibri"/>
                <a:cs typeface="Calibri"/>
              </a:rPr>
              <a:t>Okulda şiddet</a:t>
            </a:r>
            <a:endParaRPr sz="1100">
              <a:latin typeface="Calibri"/>
              <a:cs typeface="Calibri"/>
            </a:endParaRPr>
          </a:p>
          <a:p>
            <a:pPr marL="12700" marR="6985" algn="just">
              <a:lnSpc>
                <a:spcPct val="10970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Bu bölüm, </a:t>
            </a:r>
            <a:r>
              <a:rPr sz="1100" spc="-5" dirty="0">
                <a:latin typeface="Calibri"/>
                <a:cs typeface="Calibri"/>
              </a:rPr>
              <a:t>Gine </a:t>
            </a:r>
            <a:r>
              <a:rPr sz="1100" dirty="0">
                <a:latin typeface="Calibri"/>
                <a:cs typeface="Calibri"/>
              </a:rPr>
              <a:t>eğitim </a:t>
            </a:r>
            <a:r>
              <a:rPr sz="1100" spc="-5" dirty="0">
                <a:latin typeface="Calibri"/>
                <a:cs typeface="Calibri"/>
              </a:rPr>
              <a:t>sistemini </a:t>
            </a:r>
            <a:r>
              <a:rPr sz="1100" dirty="0">
                <a:latin typeface="Calibri"/>
                <a:cs typeface="Calibri"/>
              </a:rPr>
              <a:t>etkileyen ve </a:t>
            </a:r>
            <a:r>
              <a:rPr sz="1100" spc="-5" dirty="0">
                <a:latin typeface="Calibri"/>
                <a:cs typeface="Calibri"/>
              </a:rPr>
              <a:t>işlev bozukluğuna </a:t>
            </a:r>
            <a:r>
              <a:rPr sz="1100" dirty="0">
                <a:latin typeface="Calibri"/>
                <a:cs typeface="Calibri"/>
              </a:rPr>
              <a:t>katkıda </a:t>
            </a:r>
            <a:r>
              <a:rPr sz="1100" spc="-5" dirty="0">
                <a:latin typeface="Calibri"/>
                <a:cs typeface="Calibri"/>
              </a:rPr>
              <a:t>bulunan </a:t>
            </a:r>
            <a:r>
              <a:rPr sz="1100" dirty="0">
                <a:latin typeface="Calibri"/>
                <a:cs typeface="Calibri"/>
              </a:rPr>
              <a:t>ana riskleri </a:t>
            </a:r>
            <a:r>
              <a:rPr sz="1100" spc="-5" dirty="0">
                <a:latin typeface="Calibri"/>
                <a:cs typeface="Calibri"/>
              </a:rPr>
              <a:t>(dış ve </a:t>
            </a:r>
            <a:r>
              <a:rPr sz="1100" dirty="0">
                <a:latin typeface="Calibri"/>
                <a:cs typeface="Calibri"/>
              </a:rPr>
              <a:t>iç)  önceliklendirmeye </a:t>
            </a:r>
            <a:r>
              <a:rPr sz="1100" spc="-5" dirty="0">
                <a:latin typeface="Calibri"/>
                <a:cs typeface="Calibri"/>
              </a:rPr>
              <a:t>çalışmaktadır. </a:t>
            </a:r>
            <a:r>
              <a:rPr sz="1100" dirty="0">
                <a:latin typeface="Calibri"/>
                <a:cs typeface="Calibri"/>
              </a:rPr>
              <a:t>Dış </a:t>
            </a:r>
            <a:r>
              <a:rPr sz="1100" spc="-5" dirty="0">
                <a:latin typeface="Calibri"/>
                <a:cs typeface="Calibri"/>
              </a:rPr>
              <a:t>tehditler arasında, ilk </a:t>
            </a:r>
            <a:r>
              <a:rPr sz="1100" dirty="0">
                <a:latin typeface="Calibri"/>
                <a:cs typeface="Calibri"/>
              </a:rPr>
              <a:t>olarak Gine'yi tekrarlayan </a:t>
            </a:r>
            <a:r>
              <a:rPr sz="1100" spc="-5" dirty="0">
                <a:latin typeface="Calibri"/>
                <a:cs typeface="Calibri"/>
              </a:rPr>
              <a:t>temel riskler,  </a:t>
            </a:r>
            <a:r>
              <a:rPr sz="1100" dirty="0">
                <a:latin typeface="Calibri"/>
                <a:cs typeface="Calibri"/>
              </a:rPr>
              <a:t>yani kötü hava </a:t>
            </a:r>
            <a:r>
              <a:rPr sz="1100" spc="-5" dirty="0">
                <a:latin typeface="Calibri"/>
                <a:cs typeface="Calibri"/>
              </a:rPr>
              <a:t>(esas olarak sel ve şiddetli rüzgarlar), salgınlar (ana </a:t>
            </a:r>
            <a:r>
              <a:rPr sz="1100" dirty="0">
                <a:latin typeface="Calibri"/>
                <a:cs typeface="Calibri"/>
              </a:rPr>
              <a:t>kolera, </a:t>
            </a:r>
            <a:r>
              <a:rPr sz="1100" spc="-5" dirty="0">
                <a:latin typeface="Calibri"/>
                <a:cs typeface="Calibri"/>
              </a:rPr>
              <a:t>kızamık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daha yakın  </a:t>
            </a:r>
            <a:r>
              <a:rPr sz="1100" dirty="0">
                <a:latin typeface="Calibri"/>
                <a:cs typeface="Calibri"/>
              </a:rPr>
              <a:t>zamanda </a:t>
            </a:r>
            <a:r>
              <a:rPr sz="1100" spc="-5" dirty="0">
                <a:latin typeface="Calibri"/>
                <a:cs typeface="Calibri"/>
              </a:rPr>
              <a:t>Ebola), gıda güvensizliği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çoğu </a:t>
            </a:r>
            <a:r>
              <a:rPr sz="1100" dirty="0">
                <a:latin typeface="Calibri"/>
                <a:cs typeface="Calibri"/>
              </a:rPr>
              <a:t>toplumlar </a:t>
            </a:r>
            <a:r>
              <a:rPr sz="1100" spc="-5" dirty="0">
                <a:latin typeface="Calibri"/>
                <a:cs typeface="Calibri"/>
              </a:rPr>
              <a:t>arası çatışmalar </a:t>
            </a:r>
            <a:r>
              <a:rPr sz="1100" dirty="0">
                <a:latin typeface="Calibri"/>
                <a:cs typeface="Calibri"/>
              </a:rPr>
              <a:t>olan </a:t>
            </a:r>
            <a:r>
              <a:rPr sz="1100" spc="-5" dirty="0">
                <a:latin typeface="Calibri"/>
                <a:cs typeface="Calibri"/>
              </a:rPr>
              <a:t>sosyal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politik çatışmalar.  İkinci olarak, nüfusun yoksulluğu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kültürüyle bağlantılı kırılganlık faktörleri, Gine gençlerinin  </a:t>
            </a:r>
            <a:r>
              <a:rPr sz="1100" dirty="0">
                <a:latin typeface="Calibri"/>
                <a:cs typeface="Calibri"/>
              </a:rPr>
              <a:t>eğitimini doğrudan </a:t>
            </a:r>
            <a:r>
              <a:rPr sz="1100" spc="-5" dirty="0">
                <a:latin typeface="Calibri"/>
                <a:cs typeface="Calibri"/>
              </a:rPr>
              <a:t>etkilemektedir. </a:t>
            </a:r>
            <a:r>
              <a:rPr sz="1100" dirty="0">
                <a:latin typeface="Calibri"/>
                <a:cs typeface="Calibri"/>
              </a:rPr>
              <a:t>Bunlar 5 yaşın </a:t>
            </a:r>
            <a:r>
              <a:rPr sz="1100" spc="-5" dirty="0">
                <a:latin typeface="Calibri"/>
                <a:cs typeface="Calibri"/>
              </a:rPr>
              <a:t>altındaki </a:t>
            </a:r>
            <a:r>
              <a:rPr sz="1100" dirty="0">
                <a:latin typeface="Calibri"/>
                <a:cs typeface="Calibri"/>
              </a:rPr>
              <a:t>çocukların genel </a:t>
            </a:r>
            <a:r>
              <a:rPr sz="1100" spc="-5" dirty="0">
                <a:latin typeface="Calibri"/>
                <a:cs typeface="Calibri"/>
              </a:rPr>
              <a:t>sağlığı (özellikle </a:t>
            </a:r>
            <a:r>
              <a:rPr sz="1100" dirty="0">
                <a:latin typeface="Calibri"/>
                <a:cs typeface="Calibri"/>
              </a:rPr>
              <a:t>zayıf ve  </a:t>
            </a:r>
            <a:r>
              <a:rPr sz="1100" spc="-5" dirty="0">
                <a:latin typeface="Calibri"/>
                <a:cs typeface="Calibri"/>
              </a:rPr>
              <a:t>dublör)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ülkeyi pelotona </a:t>
            </a:r>
            <a:r>
              <a:rPr sz="1100" dirty="0">
                <a:latin typeface="Calibri"/>
                <a:cs typeface="Calibri"/>
              </a:rPr>
              <a:t>yerleştiren </a:t>
            </a:r>
            <a:r>
              <a:rPr sz="1100" spc="-5" dirty="0">
                <a:latin typeface="Calibri"/>
                <a:cs typeface="Calibri"/>
              </a:rPr>
              <a:t>evlilik ve erken </a:t>
            </a:r>
            <a:r>
              <a:rPr sz="1100" dirty="0">
                <a:latin typeface="Calibri"/>
                <a:cs typeface="Calibri"/>
              </a:rPr>
              <a:t>ergen </a:t>
            </a:r>
            <a:r>
              <a:rPr sz="1100" spc="-5" dirty="0">
                <a:latin typeface="Calibri"/>
                <a:cs typeface="Calibri"/>
              </a:rPr>
              <a:t>hamilelik </a:t>
            </a:r>
            <a:r>
              <a:rPr sz="1100" dirty="0">
                <a:latin typeface="Calibri"/>
                <a:cs typeface="Calibri"/>
              </a:rPr>
              <a:t>oranlarıdır. Batı </a:t>
            </a:r>
            <a:r>
              <a:rPr sz="1100" spc="-5" dirty="0">
                <a:latin typeface="Calibri"/>
                <a:cs typeface="Calibri"/>
              </a:rPr>
              <a:t>Afrika'ya  </a:t>
            </a:r>
            <a:r>
              <a:rPr sz="1100" dirty="0">
                <a:latin typeface="Calibri"/>
                <a:cs typeface="Calibri"/>
              </a:rPr>
              <a:t>gidiyor. Son </a:t>
            </a:r>
            <a:r>
              <a:rPr sz="1100" spc="-5" dirty="0">
                <a:latin typeface="Calibri"/>
                <a:cs typeface="Calibri"/>
              </a:rPr>
              <a:t>olarak, bu risklere ve </a:t>
            </a:r>
            <a:r>
              <a:rPr sz="1100" dirty="0">
                <a:latin typeface="Calibri"/>
                <a:cs typeface="Calibri"/>
              </a:rPr>
              <a:t>kırılganlıklara </a:t>
            </a:r>
            <a:r>
              <a:rPr sz="1100" spc="-5" dirty="0">
                <a:latin typeface="Calibri"/>
                <a:cs typeface="Calibri"/>
              </a:rPr>
              <a:t>eğitim sisteminde </a:t>
            </a:r>
            <a:r>
              <a:rPr sz="1100" dirty="0">
                <a:latin typeface="Calibri"/>
                <a:cs typeface="Calibri"/>
              </a:rPr>
              <a:t>iki </a:t>
            </a:r>
            <a:r>
              <a:rPr sz="1100" spc="-10" dirty="0">
                <a:latin typeface="Calibri"/>
                <a:cs typeface="Calibri"/>
              </a:rPr>
              <a:t>iç </a:t>
            </a:r>
            <a:r>
              <a:rPr sz="1100" spc="-5" dirty="0">
                <a:latin typeface="Calibri"/>
                <a:cs typeface="Calibri"/>
              </a:rPr>
              <a:t>disfonksiyon faktörü eklenir:  </a:t>
            </a:r>
            <a:r>
              <a:rPr sz="1100" dirty="0">
                <a:latin typeface="Calibri"/>
                <a:cs typeface="Calibri"/>
              </a:rPr>
              <a:t>çoğunlukla </a:t>
            </a:r>
            <a:r>
              <a:rPr sz="1100" spc="-5" dirty="0">
                <a:latin typeface="Calibri"/>
                <a:cs typeface="Calibri"/>
              </a:rPr>
              <a:t>ücret </a:t>
            </a:r>
            <a:r>
              <a:rPr sz="1100" dirty="0">
                <a:latin typeface="Calibri"/>
                <a:cs typeface="Calibri"/>
              </a:rPr>
              <a:t>talepleri </a:t>
            </a:r>
            <a:r>
              <a:rPr sz="1100" spc="-5" dirty="0">
                <a:latin typeface="Calibri"/>
                <a:cs typeface="Calibri"/>
              </a:rPr>
              <a:t>için öğretmenler </a:t>
            </a:r>
            <a:r>
              <a:rPr sz="1100" dirty="0">
                <a:latin typeface="Calibri"/>
                <a:cs typeface="Calibri"/>
              </a:rPr>
              <a:t>tarafından </a:t>
            </a:r>
            <a:r>
              <a:rPr sz="1100" spc="-5" dirty="0">
                <a:latin typeface="Calibri"/>
                <a:cs typeface="Calibri"/>
              </a:rPr>
              <a:t>tekrarlanan grevler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Gine </a:t>
            </a:r>
            <a:r>
              <a:rPr sz="1100" dirty="0">
                <a:latin typeface="Calibri"/>
                <a:cs typeface="Calibri"/>
              </a:rPr>
              <a:t>okullarını </a:t>
            </a:r>
            <a:r>
              <a:rPr sz="1100" spc="-5" dirty="0">
                <a:latin typeface="Calibri"/>
                <a:cs typeface="Calibri"/>
              </a:rPr>
              <a:t>rahatsız  </a:t>
            </a:r>
            <a:r>
              <a:rPr sz="1100" dirty="0">
                <a:latin typeface="Calibri"/>
                <a:cs typeface="Calibri"/>
              </a:rPr>
              <a:t>eden </a:t>
            </a:r>
            <a:r>
              <a:rPr sz="1100" spc="-5" dirty="0">
                <a:latin typeface="Calibri"/>
                <a:cs typeface="Calibri"/>
              </a:rPr>
              <a:t>gerçek bir bela oluşturan </a:t>
            </a:r>
            <a:r>
              <a:rPr sz="1100" dirty="0">
                <a:latin typeface="Calibri"/>
                <a:cs typeface="Calibri"/>
              </a:rPr>
              <a:t>okullarda </a:t>
            </a:r>
            <a:r>
              <a:rPr sz="1100" spc="-5" dirty="0">
                <a:latin typeface="Calibri"/>
                <a:cs typeface="Calibri"/>
              </a:rPr>
              <a:t>şiddet.</a:t>
            </a:r>
            <a:endParaRPr sz="1100">
              <a:latin typeface="Calibri"/>
              <a:cs typeface="Calibri"/>
            </a:endParaRPr>
          </a:p>
          <a:p>
            <a:pPr marL="152400" indent="-140335" algn="just">
              <a:lnSpc>
                <a:spcPct val="100000"/>
              </a:lnSpc>
              <a:spcBef>
                <a:spcPts val="130"/>
              </a:spcBef>
              <a:buAutoNum type="arabicPeriod" startAt="6"/>
              <a:tabLst>
                <a:tab pos="153035" algn="l"/>
              </a:tabLst>
            </a:pPr>
            <a:r>
              <a:rPr sz="1100" b="1" spc="-5" dirty="0">
                <a:latin typeface="Calibri"/>
                <a:cs typeface="Calibri"/>
              </a:rPr>
              <a:t>Bölüm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1100" dirty="0">
                <a:latin typeface="Calibri"/>
                <a:cs typeface="Calibri"/>
              </a:rPr>
              <a:t>Eğitimden </a:t>
            </a:r>
            <a:r>
              <a:rPr sz="1100" spc="-5" dirty="0">
                <a:latin typeface="Calibri"/>
                <a:cs typeface="Calibri"/>
              </a:rPr>
              <a:t>sorumlu bakanlıkların planlama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yönetime </a:t>
            </a:r>
            <a:r>
              <a:rPr sz="1100" dirty="0">
                <a:latin typeface="Calibri"/>
                <a:cs typeface="Calibri"/>
              </a:rPr>
              <a:t>ilişkin işleyiş ve </a:t>
            </a:r>
            <a:r>
              <a:rPr sz="1100" spc="-5" dirty="0">
                <a:latin typeface="Calibri"/>
                <a:cs typeface="Calibri"/>
              </a:rPr>
              <a:t>kapasitelerinin </a:t>
            </a:r>
            <a:r>
              <a:rPr sz="1100" dirty="0">
                <a:latin typeface="Calibri"/>
                <a:cs typeface="Calibri"/>
              </a:rPr>
              <a:t>analizi.</a:t>
            </a:r>
            <a:endParaRPr sz="1100">
              <a:latin typeface="Calibri"/>
              <a:cs typeface="Calibri"/>
            </a:endParaRPr>
          </a:p>
          <a:p>
            <a:pPr marL="12700" marR="6350" algn="just">
              <a:lnSpc>
                <a:spcPct val="10980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Bu bölümün </a:t>
            </a:r>
            <a:r>
              <a:rPr sz="1100" spc="-5" dirty="0">
                <a:latin typeface="Calibri"/>
                <a:cs typeface="Calibri"/>
              </a:rPr>
              <a:t>temel amaçları, bir yandan, eğitim yönetiminin, eğitim sisteminin planlanması ve  </a:t>
            </a:r>
            <a:r>
              <a:rPr sz="1100" dirty="0">
                <a:latin typeface="Calibri"/>
                <a:cs typeface="Calibri"/>
              </a:rPr>
              <a:t>yönetimi </a:t>
            </a:r>
            <a:r>
              <a:rPr sz="1100" spc="-5" dirty="0">
                <a:latin typeface="Calibri"/>
                <a:cs typeface="Calibri"/>
              </a:rPr>
              <a:t>ile ilgili işlevlerini ne </a:t>
            </a:r>
            <a:r>
              <a:rPr sz="1100" dirty="0">
                <a:latin typeface="Calibri"/>
                <a:cs typeface="Calibri"/>
              </a:rPr>
              <a:t>kadar </a:t>
            </a:r>
            <a:r>
              <a:rPr sz="1100" spc="-5" dirty="0">
                <a:latin typeface="Calibri"/>
                <a:cs typeface="Calibri"/>
              </a:rPr>
              <a:t>verimli bir şekilde yerine getirdiğini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diğer yandan, etkinliği  üzerinde olumlu etkisi olan faktörler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olumsuz etkisi </a:t>
            </a:r>
            <a:r>
              <a:rPr sz="1100" dirty="0">
                <a:latin typeface="Calibri"/>
                <a:cs typeface="Calibri"/>
              </a:rPr>
              <a:t>olan </a:t>
            </a:r>
            <a:r>
              <a:rPr sz="1100" spc="-5" dirty="0">
                <a:latin typeface="Calibri"/>
                <a:cs typeface="Calibri"/>
              </a:rPr>
              <a:t>faktörler. </a:t>
            </a:r>
            <a:r>
              <a:rPr sz="1100" dirty="0">
                <a:latin typeface="Calibri"/>
                <a:cs typeface="Calibri"/>
              </a:rPr>
              <a:t>Bu </a:t>
            </a:r>
            <a:r>
              <a:rPr sz="1100" spc="-5" dirty="0">
                <a:latin typeface="Calibri"/>
                <a:cs typeface="Calibri"/>
              </a:rPr>
              <a:t>gözden geçirme, kamu  </a:t>
            </a:r>
            <a:r>
              <a:rPr sz="1100" dirty="0">
                <a:latin typeface="Calibri"/>
                <a:cs typeface="Calibri"/>
              </a:rPr>
              <a:t>yönetimi </a:t>
            </a:r>
            <a:r>
              <a:rPr sz="1100" spc="-5" dirty="0">
                <a:latin typeface="Calibri"/>
                <a:cs typeface="Calibri"/>
              </a:rPr>
              <a:t>gibi bir kuruluşun verimliliğini etkileyen faktörlerin birkaç </a:t>
            </a:r>
            <a:r>
              <a:rPr sz="1100" dirty="0">
                <a:latin typeface="Calibri"/>
                <a:cs typeface="Calibri"/>
              </a:rPr>
              <a:t>"alan adı" </a:t>
            </a:r>
            <a:r>
              <a:rPr sz="1100" spc="-5" dirty="0">
                <a:latin typeface="Calibri"/>
                <a:cs typeface="Calibri"/>
              </a:rPr>
              <a:t>altında  </a:t>
            </a:r>
            <a:r>
              <a:rPr sz="1100" dirty="0">
                <a:latin typeface="Calibri"/>
                <a:cs typeface="Calibri"/>
              </a:rPr>
              <a:t>düzenlenebileceği </a:t>
            </a:r>
            <a:r>
              <a:rPr sz="1100" spc="-5" dirty="0">
                <a:latin typeface="Calibri"/>
                <a:cs typeface="Calibri"/>
              </a:rPr>
              <a:t>gözleminden başlar:</a:t>
            </a:r>
            <a:endParaRPr sz="1100">
              <a:latin typeface="Calibri"/>
              <a:cs typeface="Calibri"/>
            </a:endParaRPr>
          </a:p>
          <a:p>
            <a:pPr marL="469265" lvl="1" indent="-228600">
              <a:lnSpc>
                <a:spcPct val="100000"/>
              </a:lnSpc>
              <a:spcBef>
                <a:spcPts val="12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Politik, </a:t>
            </a:r>
            <a:r>
              <a:rPr sz="1100" spc="-5" dirty="0">
                <a:latin typeface="Calibri"/>
                <a:cs typeface="Calibri"/>
              </a:rPr>
              <a:t>ekonomik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sosyal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bağlam;</a:t>
            </a:r>
            <a:endParaRPr sz="1100">
              <a:latin typeface="Calibri"/>
              <a:cs typeface="Calibri"/>
            </a:endParaRPr>
          </a:p>
          <a:p>
            <a:pPr marL="469265" lvl="1" indent="-228600">
              <a:lnSpc>
                <a:spcPct val="100000"/>
              </a:lnSpc>
              <a:spcBef>
                <a:spcPts val="13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Kamu </a:t>
            </a:r>
            <a:r>
              <a:rPr sz="1100" spc="-5" dirty="0">
                <a:latin typeface="Calibri"/>
                <a:cs typeface="Calibri"/>
              </a:rPr>
              <a:t>hizmetinin yönetimi de dahil </a:t>
            </a:r>
            <a:r>
              <a:rPr sz="1100" dirty="0">
                <a:latin typeface="Calibri"/>
                <a:cs typeface="Calibri"/>
              </a:rPr>
              <a:t>olmak </a:t>
            </a:r>
            <a:r>
              <a:rPr sz="1100" spc="-5" dirty="0">
                <a:latin typeface="Calibri"/>
                <a:cs typeface="Calibri"/>
              </a:rPr>
              <a:t>üzere kurumsal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düzey;</a:t>
            </a:r>
            <a:endParaRPr sz="1100">
              <a:latin typeface="Calibri"/>
              <a:cs typeface="Calibri"/>
            </a:endParaRPr>
          </a:p>
          <a:p>
            <a:pPr marL="469265" lvl="1" indent="-228600">
              <a:lnSpc>
                <a:spcPct val="100000"/>
              </a:lnSpc>
              <a:spcBef>
                <a:spcPts val="13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Örgütsel düzey, özellikle örgütün </a:t>
            </a:r>
            <a:r>
              <a:rPr sz="1100" dirty="0">
                <a:latin typeface="Calibri"/>
                <a:cs typeface="Calibri"/>
              </a:rPr>
              <a:t>yapısı </a:t>
            </a:r>
            <a:r>
              <a:rPr sz="1100" spc="-5" dirty="0">
                <a:latin typeface="Calibri"/>
                <a:cs typeface="Calibri"/>
              </a:rPr>
              <a:t>ve </a:t>
            </a:r>
            <a:r>
              <a:rPr sz="1100" dirty="0">
                <a:latin typeface="Calibri"/>
                <a:cs typeface="Calibri"/>
              </a:rPr>
              <a:t>iç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yönetimi;</a:t>
            </a:r>
            <a:endParaRPr sz="1100">
              <a:latin typeface="Calibri"/>
              <a:cs typeface="Calibri"/>
            </a:endParaRPr>
          </a:p>
          <a:p>
            <a:pPr marL="469265" lvl="1" indent="-228600">
              <a:lnSpc>
                <a:spcPct val="100000"/>
              </a:lnSpc>
              <a:spcBef>
                <a:spcPts val="13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Bireysel seviye, özellikle personelin profili ve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becerileri;</a:t>
            </a:r>
            <a:endParaRPr sz="1100">
              <a:latin typeface="Calibri"/>
              <a:cs typeface="Calibri"/>
            </a:endParaRPr>
          </a:p>
          <a:p>
            <a:pPr marL="469265" lvl="1" indent="-228600">
              <a:lnSpc>
                <a:spcPct val="100000"/>
              </a:lnSpc>
              <a:spcBef>
                <a:spcPts val="12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Eğitim yönetimi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ortakları </a:t>
            </a:r>
            <a:r>
              <a:rPr sz="1100" dirty="0">
                <a:latin typeface="Calibri"/>
                <a:cs typeface="Calibri"/>
              </a:rPr>
              <a:t>arasındaki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ilişkiler.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862431"/>
            <a:ext cx="5790565" cy="88620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469265" indent="-228600" algn="just">
              <a:lnSpc>
                <a:spcPct val="100000"/>
              </a:lnSpc>
              <a:spcBef>
                <a:spcPts val="229"/>
              </a:spcBef>
              <a:buFont typeface="Wingdings"/>
              <a:buChar char=""/>
              <a:tabLst>
                <a:tab pos="469900" algn="l"/>
              </a:tabLst>
            </a:pPr>
            <a:r>
              <a:rPr sz="1100" b="1" dirty="0">
                <a:latin typeface="Calibri"/>
                <a:cs typeface="Calibri"/>
              </a:rPr>
              <a:t>Eğitim </a:t>
            </a:r>
            <a:r>
              <a:rPr sz="1100" b="1" spc="-5" dirty="0">
                <a:latin typeface="Calibri"/>
                <a:cs typeface="Calibri"/>
              </a:rPr>
              <a:t>sektörü bakanlıkları arasında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koordinasyon</a:t>
            </a:r>
            <a:endParaRPr sz="1100">
              <a:latin typeface="Calibri"/>
              <a:cs typeface="Calibri"/>
            </a:endParaRPr>
          </a:p>
          <a:p>
            <a:pPr marL="12700" marR="6350" algn="just">
              <a:lnSpc>
                <a:spcPct val="10980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</a:rPr>
              <a:t>Gine'de eğitimden sorumlu </a:t>
            </a:r>
            <a:r>
              <a:rPr sz="1100" dirty="0">
                <a:latin typeface="Calibri"/>
                <a:cs typeface="Calibri"/>
              </a:rPr>
              <a:t>dört </a:t>
            </a:r>
            <a:r>
              <a:rPr sz="1100" spc="-5" dirty="0">
                <a:latin typeface="Calibri"/>
                <a:cs typeface="Calibri"/>
              </a:rPr>
              <a:t>bakanlık bulunmaktadır160. </a:t>
            </a:r>
            <a:r>
              <a:rPr sz="1100" dirty="0">
                <a:latin typeface="Calibri"/>
                <a:cs typeface="Calibri"/>
              </a:rPr>
              <a:t>Bu nedenle </a:t>
            </a:r>
            <a:r>
              <a:rPr sz="1100" spc="-5" dirty="0">
                <a:latin typeface="Calibri"/>
                <a:cs typeface="Calibri"/>
              </a:rPr>
              <a:t>koordinasyonları, idarenin,  </a:t>
            </a:r>
            <a:r>
              <a:rPr sz="1100" dirty="0">
                <a:latin typeface="Calibri"/>
                <a:cs typeface="Calibri"/>
              </a:rPr>
              <a:t>özellikle alt </a:t>
            </a:r>
            <a:r>
              <a:rPr sz="1100" spc="-5" dirty="0">
                <a:latin typeface="Calibri"/>
                <a:cs typeface="Calibri"/>
              </a:rPr>
              <a:t>sektörler arasındaki etkileşimlerin </a:t>
            </a:r>
            <a:r>
              <a:rPr sz="1100" dirty="0">
                <a:latin typeface="Calibri"/>
                <a:cs typeface="Calibri"/>
              </a:rPr>
              <a:t>çok </a:t>
            </a:r>
            <a:r>
              <a:rPr sz="1100" spc="-5" dirty="0">
                <a:latin typeface="Calibri"/>
                <a:cs typeface="Calibri"/>
              </a:rPr>
              <a:t>olduğu </a:t>
            </a:r>
            <a:r>
              <a:rPr sz="1100" dirty="0">
                <a:latin typeface="Calibri"/>
                <a:cs typeface="Calibri"/>
              </a:rPr>
              <a:t>planlama </a:t>
            </a:r>
            <a:r>
              <a:rPr sz="1100" spc="-5" dirty="0">
                <a:latin typeface="Calibri"/>
                <a:cs typeface="Calibri"/>
              </a:rPr>
              <a:t>görevleri </a:t>
            </a:r>
            <a:r>
              <a:rPr sz="1100" dirty="0">
                <a:latin typeface="Calibri"/>
                <a:cs typeface="Calibri"/>
              </a:rPr>
              <a:t>için </a:t>
            </a:r>
            <a:r>
              <a:rPr sz="1100" spc="-5" dirty="0">
                <a:latin typeface="Calibri"/>
                <a:cs typeface="Calibri"/>
              </a:rPr>
              <a:t>etkili bir şekilde  </a:t>
            </a:r>
            <a:r>
              <a:rPr sz="1100" dirty="0">
                <a:latin typeface="Calibri"/>
                <a:cs typeface="Calibri"/>
              </a:rPr>
              <a:t>işlemesi için </a:t>
            </a:r>
            <a:r>
              <a:rPr sz="1100" spc="-5" dirty="0">
                <a:latin typeface="Calibri"/>
                <a:cs typeface="Calibri"/>
              </a:rPr>
              <a:t>gereklidir. Tüm </a:t>
            </a:r>
            <a:r>
              <a:rPr sz="1100" dirty="0">
                <a:latin typeface="Calibri"/>
                <a:cs typeface="Calibri"/>
              </a:rPr>
              <a:t>- karar </a:t>
            </a:r>
            <a:r>
              <a:rPr sz="1100" spc="-5" dirty="0">
                <a:latin typeface="Calibri"/>
                <a:cs typeface="Calibri"/>
              </a:rPr>
              <a:t>vericiler, yetkililer ve </a:t>
            </a:r>
            <a:r>
              <a:rPr sz="1100" dirty="0">
                <a:latin typeface="Calibri"/>
                <a:cs typeface="Calibri"/>
              </a:rPr>
              <a:t>ortaklar - </a:t>
            </a:r>
            <a:r>
              <a:rPr sz="1100" spc="-5" dirty="0">
                <a:latin typeface="Calibri"/>
                <a:cs typeface="Calibri"/>
              </a:rPr>
              <a:t>bu koordinasyon ihtiyacını kabul  </a:t>
            </a:r>
            <a:r>
              <a:rPr sz="1100" dirty="0">
                <a:latin typeface="Calibri"/>
                <a:cs typeface="Calibri"/>
              </a:rPr>
              <a:t>eder. </a:t>
            </a:r>
            <a:r>
              <a:rPr sz="1100" spc="-5" dirty="0">
                <a:latin typeface="Calibri"/>
                <a:cs typeface="Calibri"/>
              </a:rPr>
              <a:t>Çeşitli girişimlerde bulunulmuş </a:t>
            </a:r>
            <a:r>
              <a:rPr sz="1100" dirty="0">
                <a:latin typeface="Calibri"/>
                <a:cs typeface="Calibri"/>
              </a:rPr>
              <a:t>ve bakanlıklar arasındaki koordinasyon </a:t>
            </a:r>
            <a:r>
              <a:rPr sz="1100" spc="5" dirty="0">
                <a:latin typeface="Calibri"/>
                <a:cs typeface="Calibri"/>
              </a:rPr>
              <a:t>ilke </a:t>
            </a:r>
            <a:r>
              <a:rPr sz="1100" spc="-5" dirty="0">
                <a:latin typeface="Calibri"/>
                <a:cs typeface="Calibri"/>
              </a:rPr>
              <a:t>olarak sektörel  </a:t>
            </a:r>
            <a:r>
              <a:rPr sz="1100" dirty="0">
                <a:latin typeface="Calibri"/>
                <a:cs typeface="Calibri"/>
              </a:rPr>
              <a:t>politikalar </a:t>
            </a:r>
            <a:r>
              <a:rPr sz="1100" spc="-5" dirty="0">
                <a:latin typeface="Calibri"/>
                <a:cs typeface="Calibri"/>
              </a:rPr>
              <a:t>ve planlar, birkaç </a:t>
            </a:r>
            <a:r>
              <a:rPr sz="1100" dirty="0">
                <a:latin typeface="Calibri"/>
                <a:cs typeface="Calibri"/>
              </a:rPr>
              <a:t>koordinasyon yapısı </a:t>
            </a:r>
            <a:r>
              <a:rPr sz="1100" spc="-5" dirty="0">
                <a:latin typeface="Calibri"/>
                <a:cs typeface="Calibri"/>
              </a:rPr>
              <a:t>ve bakanlıklar </a:t>
            </a:r>
            <a:r>
              <a:rPr sz="1100" dirty="0">
                <a:latin typeface="Calibri"/>
                <a:cs typeface="Calibri"/>
              </a:rPr>
              <a:t>arası organlar </a:t>
            </a:r>
            <a:r>
              <a:rPr sz="1100" spc="-5" dirty="0">
                <a:latin typeface="Calibri"/>
                <a:cs typeface="Calibri"/>
              </a:rPr>
              <a:t>(komiteler veya gruplar)  </a:t>
            </a:r>
            <a:r>
              <a:rPr sz="1100" dirty="0">
                <a:latin typeface="Calibri"/>
                <a:cs typeface="Calibri"/>
              </a:rPr>
              <a:t>tarafından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yapılmaktadır.</a:t>
            </a:r>
            <a:endParaRPr sz="1100">
              <a:latin typeface="Calibri"/>
              <a:cs typeface="Calibri"/>
            </a:endParaRPr>
          </a:p>
          <a:p>
            <a:pPr marL="469265" indent="-228600" algn="just">
              <a:lnSpc>
                <a:spcPct val="100000"/>
              </a:lnSpc>
              <a:spcBef>
                <a:spcPts val="135"/>
              </a:spcBef>
              <a:buFont typeface="Wingdings"/>
              <a:buChar char=""/>
              <a:tabLst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Bölümler arası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organlar</a:t>
            </a:r>
            <a:endParaRPr sz="1100">
              <a:latin typeface="Calibri"/>
              <a:cs typeface="Calibri"/>
            </a:endParaRPr>
          </a:p>
          <a:p>
            <a:pPr marL="12700" marR="6985" algn="just">
              <a:lnSpc>
                <a:spcPts val="1450"/>
              </a:lnSpc>
              <a:spcBef>
                <a:spcPts val="60"/>
              </a:spcBef>
            </a:pPr>
            <a:r>
              <a:rPr sz="1100" dirty="0">
                <a:latin typeface="Calibri"/>
                <a:cs typeface="Calibri"/>
              </a:rPr>
              <a:t>Bu </a:t>
            </a:r>
            <a:r>
              <a:rPr sz="1100" spc="-5" dirty="0">
                <a:latin typeface="Calibri"/>
                <a:cs typeface="Calibri"/>
              </a:rPr>
              <a:t>yapıların sektörü koordine etmede karşılaştığı güçlüklerle </a:t>
            </a:r>
            <a:r>
              <a:rPr sz="1100" dirty="0">
                <a:latin typeface="Calibri"/>
                <a:cs typeface="Calibri"/>
              </a:rPr>
              <a:t>karşılaşan </a:t>
            </a:r>
            <a:r>
              <a:rPr sz="1100" spc="-5" dirty="0">
                <a:latin typeface="Calibri"/>
                <a:cs typeface="Calibri"/>
              </a:rPr>
              <a:t>Hükümet </a:t>
            </a:r>
            <a:r>
              <a:rPr sz="1100" dirty="0">
                <a:latin typeface="Calibri"/>
                <a:cs typeface="Calibri"/>
              </a:rPr>
              <a:t>(veya </a:t>
            </a:r>
            <a:r>
              <a:rPr sz="1100" spc="-5" dirty="0">
                <a:latin typeface="Calibri"/>
                <a:cs typeface="Calibri"/>
              </a:rPr>
              <a:t>dört bakanlık  </a:t>
            </a:r>
            <a:r>
              <a:rPr sz="1100" dirty="0">
                <a:latin typeface="Calibri"/>
                <a:cs typeface="Calibri"/>
              </a:rPr>
              <a:t>birlikte) </a:t>
            </a:r>
            <a:r>
              <a:rPr sz="1100" spc="-5" dirty="0">
                <a:latin typeface="Calibri"/>
                <a:cs typeface="Calibri"/>
              </a:rPr>
              <a:t>çeşitli zamanlarda </a:t>
            </a:r>
            <a:r>
              <a:rPr sz="1100" dirty="0">
                <a:latin typeface="Calibri"/>
                <a:cs typeface="Calibri"/>
              </a:rPr>
              <a:t>birkaç </a:t>
            </a:r>
            <a:r>
              <a:rPr sz="1100" spc="-5" dirty="0">
                <a:latin typeface="Calibri"/>
                <a:cs typeface="Calibri"/>
              </a:rPr>
              <a:t>komite veya komisyon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oluşturmuştur.</a:t>
            </a:r>
            <a:endParaRPr sz="1100">
              <a:latin typeface="Calibri"/>
              <a:cs typeface="Calibri"/>
            </a:endParaRPr>
          </a:p>
          <a:p>
            <a:pPr marL="469265" indent="-228600" algn="just">
              <a:lnSpc>
                <a:spcPct val="100000"/>
              </a:lnSpc>
              <a:spcBef>
                <a:spcPts val="60"/>
              </a:spcBef>
              <a:buFont typeface="Wingdings"/>
              <a:buChar char=""/>
              <a:tabLst>
                <a:tab pos="469900" algn="l"/>
              </a:tabLst>
            </a:pPr>
            <a:r>
              <a:rPr sz="1100" b="1" dirty="0">
                <a:latin typeface="Calibri"/>
                <a:cs typeface="Calibri"/>
              </a:rPr>
              <a:t>Eğitim </a:t>
            </a:r>
            <a:r>
              <a:rPr sz="1100" b="1" spc="-5" dirty="0">
                <a:latin typeface="Calibri"/>
                <a:cs typeface="Calibri"/>
              </a:rPr>
              <a:t>politikalarının </a:t>
            </a:r>
            <a:r>
              <a:rPr sz="1100" b="1" dirty="0">
                <a:latin typeface="Calibri"/>
                <a:cs typeface="Calibri"/>
              </a:rPr>
              <a:t>ve </a:t>
            </a:r>
            <a:r>
              <a:rPr sz="1100" b="1" spc="-5" dirty="0">
                <a:latin typeface="Calibri"/>
                <a:cs typeface="Calibri"/>
              </a:rPr>
              <a:t>stratejik planların varlığı </a:t>
            </a:r>
            <a:r>
              <a:rPr sz="1100" b="1" dirty="0">
                <a:latin typeface="Calibri"/>
                <a:cs typeface="Calibri"/>
              </a:rPr>
              <a:t>/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bilgisi</a:t>
            </a:r>
            <a:endParaRPr sz="1100">
              <a:latin typeface="Calibri"/>
              <a:cs typeface="Calibri"/>
            </a:endParaRPr>
          </a:p>
          <a:p>
            <a:pPr marL="12700" marR="8890" algn="just">
              <a:lnSpc>
                <a:spcPct val="10980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</a:rPr>
              <a:t>Eğitim planlamasına dahil </a:t>
            </a:r>
            <a:r>
              <a:rPr sz="1100" dirty="0">
                <a:latin typeface="Calibri"/>
                <a:cs typeface="Calibri"/>
              </a:rPr>
              <a:t>olan çok </a:t>
            </a:r>
            <a:r>
              <a:rPr sz="1100" spc="-5" dirty="0">
                <a:latin typeface="Calibri"/>
                <a:cs typeface="Calibri"/>
              </a:rPr>
              <a:t>sayıda aktör, </a:t>
            </a:r>
            <a:r>
              <a:rPr sz="1100" dirty="0">
                <a:latin typeface="Calibri"/>
                <a:cs typeface="Calibri"/>
              </a:rPr>
              <a:t>var olan çok </a:t>
            </a:r>
            <a:r>
              <a:rPr sz="1100" spc="-5" dirty="0">
                <a:latin typeface="Calibri"/>
                <a:cs typeface="Calibri"/>
              </a:rPr>
              <a:t>sayıda </a:t>
            </a:r>
            <a:r>
              <a:rPr sz="1100" dirty="0">
                <a:latin typeface="Calibri"/>
                <a:cs typeface="Calibri"/>
              </a:rPr>
              <a:t>eğitim </a:t>
            </a:r>
            <a:r>
              <a:rPr sz="1100" spc="-5" dirty="0">
                <a:latin typeface="Calibri"/>
                <a:cs typeface="Calibri"/>
              </a:rPr>
              <a:t>politikası belgesine ve  planına (stratejik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operasyonel) yansımıştır. Bazıları sektörel, bazıları eğitim </a:t>
            </a:r>
            <a:r>
              <a:rPr sz="1100" dirty="0">
                <a:latin typeface="Calibri"/>
                <a:cs typeface="Calibri"/>
              </a:rPr>
              <a:t>alt </a:t>
            </a:r>
            <a:r>
              <a:rPr sz="1100" spc="-5" dirty="0">
                <a:latin typeface="Calibri"/>
                <a:cs typeface="Calibri"/>
              </a:rPr>
              <a:t>sektörleriyle ilgilidir;  bazıları merkezi olarak üretilir; diğerleri sadece bir bölge, </a:t>
            </a:r>
            <a:r>
              <a:rPr sz="1100" dirty="0">
                <a:latin typeface="Calibri"/>
                <a:cs typeface="Calibri"/>
              </a:rPr>
              <a:t>il veya </a:t>
            </a:r>
            <a:r>
              <a:rPr sz="1100" spc="-5" dirty="0">
                <a:latin typeface="Calibri"/>
                <a:cs typeface="Calibri"/>
              </a:rPr>
              <a:t>belediye ile ilgilidir. </a:t>
            </a:r>
            <a:r>
              <a:rPr sz="1100" dirty="0">
                <a:latin typeface="Calibri"/>
                <a:cs typeface="Calibri"/>
              </a:rPr>
              <a:t>Bu </a:t>
            </a:r>
            <a:r>
              <a:rPr sz="1100" spc="-5" dirty="0">
                <a:latin typeface="Calibri"/>
                <a:cs typeface="Calibri"/>
              </a:rPr>
              <a:t>gözlem iki  </a:t>
            </a:r>
            <a:r>
              <a:rPr sz="1100" dirty="0">
                <a:latin typeface="Calibri"/>
                <a:cs typeface="Calibri"/>
              </a:rPr>
              <a:t>soruyu </a:t>
            </a:r>
            <a:r>
              <a:rPr sz="1100" spc="-5" dirty="0">
                <a:latin typeface="Calibri"/>
                <a:cs typeface="Calibri"/>
              </a:rPr>
              <a:t>gündeme getiriyor. </a:t>
            </a:r>
            <a:r>
              <a:rPr sz="1100" dirty="0">
                <a:latin typeface="Calibri"/>
                <a:cs typeface="Calibri"/>
              </a:rPr>
              <a:t>Bu belgeler </a:t>
            </a:r>
            <a:r>
              <a:rPr sz="1100" spc="-5" dirty="0">
                <a:latin typeface="Calibri"/>
                <a:cs typeface="Calibri"/>
              </a:rPr>
              <a:t>aynı ortak </a:t>
            </a:r>
            <a:r>
              <a:rPr sz="1100" dirty="0">
                <a:latin typeface="Calibri"/>
                <a:cs typeface="Calibri"/>
              </a:rPr>
              <a:t>vizyon </a:t>
            </a:r>
            <a:r>
              <a:rPr sz="1100" spc="-5" dirty="0">
                <a:latin typeface="Calibri"/>
                <a:cs typeface="Calibri"/>
              </a:rPr>
              <a:t>tarafından yönlendiriliyor </a:t>
            </a:r>
            <a:r>
              <a:rPr sz="1100" dirty="0">
                <a:latin typeface="Calibri"/>
                <a:cs typeface="Calibri"/>
              </a:rPr>
              <a:t>mu? </a:t>
            </a:r>
            <a:r>
              <a:rPr sz="1100" spc="-5" dirty="0">
                <a:latin typeface="Calibri"/>
                <a:cs typeface="Calibri"/>
              </a:rPr>
              <a:t>Aralarındaki  </a:t>
            </a:r>
            <a:r>
              <a:rPr sz="1100" dirty="0">
                <a:latin typeface="Calibri"/>
                <a:cs typeface="Calibri"/>
              </a:rPr>
              <a:t>ilişkiler </a:t>
            </a:r>
            <a:r>
              <a:rPr sz="1100" spc="-5" dirty="0">
                <a:latin typeface="Calibri"/>
                <a:cs typeface="Calibri"/>
              </a:rPr>
              <a:t>nelerdir? </a:t>
            </a:r>
            <a:r>
              <a:rPr sz="1100" dirty="0">
                <a:latin typeface="Calibri"/>
                <a:cs typeface="Calibri"/>
              </a:rPr>
              <a:t>Aşağıdaki </a:t>
            </a:r>
            <a:r>
              <a:rPr sz="1100" spc="-5" dirty="0">
                <a:latin typeface="Calibri"/>
                <a:cs typeface="Calibri"/>
              </a:rPr>
              <a:t>paragraflar bu çok ilgili soruların </a:t>
            </a:r>
            <a:r>
              <a:rPr sz="1100" dirty="0">
                <a:latin typeface="Calibri"/>
                <a:cs typeface="Calibri"/>
              </a:rPr>
              <a:t>cevaplarını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vermektedir.</a:t>
            </a:r>
            <a:endParaRPr sz="1100">
              <a:latin typeface="Calibri"/>
              <a:cs typeface="Calibri"/>
            </a:endParaRPr>
          </a:p>
          <a:p>
            <a:pPr marL="469265" indent="-228600" algn="just">
              <a:lnSpc>
                <a:spcPct val="100000"/>
              </a:lnSpc>
              <a:spcBef>
                <a:spcPts val="130"/>
              </a:spcBef>
              <a:buFont typeface="Wingdings"/>
              <a:buChar char=""/>
              <a:tabLst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Örgütsel düzey: örgütün yapısı </a:t>
            </a:r>
            <a:r>
              <a:rPr sz="1100" b="1" dirty="0">
                <a:latin typeface="Calibri"/>
                <a:cs typeface="Calibri"/>
              </a:rPr>
              <a:t>ve </a:t>
            </a:r>
            <a:r>
              <a:rPr sz="1100" b="1" spc="-5" dirty="0">
                <a:latin typeface="Calibri"/>
                <a:cs typeface="Calibri"/>
              </a:rPr>
              <a:t>iç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yönetimi</a:t>
            </a:r>
            <a:endParaRPr sz="1100">
              <a:latin typeface="Calibri"/>
              <a:cs typeface="Calibri"/>
            </a:endParaRPr>
          </a:p>
          <a:p>
            <a:pPr marL="12700" marR="6350" algn="just">
              <a:lnSpc>
                <a:spcPts val="1450"/>
              </a:lnSpc>
              <a:spcBef>
                <a:spcPts val="60"/>
              </a:spcBef>
            </a:pPr>
            <a:r>
              <a:rPr sz="1100" spc="-5" dirty="0">
                <a:latin typeface="Calibri"/>
                <a:cs typeface="Calibri"/>
              </a:rPr>
              <a:t>Eğitim </a:t>
            </a:r>
            <a:r>
              <a:rPr sz="1100" dirty="0">
                <a:latin typeface="Calibri"/>
                <a:cs typeface="Calibri"/>
              </a:rPr>
              <a:t>yönetiminin </a:t>
            </a:r>
            <a:r>
              <a:rPr sz="1100" spc="-5" dirty="0">
                <a:latin typeface="Calibri"/>
                <a:cs typeface="Calibri"/>
              </a:rPr>
              <a:t>planlama ve yönetim alanlarındaki </a:t>
            </a:r>
            <a:r>
              <a:rPr sz="1100" dirty="0">
                <a:latin typeface="Calibri"/>
                <a:cs typeface="Calibri"/>
              </a:rPr>
              <a:t>etkinliği, </a:t>
            </a:r>
            <a:r>
              <a:rPr sz="1100" spc="-5" dirty="0">
                <a:latin typeface="Calibri"/>
                <a:cs typeface="Calibri"/>
              </a:rPr>
              <a:t>bu misyonlardan sorumlu  müdürlüklerin ve hizmetlerin </a:t>
            </a:r>
            <a:r>
              <a:rPr sz="1100" dirty="0">
                <a:latin typeface="Calibri"/>
                <a:cs typeface="Calibri"/>
              </a:rPr>
              <a:t>işleyişine </a:t>
            </a:r>
            <a:r>
              <a:rPr sz="1100" spc="-5" dirty="0">
                <a:latin typeface="Calibri"/>
                <a:cs typeface="Calibri"/>
              </a:rPr>
              <a:t>bağlıdır. </a:t>
            </a:r>
            <a:r>
              <a:rPr sz="1100" dirty="0">
                <a:latin typeface="Calibri"/>
                <a:cs typeface="Calibri"/>
              </a:rPr>
              <a:t>Bu bölüm, </a:t>
            </a:r>
            <a:r>
              <a:rPr sz="1100" spc="-5" dirty="0">
                <a:latin typeface="Calibri"/>
                <a:cs typeface="Calibri"/>
              </a:rPr>
              <a:t>bu konuda </a:t>
            </a:r>
            <a:r>
              <a:rPr sz="1100" dirty="0">
                <a:latin typeface="Calibri"/>
                <a:cs typeface="Calibri"/>
              </a:rPr>
              <a:t>etkili olan birkaç </a:t>
            </a:r>
            <a:r>
              <a:rPr sz="1100" spc="-5" dirty="0">
                <a:latin typeface="Calibri"/>
                <a:cs typeface="Calibri"/>
              </a:rPr>
              <a:t>faktörü  incelemektedir:</a:t>
            </a:r>
            <a:r>
              <a:rPr sz="1100" spc="17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diğerlerinin</a:t>
            </a:r>
            <a:r>
              <a:rPr sz="1100" spc="1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yanı</a:t>
            </a:r>
            <a:r>
              <a:rPr sz="1100" spc="17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sıra,</a:t>
            </a:r>
            <a:r>
              <a:rPr sz="1100" spc="1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her</a:t>
            </a:r>
            <a:r>
              <a:rPr sz="1100" spc="17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bir</a:t>
            </a:r>
            <a:r>
              <a:rPr sz="1100" spc="1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idari</a:t>
            </a:r>
            <a:r>
              <a:rPr sz="1100" spc="17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birimin</a:t>
            </a:r>
            <a:r>
              <a:rPr sz="1100" spc="17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işlevlerini</a:t>
            </a:r>
            <a:r>
              <a:rPr sz="1100" spc="1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açıklayan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normatif</a:t>
            </a:r>
            <a:r>
              <a:rPr sz="1100" spc="17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çerçeve;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iç</a:t>
            </a:r>
            <a:endParaRPr sz="1100">
              <a:latin typeface="Calibri"/>
              <a:cs typeface="Calibri"/>
            </a:endParaRPr>
          </a:p>
          <a:p>
            <a:pPr marL="12700" marR="7620" algn="just">
              <a:lnSpc>
                <a:spcPts val="1440"/>
              </a:lnSpc>
              <a:spcBef>
                <a:spcPts val="15"/>
              </a:spcBef>
            </a:pPr>
            <a:r>
              <a:rPr sz="1100" dirty="0">
                <a:latin typeface="Calibri"/>
                <a:cs typeface="Calibri"/>
              </a:rPr>
              <a:t>yapı </a:t>
            </a:r>
            <a:r>
              <a:rPr sz="1100" spc="-5" dirty="0">
                <a:latin typeface="Calibri"/>
                <a:cs typeface="Calibri"/>
              </a:rPr>
              <a:t>ve işlevlerle ilişkisi; işbirliği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iletişim uygulamaları dahil </a:t>
            </a:r>
            <a:r>
              <a:rPr sz="1100" dirty="0">
                <a:latin typeface="Calibri"/>
                <a:cs typeface="Calibri"/>
              </a:rPr>
              <a:t>iç </a:t>
            </a:r>
            <a:r>
              <a:rPr sz="1100" spc="-5" dirty="0">
                <a:latin typeface="Calibri"/>
                <a:cs typeface="Calibri"/>
              </a:rPr>
              <a:t>operasyonlar; </a:t>
            </a:r>
            <a:r>
              <a:rPr sz="1100" dirty="0">
                <a:latin typeface="Calibri"/>
                <a:cs typeface="Calibri"/>
              </a:rPr>
              <a:t>idari </a:t>
            </a:r>
            <a:r>
              <a:rPr sz="1100" spc="-5" dirty="0">
                <a:latin typeface="Calibri"/>
                <a:cs typeface="Calibri"/>
              </a:rPr>
              <a:t>birimlerin ve  </a:t>
            </a:r>
            <a:r>
              <a:rPr sz="1100" dirty="0">
                <a:latin typeface="Calibri"/>
                <a:cs typeface="Calibri"/>
              </a:rPr>
              <a:t>personelinin </a:t>
            </a:r>
            <a:r>
              <a:rPr sz="1100" spc="-5" dirty="0">
                <a:latin typeface="Calibri"/>
                <a:cs typeface="Calibri"/>
              </a:rPr>
              <a:t>performansının  izlenmesi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değerlendirilmesi;  son olarak,  bu birimlerin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kullanabileceği</a:t>
            </a:r>
            <a:endParaRPr sz="11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5"/>
              </a:spcBef>
            </a:pPr>
            <a:r>
              <a:rPr sz="1100" dirty="0">
                <a:latin typeface="Calibri"/>
                <a:cs typeface="Calibri"/>
              </a:rPr>
              <a:t>kaynaklar </a:t>
            </a:r>
            <a:r>
              <a:rPr sz="1100" spc="-5" dirty="0">
                <a:latin typeface="Calibri"/>
                <a:cs typeface="Calibri"/>
              </a:rPr>
              <a:t>ve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araçlar.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3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İç organizasyon için </a:t>
            </a:r>
            <a:r>
              <a:rPr sz="1100" spc="-5" dirty="0">
                <a:latin typeface="Calibri"/>
                <a:cs typeface="Calibri"/>
              </a:rPr>
              <a:t>normatif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çerçeve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3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İç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yapı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2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Dahili çalışma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3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İzleme ve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değerlendirme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469265" indent="-228600" algn="just">
              <a:lnSpc>
                <a:spcPct val="100000"/>
              </a:lnSpc>
              <a:buFont typeface="Wingdings"/>
              <a:buChar char=""/>
              <a:tabLst>
                <a:tab pos="469900" algn="l"/>
              </a:tabLst>
            </a:pPr>
            <a:r>
              <a:rPr sz="1100" b="1" dirty="0">
                <a:latin typeface="Calibri"/>
                <a:cs typeface="Calibri"/>
              </a:rPr>
              <a:t>Dış </a:t>
            </a:r>
            <a:r>
              <a:rPr sz="1100" b="1" spc="-5" dirty="0">
                <a:latin typeface="Calibri"/>
                <a:cs typeface="Calibri"/>
              </a:rPr>
              <a:t>ortaklarla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ilişkiler</a:t>
            </a:r>
            <a:endParaRPr sz="1100">
              <a:latin typeface="Calibri"/>
              <a:cs typeface="Calibri"/>
            </a:endParaRPr>
          </a:p>
          <a:p>
            <a:pPr marL="12700" marR="6985" algn="just">
              <a:lnSpc>
                <a:spcPts val="1450"/>
              </a:lnSpc>
              <a:spcBef>
                <a:spcPts val="60"/>
              </a:spcBef>
            </a:pPr>
            <a:r>
              <a:rPr sz="1100" spc="-5" dirty="0">
                <a:latin typeface="Calibri"/>
                <a:cs typeface="Calibri"/>
              </a:rPr>
              <a:t>Eğitim yönetimi, eğitim sisteminin planlanması </a:t>
            </a:r>
            <a:r>
              <a:rPr sz="1100" dirty="0">
                <a:latin typeface="Calibri"/>
                <a:cs typeface="Calibri"/>
              </a:rPr>
              <a:t>ve yönetiminde nadiren </a:t>
            </a:r>
            <a:r>
              <a:rPr sz="1100" spc="-5" dirty="0">
                <a:latin typeface="Calibri"/>
                <a:cs typeface="Calibri"/>
              </a:rPr>
              <a:t>tek </a:t>
            </a:r>
            <a:r>
              <a:rPr sz="1100" dirty="0">
                <a:latin typeface="Calibri"/>
                <a:cs typeface="Calibri"/>
              </a:rPr>
              <a:t>aktördür. Halka açık  olmayan ortakları </a:t>
            </a:r>
            <a:r>
              <a:rPr sz="1100" spc="-5" dirty="0">
                <a:latin typeface="Calibri"/>
                <a:cs typeface="Calibri"/>
              </a:rPr>
              <a:t>farklı zamanlarda (örneğin </a:t>
            </a:r>
            <a:r>
              <a:rPr sz="1100" dirty="0">
                <a:latin typeface="Calibri"/>
                <a:cs typeface="Calibri"/>
              </a:rPr>
              <a:t>taslak </a:t>
            </a:r>
            <a:r>
              <a:rPr sz="1100" spc="-5" dirty="0">
                <a:latin typeface="Calibri"/>
                <a:cs typeface="Calibri"/>
              </a:rPr>
              <a:t>sektörel planın </a:t>
            </a:r>
            <a:r>
              <a:rPr sz="1100" dirty="0">
                <a:latin typeface="Calibri"/>
                <a:cs typeface="Calibri"/>
              </a:rPr>
              <a:t>etrafındaki </a:t>
            </a:r>
            <a:r>
              <a:rPr sz="1100" spc="-5" dirty="0">
                <a:latin typeface="Calibri"/>
                <a:cs typeface="Calibri"/>
              </a:rPr>
              <a:t>istişarede)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çeşitli  görevlerde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(planın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uygulanmasını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yönlendirmek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gibi)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içerebilir.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Ortakların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katılımının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ölçeği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ve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kalitesi</a:t>
            </a:r>
            <a:endParaRPr sz="1100">
              <a:latin typeface="Calibri"/>
              <a:cs typeface="Calibri"/>
            </a:endParaRPr>
          </a:p>
          <a:p>
            <a:pPr marL="12700" marR="7620" algn="just">
              <a:lnSpc>
                <a:spcPts val="1440"/>
              </a:lnSpc>
              <a:spcBef>
                <a:spcPts val="15"/>
              </a:spcBef>
            </a:pPr>
            <a:r>
              <a:rPr sz="1100" dirty="0">
                <a:latin typeface="Calibri"/>
                <a:cs typeface="Calibri"/>
              </a:rPr>
              <a:t>eğitim </a:t>
            </a:r>
            <a:r>
              <a:rPr sz="1100" spc="-5" dirty="0">
                <a:latin typeface="Calibri"/>
                <a:cs typeface="Calibri"/>
              </a:rPr>
              <a:t>sisteminin işleyişinde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yönetiminde </a:t>
            </a:r>
            <a:r>
              <a:rPr sz="1100" dirty="0">
                <a:latin typeface="Calibri"/>
                <a:cs typeface="Calibri"/>
              </a:rPr>
              <a:t>önemli </a:t>
            </a:r>
            <a:r>
              <a:rPr sz="1100" spc="-5" dirty="0">
                <a:latin typeface="Calibri"/>
                <a:cs typeface="Calibri"/>
              </a:rPr>
              <a:t>bir </a:t>
            </a:r>
            <a:r>
              <a:rPr sz="1100" dirty="0">
                <a:latin typeface="Calibri"/>
                <a:cs typeface="Calibri"/>
              </a:rPr>
              <a:t>rol </a:t>
            </a:r>
            <a:r>
              <a:rPr sz="1100" spc="-5" dirty="0">
                <a:latin typeface="Calibri"/>
                <a:cs typeface="Calibri"/>
              </a:rPr>
              <a:t>oynamaktadır. </a:t>
            </a:r>
            <a:r>
              <a:rPr sz="1100" dirty="0">
                <a:latin typeface="Calibri"/>
                <a:cs typeface="Calibri"/>
              </a:rPr>
              <a:t>Bu bölümde, </a:t>
            </a:r>
            <a:r>
              <a:rPr sz="1100" spc="-5" dirty="0">
                <a:latin typeface="Calibri"/>
                <a:cs typeface="Calibri"/>
              </a:rPr>
              <a:t>Gine  </a:t>
            </a:r>
            <a:r>
              <a:rPr sz="1100" dirty="0">
                <a:latin typeface="Calibri"/>
                <a:cs typeface="Calibri"/>
              </a:rPr>
              <a:t>eğitiminin  </a:t>
            </a:r>
            <a:r>
              <a:rPr sz="1100" spc="-5" dirty="0">
                <a:latin typeface="Calibri"/>
                <a:cs typeface="Calibri"/>
              </a:rPr>
              <a:t>yönetiminde  üç  </a:t>
            </a:r>
            <a:r>
              <a:rPr sz="1100" dirty="0">
                <a:latin typeface="Calibri"/>
                <a:cs typeface="Calibri"/>
              </a:rPr>
              <a:t>tür  </a:t>
            </a:r>
            <a:r>
              <a:rPr sz="1100" spc="-5" dirty="0">
                <a:latin typeface="Calibri"/>
                <a:cs typeface="Calibri"/>
              </a:rPr>
              <a:t>dış  </a:t>
            </a:r>
            <a:r>
              <a:rPr sz="1100" dirty="0">
                <a:latin typeface="Calibri"/>
                <a:cs typeface="Calibri"/>
              </a:rPr>
              <a:t>ortak  aktör  </a:t>
            </a:r>
            <a:r>
              <a:rPr sz="1100" spc="-5" dirty="0">
                <a:latin typeface="Calibri"/>
                <a:cs typeface="Calibri"/>
              </a:rPr>
              <a:t>incelenmektedir:  teknik  </a:t>
            </a:r>
            <a:r>
              <a:rPr sz="1100" dirty="0">
                <a:latin typeface="Calibri"/>
                <a:cs typeface="Calibri"/>
              </a:rPr>
              <a:t>ve  </a:t>
            </a:r>
            <a:r>
              <a:rPr sz="1100" spc="-5" dirty="0">
                <a:latin typeface="Calibri"/>
                <a:cs typeface="Calibri"/>
              </a:rPr>
              <a:t>finansal  </a:t>
            </a:r>
            <a:r>
              <a:rPr sz="1100" dirty="0">
                <a:latin typeface="Calibri"/>
                <a:cs typeface="Calibri"/>
              </a:rPr>
              <a:t>ortaklar, 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yerel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ts val="145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</a:rPr>
              <a:t>yetkililer ve özellikle topluluklar, </a:t>
            </a:r>
            <a:r>
              <a:rPr sz="1100" dirty="0">
                <a:latin typeface="Calibri"/>
                <a:cs typeface="Calibri"/>
              </a:rPr>
              <a:t>ebeveyn </a:t>
            </a:r>
            <a:r>
              <a:rPr sz="1100" spc="-5" dirty="0">
                <a:latin typeface="Calibri"/>
                <a:cs typeface="Calibri"/>
              </a:rPr>
              <a:t>dernekleri </a:t>
            </a:r>
            <a:r>
              <a:rPr sz="1100" dirty="0">
                <a:latin typeface="Calibri"/>
                <a:cs typeface="Calibri"/>
              </a:rPr>
              <a:t>ve okul birlikleri </a:t>
            </a:r>
            <a:r>
              <a:rPr sz="1100" spc="-5" dirty="0">
                <a:latin typeface="Calibri"/>
                <a:cs typeface="Calibri"/>
              </a:rPr>
              <a:t>dahil </a:t>
            </a:r>
            <a:r>
              <a:rPr sz="1100" dirty="0">
                <a:latin typeface="Calibri"/>
                <a:cs typeface="Calibri"/>
              </a:rPr>
              <a:t>olmak üzere </a:t>
            </a:r>
            <a:r>
              <a:rPr sz="1100" spc="-5" dirty="0">
                <a:latin typeface="Calibri"/>
                <a:cs typeface="Calibri"/>
              </a:rPr>
              <a:t>sosyo-  profesyonel </a:t>
            </a:r>
            <a:r>
              <a:rPr sz="1100" dirty="0">
                <a:latin typeface="Calibri"/>
                <a:cs typeface="Calibri"/>
              </a:rPr>
              <a:t>ortaklar </a:t>
            </a:r>
            <a:r>
              <a:rPr sz="1100" spc="-5" dirty="0">
                <a:latin typeface="Calibri"/>
                <a:cs typeface="Calibri"/>
              </a:rPr>
              <a:t>öğretmenlik mesleği. </a:t>
            </a:r>
            <a:r>
              <a:rPr sz="1100" dirty="0">
                <a:latin typeface="Calibri"/>
                <a:cs typeface="Calibri"/>
              </a:rPr>
              <a:t>Bu </a:t>
            </a:r>
            <a:r>
              <a:rPr sz="1100" spc="-5" dirty="0">
                <a:latin typeface="Calibri"/>
                <a:cs typeface="Calibri"/>
              </a:rPr>
              <a:t>bölümde, bu </a:t>
            </a:r>
            <a:r>
              <a:rPr sz="1100" dirty="0">
                <a:latin typeface="Calibri"/>
                <a:cs typeface="Calibri"/>
              </a:rPr>
              <a:t>ortaklara verilen </a:t>
            </a:r>
            <a:r>
              <a:rPr sz="1100" spc="-5" dirty="0">
                <a:latin typeface="Calibri"/>
                <a:cs typeface="Calibri"/>
              </a:rPr>
              <a:t>özel roller, </a:t>
            </a:r>
            <a:r>
              <a:rPr sz="1100" dirty="0">
                <a:latin typeface="Calibri"/>
                <a:cs typeface="Calibri"/>
              </a:rPr>
              <a:t>danışma  organları </a:t>
            </a:r>
            <a:r>
              <a:rPr sz="1100" spc="-5" dirty="0">
                <a:latin typeface="Calibri"/>
                <a:cs typeface="Calibri"/>
              </a:rPr>
              <a:t>ve bunların eğitim </a:t>
            </a:r>
            <a:r>
              <a:rPr sz="1100" dirty="0">
                <a:latin typeface="Calibri"/>
                <a:cs typeface="Calibri"/>
              </a:rPr>
              <a:t>yönetiminin </a:t>
            </a:r>
            <a:r>
              <a:rPr sz="1100" spc="-5" dirty="0">
                <a:latin typeface="Calibri"/>
                <a:cs typeface="Calibri"/>
              </a:rPr>
              <a:t>verimliliği üzerindeki etkisi </a:t>
            </a:r>
            <a:r>
              <a:rPr sz="1100" dirty="0">
                <a:latin typeface="Calibri"/>
                <a:cs typeface="Calibri"/>
              </a:rPr>
              <a:t>ele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alınmaktadır.</a:t>
            </a:r>
            <a:endParaRPr sz="1100">
              <a:latin typeface="Calibri"/>
              <a:cs typeface="Calibri"/>
            </a:endParaRPr>
          </a:p>
          <a:p>
            <a:pPr marL="469265" indent="-228600" algn="just">
              <a:lnSpc>
                <a:spcPct val="100000"/>
              </a:lnSpc>
              <a:spcBef>
                <a:spcPts val="50"/>
              </a:spcBef>
              <a:buFont typeface="Wingdings"/>
              <a:buChar char=""/>
              <a:tabLst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Sosyal aktörlerle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ilişki</a:t>
            </a:r>
            <a:endParaRPr sz="1100">
              <a:latin typeface="Calibri"/>
              <a:cs typeface="Calibri"/>
            </a:endParaRPr>
          </a:p>
          <a:p>
            <a:pPr marL="12700" marR="6350" algn="just">
              <a:lnSpc>
                <a:spcPct val="109700"/>
              </a:lnSpc>
              <a:spcBef>
                <a:spcPts val="10"/>
              </a:spcBef>
            </a:pPr>
            <a:r>
              <a:rPr sz="1100" spc="-5" dirty="0">
                <a:latin typeface="Calibri"/>
                <a:cs typeface="Calibri"/>
              </a:rPr>
              <a:t>Burada </a:t>
            </a:r>
            <a:r>
              <a:rPr sz="1100" dirty="0">
                <a:latin typeface="Calibri"/>
                <a:cs typeface="Calibri"/>
              </a:rPr>
              <a:t>iki </a:t>
            </a:r>
            <a:r>
              <a:rPr sz="1100" spc="-5" dirty="0">
                <a:latin typeface="Calibri"/>
                <a:cs typeface="Calibri"/>
              </a:rPr>
              <a:t>sosyal </a:t>
            </a:r>
            <a:r>
              <a:rPr sz="1100" dirty="0">
                <a:latin typeface="Calibri"/>
                <a:cs typeface="Calibri"/>
              </a:rPr>
              <a:t>aktöre </a:t>
            </a:r>
            <a:r>
              <a:rPr sz="1100" spc="-5" dirty="0">
                <a:latin typeface="Calibri"/>
                <a:cs typeface="Calibri"/>
              </a:rPr>
              <a:t>bakıyoruz: ebeveyn dernekleri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öğretmen sendikaları. Eğitim sisteminin  </a:t>
            </a:r>
            <a:r>
              <a:rPr sz="1100" dirty="0">
                <a:latin typeface="Calibri"/>
                <a:cs typeface="Calibri"/>
              </a:rPr>
              <a:t>işleyişini ve yönetimini </a:t>
            </a:r>
            <a:r>
              <a:rPr sz="1100" spc="-5" dirty="0">
                <a:latin typeface="Calibri"/>
                <a:cs typeface="Calibri"/>
              </a:rPr>
              <a:t>desteklemek </a:t>
            </a:r>
            <a:r>
              <a:rPr sz="1100" dirty="0">
                <a:latin typeface="Calibri"/>
                <a:cs typeface="Calibri"/>
              </a:rPr>
              <a:t>için </a:t>
            </a:r>
            <a:r>
              <a:rPr sz="1100" spc="-5" dirty="0">
                <a:latin typeface="Calibri"/>
                <a:cs typeface="Calibri"/>
              </a:rPr>
              <a:t>çeşitli roller </a:t>
            </a:r>
            <a:r>
              <a:rPr sz="1100" dirty="0">
                <a:latin typeface="Calibri"/>
                <a:cs typeface="Calibri"/>
              </a:rPr>
              <a:t>oynayabilirler. </a:t>
            </a:r>
            <a:r>
              <a:rPr sz="1100" spc="-5" dirty="0">
                <a:latin typeface="Calibri"/>
                <a:cs typeface="Calibri"/>
              </a:rPr>
              <a:t>Hem eğitim planlamasının  </a:t>
            </a:r>
            <a:r>
              <a:rPr sz="1100" dirty="0">
                <a:latin typeface="Calibri"/>
                <a:cs typeface="Calibri"/>
              </a:rPr>
              <a:t>dayandığı </a:t>
            </a:r>
            <a:r>
              <a:rPr sz="1100" spc="-5" dirty="0">
                <a:latin typeface="Calibri"/>
                <a:cs typeface="Calibri"/>
              </a:rPr>
              <a:t>konser süreçlerinde </a:t>
            </a:r>
            <a:r>
              <a:rPr sz="1100" dirty="0">
                <a:latin typeface="Calibri"/>
                <a:cs typeface="Calibri"/>
              </a:rPr>
              <a:t>hem </a:t>
            </a:r>
            <a:r>
              <a:rPr sz="1100" spc="-5" dirty="0">
                <a:latin typeface="Calibri"/>
                <a:cs typeface="Calibri"/>
              </a:rPr>
              <a:t>de eğitim yönetiminin "faydalanıcıları" olarak inceleme hakkına  sahip </a:t>
            </a:r>
            <a:r>
              <a:rPr sz="1100" dirty="0">
                <a:latin typeface="Calibri"/>
                <a:cs typeface="Calibri"/>
              </a:rPr>
              <a:t>olduklarında </a:t>
            </a:r>
            <a:r>
              <a:rPr sz="1100" spc="-5" dirty="0">
                <a:latin typeface="Calibri"/>
                <a:cs typeface="Calibri"/>
              </a:rPr>
              <a:t>denetim </a:t>
            </a:r>
            <a:r>
              <a:rPr sz="1100" dirty="0">
                <a:latin typeface="Calibri"/>
                <a:cs typeface="Calibri"/>
              </a:rPr>
              <a:t>organları olarak yer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alabilirler.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tabLst>
                <a:tab pos="469265" algn="l"/>
              </a:tabLst>
            </a:pPr>
            <a:r>
              <a:rPr sz="1100" spc="-5" dirty="0">
                <a:latin typeface="Calibri"/>
                <a:cs typeface="Calibri"/>
              </a:rPr>
              <a:t>III.	</a:t>
            </a:r>
            <a:r>
              <a:rPr sz="1100" b="1" spc="-5" dirty="0">
                <a:latin typeface="Calibri"/>
                <a:cs typeface="Calibri"/>
              </a:rPr>
              <a:t>Sonuç</a:t>
            </a:r>
            <a:endParaRPr sz="1100">
              <a:latin typeface="Calibri"/>
              <a:cs typeface="Calibri"/>
            </a:endParaRPr>
          </a:p>
          <a:p>
            <a:pPr marL="12700" marR="7620" algn="just">
              <a:lnSpc>
                <a:spcPct val="10970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</a:rPr>
              <a:t>Eğitim politikamız, yalnızca büyük komplekslerin ekonomik </a:t>
            </a:r>
            <a:r>
              <a:rPr sz="1100" dirty="0">
                <a:latin typeface="Calibri"/>
                <a:cs typeface="Calibri"/>
              </a:rPr>
              <a:t>olarak </a:t>
            </a:r>
            <a:r>
              <a:rPr sz="1100" spc="-5" dirty="0">
                <a:latin typeface="Calibri"/>
                <a:cs typeface="Calibri"/>
              </a:rPr>
              <a:t>uygulanabilir ve kalkınma üzerinde  </a:t>
            </a:r>
            <a:r>
              <a:rPr sz="1100" dirty="0">
                <a:latin typeface="Calibri"/>
                <a:cs typeface="Calibri"/>
              </a:rPr>
              <a:t>gerçek </a:t>
            </a:r>
            <a:r>
              <a:rPr sz="1100" spc="-5" dirty="0">
                <a:latin typeface="Calibri"/>
                <a:cs typeface="Calibri"/>
              </a:rPr>
              <a:t>bir etkisi </a:t>
            </a:r>
            <a:r>
              <a:rPr sz="1100" dirty="0">
                <a:latin typeface="Calibri"/>
                <a:cs typeface="Calibri"/>
              </a:rPr>
              <a:t>olan </a:t>
            </a:r>
            <a:r>
              <a:rPr sz="1100" spc="-5" dirty="0">
                <a:latin typeface="Calibri"/>
                <a:cs typeface="Calibri"/>
              </a:rPr>
              <a:t>rekabetçi üniversite eğitimi geliştirebileceğini dikkate </a:t>
            </a:r>
            <a:r>
              <a:rPr sz="1100" dirty="0">
                <a:latin typeface="Calibri"/>
                <a:cs typeface="Calibri"/>
              </a:rPr>
              <a:t>almalıdır. Bu açıdan  </a:t>
            </a:r>
            <a:r>
              <a:rPr sz="1100" spc="-5" dirty="0">
                <a:latin typeface="Calibri"/>
                <a:cs typeface="Calibri"/>
              </a:rPr>
              <a:t>bakıldığında, </a:t>
            </a:r>
            <a:r>
              <a:rPr sz="1100" dirty="0">
                <a:latin typeface="Calibri"/>
                <a:cs typeface="Calibri"/>
              </a:rPr>
              <a:t>alt bölgedeki küçük </a:t>
            </a:r>
            <a:r>
              <a:rPr sz="1100" spc="-5" dirty="0">
                <a:latin typeface="Calibri"/>
                <a:cs typeface="Calibri"/>
              </a:rPr>
              <a:t>ülkelerimizin yüksek öğrenimlerini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araştırmalarını federe etmekle  büyük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ilgileri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var.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açıdan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bakıldığında,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herhangi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bir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eğitim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politikası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bu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faktörü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hesaba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katmalı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ve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862431"/>
            <a:ext cx="5790565" cy="886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098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bu alanda </a:t>
            </a:r>
            <a:r>
              <a:rPr sz="1100" dirty="0">
                <a:latin typeface="Calibri"/>
                <a:cs typeface="Calibri"/>
              </a:rPr>
              <a:t>gerçek </a:t>
            </a:r>
            <a:r>
              <a:rPr sz="1100" spc="-5" dirty="0">
                <a:latin typeface="Calibri"/>
                <a:cs typeface="Calibri"/>
              </a:rPr>
              <a:t>bir bölgesel entegrasyon üzerine bahis </a:t>
            </a:r>
            <a:r>
              <a:rPr sz="1100" dirty="0">
                <a:latin typeface="Calibri"/>
                <a:cs typeface="Calibri"/>
              </a:rPr>
              <a:t>oynayarak </a:t>
            </a:r>
            <a:r>
              <a:rPr sz="1100" spc="-5" dirty="0">
                <a:latin typeface="Calibri"/>
                <a:cs typeface="Calibri"/>
              </a:rPr>
              <a:t>geleceğe bir projeksiyon  </a:t>
            </a:r>
            <a:r>
              <a:rPr sz="1100" dirty="0">
                <a:latin typeface="Calibri"/>
                <a:cs typeface="Calibri"/>
              </a:rPr>
              <a:t>yapmalıdır. </a:t>
            </a:r>
            <a:r>
              <a:rPr sz="1100" spc="-5" dirty="0">
                <a:latin typeface="Calibri"/>
                <a:cs typeface="Calibri"/>
              </a:rPr>
              <a:t>Özellikle kalkınma araçları üzerinde doğrudan </a:t>
            </a:r>
            <a:r>
              <a:rPr sz="1100" dirty="0">
                <a:latin typeface="Calibri"/>
                <a:cs typeface="Calibri"/>
              </a:rPr>
              <a:t>etkisi olan ve </a:t>
            </a:r>
            <a:r>
              <a:rPr sz="1100" spc="-5" dirty="0">
                <a:latin typeface="Calibri"/>
                <a:cs typeface="Calibri"/>
              </a:rPr>
              <a:t>ülke </a:t>
            </a:r>
            <a:r>
              <a:rPr sz="1100" dirty="0">
                <a:latin typeface="Calibri"/>
                <a:cs typeface="Calibri"/>
              </a:rPr>
              <a:t>kaynaklarının </a:t>
            </a:r>
            <a:r>
              <a:rPr sz="1100" spc="-5" dirty="0">
                <a:latin typeface="Calibri"/>
                <a:cs typeface="Calibri"/>
              </a:rPr>
              <a:t>herkesin  </a:t>
            </a:r>
            <a:r>
              <a:rPr sz="1100" dirty="0">
                <a:latin typeface="Calibri"/>
                <a:cs typeface="Calibri"/>
              </a:rPr>
              <a:t>yararına olacak </a:t>
            </a:r>
            <a:r>
              <a:rPr sz="1100" spc="-5" dirty="0">
                <a:latin typeface="Calibri"/>
                <a:cs typeface="Calibri"/>
              </a:rPr>
              <a:t>şekilde iyi </a:t>
            </a:r>
            <a:r>
              <a:rPr sz="1100" dirty="0">
                <a:latin typeface="Calibri"/>
                <a:cs typeface="Calibri"/>
              </a:rPr>
              <a:t>gelişmesine izin </a:t>
            </a:r>
            <a:r>
              <a:rPr sz="1100" spc="-5" dirty="0">
                <a:latin typeface="Calibri"/>
                <a:cs typeface="Calibri"/>
              </a:rPr>
              <a:t>verenlerde, </a:t>
            </a:r>
            <a:r>
              <a:rPr sz="1100" dirty="0">
                <a:latin typeface="Calibri"/>
                <a:cs typeface="Calibri"/>
              </a:rPr>
              <a:t>gençlerin tüm </a:t>
            </a:r>
            <a:r>
              <a:rPr sz="1100" spc="-5" dirty="0">
                <a:latin typeface="Calibri"/>
                <a:cs typeface="Calibri"/>
              </a:rPr>
              <a:t>bilgi alanlarında bilimsel </a:t>
            </a:r>
            <a:r>
              <a:rPr sz="1100" dirty="0">
                <a:latin typeface="Calibri"/>
                <a:cs typeface="Calibri"/>
              </a:rPr>
              <a:t>ve  </a:t>
            </a:r>
            <a:r>
              <a:rPr sz="1100" spc="-5" dirty="0">
                <a:latin typeface="Calibri"/>
                <a:cs typeface="Calibri"/>
              </a:rPr>
              <a:t>teknolojik eğitimine öncelik vermek de önemlidir. </a:t>
            </a:r>
            <a:r>
              <a:rPr sz="1100" dirty="0">
                <a:latin typeface="Calibri"/>
                <a:cs typeface="Calibri"/>
              </a:rPr>
              <a:t>, </a:t>
            </a:r>
            <a:r>
              <a:rPr sz="1100" spc="-5" dirty="0">
                <a:latin typeface="Calibri"/>
                <a:cs typeface="Calibri"/>
              </a:rPr>
              <a:t>tarımın merkezinde </a:t>
            </a:r>
            <a:r>
              <a:rPr sz="1100" dirty="0">
                <a:latin typeface="Calibri"/>
                <a:cs typeface="Calibri"/>
              </a:rPr>
              <a:t>yer alır </a:t>
            </a:r>
            <a:r>
              <a:rPr sz="1100" spc="-5" dirty="0">
                <a:latin typeface="Calibri"/>
                <a:cs typeface="Calibri"/>
              </a:rPr>
              <a:t>(bkz. yüksek öğrenim 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bilimsel </a:t>
            </a:r>
            <a:r>
              <a:rPr sz="1100" dirty="0">
                <a:latin typeface="Calibri"/>
                <a:cs typeface="Calibri"/>
              </a:rPr>
              <a:t>araştırma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bölümü).</a:t>
            </a:r>
            <a:endParaRPr sz="1100">
              <a:latin typeface="Calibri"/>
              <a:cs typeface="Calibri"/>
            </a:endParaRPr>
          </a:p>
          <a:p>
            <a:pPr marL="12700" marR="8255" algn="just">
              <a:lnSpc>
                <a:spcPct val="110000"/>
              </a:lnSpc>
            </a:pPr>
            <a:r>
              <a:rPr sz="1100" dirty="0">
                <a:latin typeface="Calibri"/>
                <a:cs typeface="Calibri"/>
              </a:rPr>
              <a:t>Gelişim </a:t>
            </a:r>
            <a:r>
              <a:rPr sz="1100" spc="-5" dirty="0">
                <a:latin typeface="Calibri"/>
                <a:cs typeface="Calibri"/>
              </a:rPr>
              <a:t>hakkında konuşmak, seçimler ve referanslar </a:t>
            </a:r>
            <a:r>
              <a:rPr sz="1100" dirty="0">
                <a:latin typeface="Calibri"/>
                <a:cs typeface="Calibri"/>
              </a:rPr>
              <a:t>hakkında </a:t>
            </a:r>
            <a:r>
              <a:rPr sz="1100" spc="-5" dirty="0">
                <a:latin typeface="Calibri"/>
                <a:cs typeface="Calibri"/>
              </a:rPr>
              <a:t>konuşmak gibidir. Fakat ne ile ilgili  </a:t>
            </a:r>
            <a:r>
              <a:rPr sz="1100" dirty="0">
                <a:latin typeface="Calibri"/>
                <a:cs typeface="Calibri"/>
              </a:rPr>
              <a:t>olarak </a:t>
            </a:r>
            <a:r>
              <a:rPr sz="1100" spc="-5" dirty="0">
                <a:latin typeface="Calibri"/>
                <a:cs typeface="Calibri"/>
              </a:rPr>
              <a:t>geliştirildiğimizi söyleyebiliriz? Hangi depolarda? </a:t>
            </a:r>
            <a:r>
              <a:rPr sz="1100" dirty="0">
                <a:latin typeface="Calibri"/>
                <a:cs typeface="Calibri"/>
              </a:rPr>
              <a:t>Bu </a:t>
            </a:r>
            <a:r>
              <a:rPr sz="1100" spc="-5" dirty="0">
                <a:latin typeface="Calibri"/>
                <a:cs typeface="Calibri"/>
              </a:rPr>
              <a:t>soruları sormak, kısaca politik bir </a:t>
            </a:r>
            <a:r>
              <a:rPr sz="1100" dirty="0">
                <a:latin typeface="Calibri"/>
                <a:cs typeface="Calibri"/>
              </a:rPr>
              <a:t>sorun  olan </a:t>
            </a:r>
            <a:r>
              <a:rPr sz="1100" spc="-5" dirty="0">
                <a:latin typeface="Calibri"/>
                <a:cs typeface="Calibri"/>
              </a:rPr>
              <a:t>toplum sorununu, </a:t>
            </a:r>
            <a:r>
              <a:rPr sz="1100" dirty="0">
                <a:latin typeface="Calibri"/>
                <a:cs typeface="Calibri"/>
              </a:rPr>
              <a:t>mutabakatla </a:t>
            </a:r>
            <a:r>
              <a:rPr sz="1100" spc="-5" dirty="0">
                <a:latin typeface="Calibri"/>
                <a:cs typeface="Calibri"/>
              </a:rPr>
              <a:t>seçim sorununu </a:t>
            </a:r>
            <a:r>
              <a:rPr sz="1100" dirty="0">
                <a:latin typeface="Calibri"/>
                <a:cs typeface="Calibri"/>
              </a:rPr>
              <a:t>gündeme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getirmektir.</a:t>
            </a:r>
            <a:endParaRPr sz="1100">
              <a:latin typeface="Calibri"/>
              <a:cs typeface="Calibri"/>
            </a:endParaRPr>
          </a:p>
          <a:p>
            <a:pPr marL="12700" marR="7620" algn="just">
              <a:lnSpc>
                <a:spcPts val="1450"/>
              </a:lnSpc>
              <a:spcBef>
                <a:spcPts val="60"/>
              </a:spcBef>
            </a:pPr>
            <a:r>
              <a:rPr sz="1100" spc="-5" dirty="0">
                <a:latin typeface="Calibri"/>
                <a:cs typeface="Calibri"/>
              </a:rPr>
              <a:t>Eğer bu rızaya dayalı seçim yoksa veya sapmış, çarpıtılmışsa, genellikle </a:t>
            </a:r>
            <a:r>
              <a:rPr sz="1100" dirty="0">
                <a:latin typeface="Calibri"/>
                <a:cs typeface="Calibri"/>
              </a:rPr>
              <a:t>sosyo-politik </a:t>
            </a:r>
            <a:r>
              <a:rPr sz="1100" spc="-5" dirty="0">
                <a:latin typeface="Calibri"/>
                <a:cs typeface="Calibri"/>
              </a:rPr>
              <a:t>bir işlev  bozukluğu, hatta bir diktatörlükle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sonuçlanırız.</a:t>
            </a:r>
            <a:endParaRPr sz="11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5"/>
              </a:spcBef>
            </a:pPr>
            <a:r>
              <a:rPr sz="1100" dirty="0">
                <a:latin typeface="Calibri"/>
                <a:cs typeface="Calibri"/>
              </a:rPr>
              <a:t>Kalkınma </a:t>
            </a:r>
            <a:r>
              <a:rPr sz="1100" spc="-5" dirty="0">
                <a:latin typeface="Calibri"/>
                <a:cs typeface="Calibri"/>
              </a:rPr>
              <a:t>her </a:t>
            </a:r>
            <a:r>
              <a:rPr sz="1100" dirty="0">
                <a:latin typeface="Calibri"/>
                <a:cs typeface="Calibri"/>
              </a:rPr>
              <a:t>türlü </a:t>
            </a:r>
            <a:r>
              <a:rPr sz="1100" spc="-5" dirty="0">
                <a:latin typeface="Calibri"/>
                <a:cs typeface="Calibri"/>
              </a:rPr>
              <a:t>olmalıdır: politik, ekonomik, sosyal, </a:t>
            </a:r>
            <a:r>
              <a:rPr sz="1100" dirty="0">
                <a:latin typeface="Calibri"/>
                <a:cs typeface="Calibri"/>
              </a:rPr>
              <a:t>kültürel, </a:t>
            </a:r>
            <a:r>
              <a:rPr sz="1100" spc="-5" dirty="0">
                <a:latin typeface="Calibri"/>
                <a:cs typeface="Calibri"/>
              </a:rPr>
              <a:t>bilimsel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vb.</a:t>
            </a:r>
            <a:endParaRPr sz="1100">
              <a:latin typeface="Calibri"/>
              <a:cs typeface="Calibri"/>
            </a:endParaRPr>
          </a:p>
          <a:p>
            <a:pPr marL="12700" marR="6985" algn="just">
              <a:lnSpc>
                <a:spcPct val="10980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</a:rPr>
              <a:t>Örneğin, siyasi kalkınma için, Eğitim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Öğretim, nüfusun </a:t>
            </a:r>
            <a:r>
              <a:rPr sz="1100" dirty="0">
                <a:latin typeface="Calibri"/>
                <a:cs typeface="Calibri"/>
              </a:rPr>
              <a:t>mantıklı </a:t>
            </a:r>
            <a:r>
              <a:rPr sz="1100" spc="-5" dirty="0">
                <a:latin typeface="Calibri"/>
                <a:cs typeface="Calibri"/>
              </a:rPr>
              <a:t>seçimler yapabilmesi </a:t>
            </a:r>
            <a:r>
              <a:rPr sz="1100" dirty="0">
                <a:latin typeface="Calibri"/>
                <a:cs typeface="Calibri"/>
              </a:rPr>
              <a:t>için </a:t>
            </a:r>
            <a:r>
              <a:rPr sz="1100" spc="-5" dirty="0">
                <a:latin typeface="Calibri"/>
                <a:cs typeface="Calibri"/>
              </a:rPr>
              <a:t>şarttır.  </a:t>
            </a:r>
            <a:r>
              <a:rPr sz="1100" dirty="0">
                <a:latin typeface="Calibri"/>
                <a:cs typeface="Calibri"/>
              </a:rPr>
              <a:t>Gerçekten, okuma </a:t>
            </a:r>
            <a:r>
              <a:rPr sz="1100" spc="-5" dirty="0">
                <a:latin typeface="Calibri"/>
                <a:cs typeface="Calibri"/>
              </a:rPr>
              <a:t>yazma bilmemesi, </a:t>
            </a:r>
            <a:r>
              <a:rPr sz="1100" dirty="0">
                <a:latin typeface="Calibri"/>
                <a:cs typeface="Calibri"/>
              </a:rPr>
              <a:t>özellikle </a:t>
            </a:r>
            <a:r>
              <a:rPr sz="1100" spc="-5" dirty="0">
                <a:latin typeface="Calibri"/>
                <a:cs typeface="Calibri"/>
              </a:rPr>
              <a:t>bilgi </a:t>
            </a:r>
            <a:r>
              <a:rPr sz="1100" dirty="0">
                <a:latin typeface="Calibri"/>
                <a:cs typeface="Calibri"/>
              </a:rPr>
              <a:t>kaynakları </a:t>
            </a:r>
            <a:r>
              <a:rPr sz="1100" spc="-5" dirty="0">
                <a:latin typeface="Calibri"/>
                <a:cs typeface="Calibri"/>
              </a:rPr>
              <a:t>tekelleştiğinde, yönlendirildiğinde ve  </a:t>
            </a:r>
            <a:r>
              <a:rPr sz="1100" dirty="0">
                <a:latin typeface="Calibri"/>
                <a:cs typeface="Calibri"/>
              </a:rPr>
              <a:t>çelişkili olmadığında manipülasyona </a:t>
            </a:r>
            <a:r>
              <a:rPr sz="1100" spc="-5" dirty="0">
                <a:latin typeface="Calibri"/>
                <a:cs typeface="Calibri"/>
              </a:rPr>
              <a:t>yatkındır. </a:t>
            </a:r>
            <a:r>
              <a:rPr sz="1100" dirty="0">
                <a:latin typeface="Calibri"/>
                <a:cs typeface="Calibri"/>
              </a:rPr>
              <a:t>Artan okuryazarlık, </a:t>
            </a:r>
            <a:r>
              <a:rPr sz="1100" spc="-5" dirty="0">
                <a:latin typeface="Calibri"/>
                <a:cs typeface="Calibri"/>
              </a:rPr>
              <a:t>ayrıca radyo ve TV dalgalarının  serbestleştirilmesi, bu konuyla </a:t>
            </a:r>
            <a:r>
              <a:rPr sz="1100" dirty="0">
                <a:latin typeface="Calibri"/>
                <a:cs typeface="Calibri"/>
              </a:rPr>
              <a:t>başa çıkmanın etkili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yoludur.</a:t>
            </a:r>
            <a:endParaRPr sz="1100">
              <a:latin typeface="Calibri"/>
              <a:cs typeface="Calibri"/>
            </a:endParaRPr>
          </a:p>
          <a:p>
            <a:pPr marL="12700" marR="10795" algn="just">
              <a:lnSpc>
                <a:spcPct val="110000"/>
              </a:lnSpc>
            </a:pPr>
            <a:r>
              <a:rPr sz="1100" dirty="0">
                <a:latin typeface="Calibri"/>
                <a:cs typeface="Calibri"/>
              </a:rPr>
              <a:t>Diğer </a:t>
            </a:r>
            <a:r>
              <a:rPr sz="1100" spc="-5" dirty="0">
                <a:latin typeface="Calibri"/>
                <a:cs typeface="Calibri"/>
              </a:rPr>
              <a:t>herhangi bir kalkınma </a:t>
            </a:r>
            <a:r>
              <a:rPr sz="1100" dirty="0">
                <a:latin typeface="Calibri"/>
                <a:cs typeface="Calibri"/>
              </a:rPr>
              <a:t>türü </a:t>
            </a:r>
            <a:r>
              <a:rPr sz="1100" spc="-5" dirty="0">
                <a:latin typeface="Calibri"/>
                <a:cs typeface="Calibri"/>
              </a:rPr>
              <a:t>için (ekonomik, tarımsal, endüstriyel, vb.), </a:t>
            </a:r>
            <a:r>
              <a:rPr sz="1100" dirty="0">
                <a:latin typeface="Calibri"/>
                <a:cs typeface="Calibri"/>
              </a:rPr>
              <a:t>Doğru </a:t>
            </a:r>
            <a:r>
              <a:rPr sz="1100" spc="-5" dirty="0">
                <a:latin typeface="Calibri"/>
                <a:cs typeface="Calibri"/>
              </a:rPr>
              <a:t>bir bilimsel ve  teknolojik politika oluşturmak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zorunludur.</a:t>
            </a:r>
            <a:endParaRPr sz="1100">
              <a:latin typeface="Calibri"/>
              <a:cs typeface="Calibri"/>
            </a:endParaRPr>
          </a:p>
          <a:p>
            <a:pPr marL="12700" marR="6985" algn="just">
              <a:lnSpc>
                <a:spcPts val="1450"/>
              </a:lnSpc>
              <a:spcBef>
                <a:spcPts val="60"/>
              </a:spcBef>
            </a:pPr>
            <a:r>
              <a:rPr sz="1100" dirty="0">
                <a:latin typeface="Calibri"/>
                <a:cs typeface="Calibri"/>
              </a:rPr>
              <a:t>İyi </a:t>
            </a:r>
            <a:r>
              <a:rPr sz="1100" spc="-5" dirty="0">
                <a:latin typeface="Calibri"/>
                <a:cs typeface="Calibri"/>
              </a:rPr>
              <a:t>bir politika, </a:t>
            </a:r>
            <a:r>
              <a:rPr sz="1100" dirty="0">
                <a:latin typeface="Calibri"/>
                <a:cs typeface="Calibri"/>
              </a:rPr>
              <a:t>iyi </a:t>
            </a:r>
            <a:r>
              <a:rPr sz="1100" spc="-5" dirty="0">
                <a:latin typeface="Calibri"/>
                <a:cs typeface="Calibri"/>
              </a:rPr>
              <a:t>bir eğitim, </a:t>
            </a:r>
            <a:r>
              <a:rPr sz="1100" dirty="0">
                <a:latin typeface="Calibri"/>
                <a:cs typeface="Calibri"/>
              </a:rPr>
              <a:t>iyi </a:t>
            </a:r>
            <a:r>
              <a:rPr sz="1100" spc="-5" dirty="0">
                <a:latin typeface="Calibri"/>
                <a:cs typeface="Calibri"/>
              </a:rPr>
              <a:t>bir eğitimin </a:t>
            </a:r>
            <a:r>
              <a:rPr sz="1100" dirty="0">
                <a:latin typeface="Calibri"/>
                <a:cs typeface="Calibri"/>
              </a:rPr>
              <a:t>yanı </a:t>
            </a:r>
            <a:r>
              <a:rPr sz="1100" spc="-5" dirty="0">
                <a:latin typeface="Calibri"/>
                <a:cs typeface="Calibri"/>
              </a:rPr>
              <a:t>sıra, ekonominin ve İnsan Potansiyeli'nin </a:t>
            </a:r>
            <a:r>
              <a:rPr sz="1100" dirty="0">
                <a:latin typeface="Calibri"/>
                <a:cs typeface="Calibri"/>
              </a:rPr>
              <a:t>iyi </a:t>
            </a:r>
            <a:r>
              <a:rPr sz="1100" spc="-5" dirty="0">
                <a:latin typeface="Calibri"/>
                <a:cs typeface="Calibri"/>
              </a:rPr>
              <a:t>bir  </a:t>
            </a:r>
            <a:r>
              <a:rPr sz="1100" dirty="0">
                <a:latin typeface="Calibri"/>
                <a:cs typeface="Calibri"/>
              </a:rPr>
              <a:t>yönetimini, yani ülke için kontrollü </a:t>
            </a:r>
            <a:r>
              <a:rPr sz="1100" spc="-5" dirty="0">
                <a:latin typeface="Calibri"/>
                <a:cs typeface="Calibri"/>
              </a:rPr>
              <a:t>bir gelişimin anahtarlarını, </a:t>
            </a:r>
            <a:r>
              <a:rPr sz="1100" dirty="0">
                <a:latin typeface="Calibri"/>
                <a:cs typeface="Calibri"/>
              </a:rPr>
              <a:t>yani </a:t>
            </a:r>
            <a:r>
              <a:rPr sz="1100" spc="-5" dirty="0">
                <a:latin typeface="Calibri"/>
                <a:cs typeface="Calibri"/>
              </a:rPr>
              <a:t>Gine'nin tüm alanlar, herkes </a:t>
            </a:r>
            <a:r>
              <a:rPr sz="1100" dirty="0">
                <a:latin typeface="Calibri"/>
                <a:cs typeface="Calibri"/>
              </a:rPr>
              <a:t>için  </a:t>
            </a:r>
            <a:r>
              <a:rPr sz="1100" spc="-5" dirty="0">
                <a:latin typeface="Calibri"/>
                <a:cs typeface="Calibri"/>
              </a:rPr>
              <a:t>zenginlik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doyum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ile.</a:t>
            </a:r>
            <a:endParaRPr sz="1100">
              <a:latin typeface="Calibri"/>
              <a:cs typeface="Calibri"/>
            </a:endParaRPr>
          </a:p>
          <a:p>
            <a:pPr marL="12700" marR="6985" algn="just">
              <a:lnSpc>
                <a:spcPts val="1440"/>
              </a:lnSpc>
              <a:spcBef>
                <a:spcPts val="15"/>
              </a:spcBef>
            </a:pPr>
            <a:r>
              <a:rPr sz="1100" dirty="0">
                <a:latin typeface="Calibri"/>
                <a:cs typeface="Calibri"/>
              </a:rPr>
              <a:t>Bu </a:t>
            </a:r>
            <a:r>
              <a:rPr sz="1100" spc="-5" dirty="0">
                <a:latin typeface="Calibri"/>
                <a:cs typeface="Calibri"/>
              </a:rPr>
              <a:t>koşullarda, geleceğinden emin, çocuklarına verilen eğitimin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mesleki eğitimin kalitesinde, ırktan  dibe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kadar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hüzünlü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hafızada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bir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yasakla,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huzurlu</a:t>
            </a:r>
            <a:r>
              <a:rPr sz="1100" spc="17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bir</a:t>
            </a:r>
            <a:r>
              <a:rPr sz="1100" spc="17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Topluma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sahip</a:t>
            </a:r>
            <a:r>
              <a:rPr sz="1100" spc="17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olduğumuzdan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eminiz,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politik,</a:t>
            </a:r>
            <a:endParaRPr sz="11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0"/>
              </a:spcBef>
            </a:pPr>
            <a:r>
              <a:rPr sz="1100" dirty="0">
                <a:latin typeface="Calibri"/>
                <a:cs typeface="Calibri"/>
              </a:rPr>
              <a:t>etnik </a:t>
            </a:r>
            <a:r>
              <a:rPr sz="1100" spc="-5" dirty="0">
                <a:latin typeface="Calibri"/>
                <a:cs typeface="Calibri"/>
              </a:rPr>
              <a:t>veya korporatist kayırmacılığın, </a:t>
            </a:r>
            <a:r>
              <a:rPr sz="1100" dirty="0">
                <a:latin typeface="Calibri"/>
                <a:cs typeface="Calibri"/>
              </a:rPr>
              <a:t>özellikle </a:t>
            </a:r>
            <a:r>
              <a:rPr sz="1100" spc="-5" dirty="0">
                <a:latin typeface="Calibri"/>
                <a:cs typeface="Calibri"/>
              </a:rPr>
              <a:t>eğitim sisteminde </a:t>
            </a:r>
            <a:r>
              <a:rPr sz="1100" dirty="0">
                <a:latin typeface="Calibri"/>
                <a:cs typeface="Calibri"/>
              </a:rPr>
              <a:t>para önceliğinin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reddi.</a:t>
            </a:r>
            <a:endParaRPr sz="1100">
              <a:latin typeface="Calibri"/>
              <a:cs typeface="Calibri"/>
            </a:endParaRPr>
          </a:p>
          <a:p>
            <a:pPr marL="12700" marR="7620" algn="just">
              <a:lnSpc>
                <a:spcPct val="110000"/>
              </a:lnSpc>
            </a:pPr>
            <a:r>
              <a:rPr sz="1100" dirty="0">
                <a:latin typeface="Calibri"/>
                <a:cs typeface="Calibri"/>
              </a:rPr>
              <a:t>Ayrıca, </a:t>
            </a:r>
            <a:r>
              <a:rPr sz="1100" spc="-5" dirty="0">
                <a:latin typeface="Calibri"/>
                <a:cs typeface="Calibri"/>
              </a:rPr>
              <a:t>işbirliği politikası toplantılarında sıkça dile getirilen iddiaların aksine, gelişmekte </a:t>
            </a:r>
            <a:r>
              <a:rPr sz="1100" dirty="0">
                <a:latin typeface="Calibri"/>
                <a:cs typeface="Calibri"/>
              </a:rPr>
              <a:t>olan </a:t>
            </a:r>
            <a:r>
              <a:rPr sz="1100" spc="-5" dirty="0">
                <a:latin typeface="Calibri"/>
                <a:cs typeface="Calibri"/>
              </a:rPr>
              <a:t>ülkelerin  </a:t>
            </a:r>
            <a:r>
              <a:rPr sz="1100" dirty="0">
                <a:latin typeface="Calibri"/>
                <a:cs typeface="Calibri"/>
              </a:rPr>
              <a:t>özellikle </a:t>
            </a:r>
            <a:r>
              <a:rPr sz="1100" spc="-5" dirty="0">
                <a:latin typeface="Calibri"/>
                <a:cs typeface="Calibri"/>
              </a:rPr>
              <a:t>bilim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teknolojide yüksek eğitime büyük ihtiyaç duydukları da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unutulmamalıdır.</a:t>
            </a:r>
            <a:endParaRPr sz="1100">
              <a:latin typeface="Calibri"/>
              <a:cs typeface="Calibri"/>
            </a:endParaRPr>
          </a:p>
          <a:p>
            <a:pPr marL="12700" marR="6350" algn="just">
              <a:lnSpc>
                <a:spcPts val="1450"/>
              </a:lnSpc>
              <a:spcBef>
                <a:spcPts val="65"/>
              </a:spcBef>
            </a:pPr>
            <a:r>
              <a:rPr sz="1100" spc="-5" dirty="0">
                <a:latin typeface="Calibri"/>
                <a:cs typeface="Calibri"/>
              </a:rPr>
              <a:t>Gine gibi </a:t>
            </a:r>
            <a:r>
              <a:rPr sz="1100" dirty="0">
                <a:latin typeface="Calibri"/>
                <a:cs typeface="Calibri"/>
              </a:rPr>
              <a:t>yapılacak ya </a:t>
            </a:r>
            <a:r>
              <a:rPr sz="1100" spc="-5" dirty="0">
                <a:latin typeface="Calibri"/>
                <a:cs typeface="Calibri"/>
              </a:rPr>
              <a:t>da iyileştirilecek </a:t>
            </a:r>
            <a:r>
              <a:rPr sz="1100" dirty="0">
                <a:latin typeface="Calibri"/>
                <a:cs typeface="Calibri"/>
              </a:rPr>
              <a:t>çok </a:t>
            </a:r>
            <a:r>
              <a:rPr sz="1100" spc="-5" dirty="0">
                <a:latin typeface="Calibri"/>
                <a:cs typeface="Calibri"/>
              </a:rPr>
              <a:t>şeyin olduğu, yetişmek </a:t>
            </a:r>
            <a:r>
              <a:rPr sz="1100" dirty="0">
                <a:latin typeface="Calibri"/>
                <a:cs typeface="Calibri"/>
              </a:rPr>
              <a:t>için çok </a:t>
            </a:r>
            <a:r>
              <a:rPr sz="1100" spc="-5" dirty="0">
                <a:latin typeface="Calibri"/>
                <a:cs typeface="Calibri"/>
              </a:rPr>
              <a:t>fazla gecikmenin </a:t>
            </a:r>
            <a:r>
              <a:rPr sz="1100" dirty="0">
                <a:latin typeface="Calibri"/>
                <a:cs typeface="Calibri"/>
              </a:rPr>
              <a:t>olduğu </a:t>
            </a:r>
            <a:r>
              <a:rPr sz="1100" spc="-5" dirty="0">
                <a:latin typeface="Calibri"/>
                <a:cs typeface="Calibri"/>
              </a:rPr>
              <a:t>bir  </a:t>
            </a:r>
            <a:r>
              <a:rPr sz="1100" dirty="0">
                <a:latin typeface="Calibri"/>
                <a:cs typeface="Calibri"/>
              </a:rPr>
              <a:t>işgücü için işgücü </a:t>
            </a:r>
            <a:r>
              <a:rPr sz="1100" spc="-5" dirty="0">
                <a:latin typeface="Calibri"/>
                <a:cs typeface="Calibri"/>
              </a:rPr>
              <a:t>ihtiyaçları yalnızca ekonomisi can sıkıcı </a:t>
            </a:r>
            <a:r>
              <a:rPr sz="1100" dirty="0">
                <a:latin typeface="Calibri"/>
                <a:cs typeface="Calibri"/>
              </a:rPr>
              <a:t>olduğu </a:t>
            </a:r>
            <a:r>
              <a:rPr sz="1100" spc="-5" dirty="0">
                <a:latin typeface="Calibri"/>
                <a:cs typeface="Calibri"/>
              </a:rPr>
              <a:t>ve çocuklarının </a:t>
            </a:r>
            <a:r>
              <a:rPr sz="1100" dirty="0">
                <a:latin typeface="Calibri"/>
                <a:cs typeface="Calibri"/>
              </a:rPr>
              <a:t>mesleki eğitimi  olduğu için </a:t>
            </a:r>
            <a:r>
              <a:rPr sz="1100" spc="-5" dirty="0">
                <a:latin typeface="Calibri"/>
                <a:cs typeface="Calibri"/>
              </a:rPr>
              <a:t>orta düzeydedir </a:t>
            </a:r>
            <a:r>
              <a:rPr sz="1100" dirty="0">
                <a:latin typeface="Calibri"/>
                <a:cs typeface="Calibri"/>
              </a:rPr>
              <a:t>nicelik ve </a:t>
            </a:r>
            <a:r>
              <a:rPr sz="1100" spc="-5" dirty="0">
                <a:latin typeface="Calibri"/>
                <a:cs typeface="Calibri"/>
              </a:rPr>
              <a:t>nitelik bakımından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yetersiz.</a:t>
            </a:r>
            <a:endParaRPr sz="1100">
              <a:latin typeface="Calibri"/>
              <a:cs typeface="Calibri"/>
            </a:endParaRPr>
          </a:p>
          <a:p>
            <a:pPr marL="12700" marR="8255" algn="just">
              <a:lnSpc>
                <a:spcPts val="1440"/>
              </a:lnSpc>
              <a:spcBef>
                <a:spcPts val="15"/>
              </a:spcBef>
            </a:pPr>
            <a:r>
              <a:rPr sz="1100" spc="-5" dirty="0">
                <a:latin typeface="Calibri"/>
                <a:cs typeface="Calibri"/>
              </a:rPr>
              <a:t>Böyle bir durumu tersine çevirmek devletin </a:t>
            </a:r>
            <a:r>
              <a:rPr sz="1100" dirty="0">
                <a:latin typeface="Calibri"/>
                <a:cs typeface="Calibri"/>
              </a:rPr>
              <a:t>ana </a:t>
            </a:r>
            <a:r>
              <a:rPr sz="1100" spc="-5" dirty="0">
                <a:latin typeface="Calibri"/>
                <a:cs typeface="Calibri"/>
              </a:rPr>
              <a:t>hedeflerinden </a:t>
            </a:r>
            <a:r>
              <a:rPr sz="1100" dirty="0">
                <a:latin typeface="Calibri"/>
                <a:cs typeface="Calibri"/>
              </a:rPr>
              <a:t>biri olmalıdır. </a:t>
            </a:r>
            <a:r>
              <a:rPr sz="1100" spc="-5" dirty="0">
                <a:latin typeface="Calibri"/>
                <a:cs typeface="Calibri"/>
              </a:rPr>
              <a:t>Bunu </a:t>
            </a:r>
            <a:r>
              <a:rPr sz="1100" dirty="0">
                <a:latin typeface="Calibri"/>
                <a:cs typeface="Calibri"/>
              </a:rPr>
              <a:t>başarmak için </a:t>
            </a:r>
            <a:r>
              <a:rPr sz="1100" spc="-5" dirty="0">
                <a:latin typeface="Calibri"/>
                <a:cs typeface="Calibri"/>
              </a:rPr>
              <a:t>bir  şans,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yukarıda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formüle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edilen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teklifleri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gerçek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siyasi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irade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ve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Eğitimden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Sorumlu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farklı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Bakanlıklar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ve</a:t>
            </a:r>
            <a:endParaRPr sz="11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0"/>
              </a:spcBef>
            </a:pPr>
            <a:r>
              <a:rPr sz="1100" dirty="0">
                <a:latin typeface="Calibri"/>
                <a:cs typeface="Calibri"/>
              </a:rPr>
              <a:t>Hizmetler </a:t>
            </a:r>
            <a:r>
              <a:rPr sz="1100" spc="-5" dirty="0">
                <a:latin typeface="Calibri"/>
                <a:cs typeface="Calibri"/>
              </a:rPr>
              <a:t>arasında iyi bir </a:t>
            </a:r>
            <a:r>
              <a:rPr sz="1100" dirty="0">
                <a:latin typeface="Calibri"/>
                <a:cs typeface="Calibri"/>
              </a:rPr>
              <a:t>korelasyon kullanarak </a:t>
            </a:r>
            <a:r>
              <a:rPr sz="1100" spc="-5" dirty="0">
                <a:latin typeface="Calibri"/>
                <a:cs typeface="Calibri"/>
              </a:rPr>
              <a:t>mümkün </a:t>
            </a:r>
            <a:r>
              <a:rPr sz="1100" dirty="0">
                <a:latin typeface="Calibri"/>
                <a:cs typeface="Calibri"/>
              </a:rPr>
              <a:t>olan en iyi </a:t>
            </a:r>
            <a:r>
              <a:rPr sz="1100" spc="-5" dirty="0">
                <a:latin typeface="Calibri"/>
                <a:cs typeface="Calibri"/>
              </a:rPr>
              <a:t>şekilde uygulamak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olacaktır.</a:t>
            </a:r>
            <a:endParaRPr sz="1100">
              <a:latin typeface="Calibri"/>
              <a:cs typeface="Calibri"/>
            </a:endParaRPr>
          </a:p>
          <a:p>
            <a:pPr marL="12700" marR="9525" algn="just">
              <a:lnSpc>
                <a:spcPct val="110000"/>
              </a:lnSpc>
            </a:pPr>
            <a:r>
              <a:rPr sz="1100" dirty="0">
                <a:latin typeface="Calibri"/>
                <a:cs typeface="Calibri"/>
              </a:rPr>
              <a:t>Son olarak, </a:t>
            </a:r>
            <a:r>
              <a:rPr sz="1100" spc="-5" dirty="0">
                <a:latin typeface="Calibri"/>
                <a:cs typeface="Calibri"/>
              </a:rPr>
              <a:t>Gine'nin yaşayabilmesi </a:t>
            </a:r>
            <a:r>
              <a:rPr sz="1100" dirty="0">
                <a:latin typeface="Calibri"/>
                <a:cs typeface="Calibri"/>
              </a:rPr>
              <a:t>için muazzam </a:t>
            </a:r>
            <a:r>
              <a:rPr sz="1100" spc="-5" dirty="0">
                <a:latin typeface="Calibri"/>
                <a:cs typeface="Calibri"/>
              </a:rPr>
              <a:t>potansiyellerinden </a:t>
            </a:r>
            <a:r>
              <a:rPr sz="1100" dirty="0">
                <a:latin typeface="Calibri"/>
                <a:cs typeface="Calibri"/>
              </a:rPr>
              <a:t>yararlı </a:t>
            </a:r>
            <a:r>
              <a:rPr sz="1100" spc="-5" dirty="0">
                <a:latin typeface="Calibri"/>
                <a:cs typeface="Calibri"/>
              </a:rPr>
              <a:t>bir şekilde yararlanılması  amacıyla sinerjide, ülke içinden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dışından </a:t>
            </a:r>
            <a:r>
              <a:rPr sz="1100" dirty="0">
                <a:latin typeface="Calibri"/>
                <a:cs typeface="Calibri"/>
              </a:rPr>
              <a:t>müthiş </a:t>
            </a:r>
            <a:r>
              <a:rPr sz="1100" spc="-5" dirty="0">
                <a:latin typeface="Calibri"/>
                <a:cs typeface="Calibri"/>
              </a:rPr>
              <a:t>insan </a:t>
            </a:r>
            <a:r>
              <a:rPr sz="1100" dirty="0">
                <a:latin typeface="Calibri"/>
                <a:cs typeface="Calibri"/>
              </a:rPr>
              <a:t>kaynaklarının </a:t>
            </a:r>
            <a:r>
              <a:rPr sz="1100" spc="-5" dirty="0">
                <a:latin typeface="Calibri"/>
                <a:cs typeface="Calibri"/>
              </a:rPr>
              <a:t>kullanılmasını </a:t>
            </a:r>
            <a:r>
              <a:rPr sz="1100" dirty="0">
                <a:latin typeface="Calibri"/>
                <a:cs typeface="Calibri"/>
              </a:rPr>
              <a:t>talep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edeceğiz.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tabLst>
                <a:tab pos="469265" algn="l"/>
              </a:tabLst>
            </a:pPr>
            <a:r>
              <a:rPr sz="1100" b="1" spc="-5" dirty="0">
                <a:latin typeface="Calibri"/>
                <a:cs typeface="Calibri"/>
              </a:rPr>
              <a:t>IV.	Bibliyografik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referanslar</a:t>
            </a:r>
            <a:endParaRPr sz="1100">
              <a:latin typeface="Calibri"/>
              <a:cs typeface="Calibri"/>
            </a:endParaRPr>
          </a:p>
          <a:p>
            <a:pPr marL="12700" marR="10795">
              <a:lnSpc>
                <a:spcPct val="110000"/>
              </a:lnSpc>
            </a:pPr>
            <a:r>
              <a:rPr sz="1100" dirty="0">
                <a:latin typeface="Calibri"/>
                <a:cs typeface="Calibri"/>
              </a:rPr>
              <a:t>ABADZI, </a:t>
            </a:r>
            <a:r>
              <a:rPr sz="1100" spc="-5" dirty="0">
                <a:latin typeface="Calibri"/>
                <a:cs typeface="Calibri"/>
              </a:rPr>
              <a:t>H. (2006). Efficient </a:t>
            </a:r>
            <a:r>
              <a:rPr sz="1100" dirty="0">
                <a:latin typeface="Calibri"/>
                <a:cs typeface="Calibri"/>
              </a:rPr>
              <a:t>Learning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Poor. Insights from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Frontier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Cognitive  Neuroscience, </a:t>
            </a:r>
            <a:r>
              <a:rPr sz="1100" dirty="0">
                <a:latin typeface="Calibri"/>
                <a:cs typeface="Calibri"/>
              </a:rPr>
              <a:t>Washington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DC</a:t>
            </a:r>
            <a:endParaRPr sz="1100">
              <a:latin typeface="Calibri"/>
              <a:cs typeface="Calibri"/>
            </a:endParaRPr>
          </a:p>
          <a:p>
            <a:pPr marL="12700" marR="9525">
              <a:lnSpc>
                <a:spcPts val="1460"/>
              </a:lnSpc>
              <a:spcBef>
                <a:spcPts val="55"/>
              </a:spcBef>
              <a:tabLst>
                <a:tab pos="605155" algn="l"/>
                <a:tab pos="1144905" algn="l"/>
                <a:tab pos="1752600" algn="l"/>
                <a:tab pos="2341880" algn="l"/>
                <a:tab pos="2927350" algn="l"/>
                <a:tab pos="3882390" algn="l"/>
                <a:tab pos="4200525" algn="l"/>
                <a:tab pos="4703445" algn="l"/>
                <a:tab pos="5475605" algn="l"/>
              </a:tabLst>
            </a:pPr>
            <a:r>
              <a:rPr sz="1100" dirty="0">
                <a:latin typeface="Calibri"/>
                <a:cs typeface="Calibri"/>
              </a:rPr>
              <a:t>Avru</a:t>
            </a:r>
            <a:r>
              <a:rPr sz="1100" spc="-10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a	Bi</a:t>
            </a:r>
            <a:r>
              <a:rPr sz="1100" spc="-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-5" dirty="0">
                <a:latin typeface="Calibri"/>
                <a:cs typeface="Calibri"/>
              </a:rPr>
              <a:t>iğ</a:t>
            </a:r>
            <a:r>
              <a:rPr sz="1100" dirty="0">
                <a:latin typeface="Calibri"/>
                <a:cs typeface="Calibri"/>
              </a:rPr>
              <a:t>i,	U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ICEF	</a:t>
            </a:r>
            <a:r>
              <a:rPr sz="1100" spc="-5" dirty="0">
                <a:latin typeface="Calibri"/>
                <a:cs typeface="Calibri"/>
              </a:rPr>
              <a:t>(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spc="-10" dirty="0">
                <a:latin typeface="Calibri"/>
                <a:cs typeface="Calibri"/>
              </a:rPr>
              <a:t>0</a:t>
            </a:r>
            <a:r>
              <a:rPr sz="1100" dirty="0">
                <a:latin typeface="Calibri"/>
                <a:cs typeface="Calibri"/>
              </a:rPr>
              <a:t>13</a:t>
            </a:r>
            <a:r>
              <a:rPr sz="1100" spc="-5" dirty="0">
                <a:latin typeface="Calibri"/>
                <a:cs typeface="Calibri"/>
              </a:rPr>
              <a:t>)</a:t>
            </a:r>
            <a:r>
              <a:rPr sz="1100" dirty="0">
                <a:latin typeface="Calibri"/>
                <a:cs typeface="Calibri"/>
              </a:rPr>
              <a:t>.	K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era,	ep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y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j</a:t>
            </a:r>
            <a:r>
              <a:rPr sz="1100" dirty="0">
                <a:latin typeface="Calibri"/>
                <a:cs typeface="Calibri"/>
              </a:rPr>
              <a:t>i	</a:t>
            </a:r>
            <a:r>
              <a:rPr sz="1100" spc="-10" dirty="0">
                <a:latin typeface="Calibri"/>
                <a:cs typeface="Calibri"/>
              </a:rPr>
              <a:t>v</a:t>
            </a:r>
            <a:r>
              <a:rPr sz="1100" dirty="0">
                <a:latin typeface="Calibri"/>
                <a:cs typeface="Calibri"/>
              </a:rPr>
              <a:t>e	ya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ıt,	</a:t>
            </a:r>
            <a:r>
              <a:rPr sz="1100" spc="-5" dirty="0">
                <a:latin typeface="Calibri"/>
                <a:cs typeface="Calibri"/>
              </a:rPr>
              <a:t>Fa</a:t>
            </a:r>
            <a:r>
              <a:rPr sz="1100" dirty="0">
                <a:latin typeface="Calibri"/>
                <a:cs typeface="Calibri"/>
              </a:rPr>
              <a:t>cts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ee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,	Gi</a:t>
            </a:r>
            <a:r>
              <a:rPr sz="1100" spc="-10" dirty="0">
                <a:latin typeface="Calibri"/>
                <a:cs typeface="Calibri"/>
              </a:rPr>
              <a:t>ne</a:t>
            </a:r>
            <a:r>
              <a:rPr sz="1100" dirty="0">
                <a:latin typeface="Calibri"/>
                <a:cs typeface="Calibri"/>
              </a:rPr>
              <a:t>,  </a:t>
            </a:r>
            <a:r>
              <a:rPr sz="11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https://www.unicef.org/cholera/files/UN UNICEF-Cholera_Factsheet-Guinee-VF.pdf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-5" dirty="0">
                <a:latin typeface="Calibri"/>
                <a:cs typeface="Calibri"/>
              </a:rPr>
              <a:t>Search for Common Ground </a:t>
            </a:r>
            <a:r>
              <a:rPr sz="1100" dirty="0">
                <a:latin typeface="Calibri"/>
                <a:cs typeface="Calibri"/>
              </a:rPr>
              <a:t>et Union </a:t>
            </a:r>
            <a:r>
              <a:rPr sz="1100" spc="-5" dirty="0">
                <a:latin typeface="Calibri"/>
                <a:cs typeface="Calibri"/>
              </a:rPr>
              <a:t>européenne (2014). </a:t>
            </a:r>
            <a:r>
              <a:rPr sz="1100" spc="-10" dirty="0">
                <a:latin typeface="Calibri"/>
                <a:cs typeface="Calibri"/>
              </a:rPr>
              <a:t>«Gine </a:t>
            </a:r>
            <a:r>
              <a:rPr sz="1100" spc="-5" dirty="0">
                <a:latin typeface="Calibri"/>
                <a:cs typeface="Calibri"/>
              </a:rPr>
              <a:t>Cumhuriyeti'nde </a:t>
            </a:r>
            <a:r>
              <a:rPr sz="1100" dirty="0">
                <a:latin typeface="Calibri"/>
                <a:cs typeface="Calibri"/>
              </a:rPr>
              <a:t>çocuklara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yönelik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5" dirty="0">
                <a:latin typeface="Calibri"/>
                <a:cs typeface="Calibri"/>
              </a:rPr>
              <a:t>şiddet üzerine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çalışma»</a:t>
            </a:r>
            <a:endParaRPr sz="1100">
              <a:latin typeface="Calibri"/>
              <a:cs typeface="Calibri"/>
            </a:endParaRPr>
          </a:p>
          <a:p>
            <a:pPr marL="12700" marR="11430">
              <a:lnSpc>
                <a:spcPts val="1450"/>
              </a:lnSpc>
              <a:spcBef>
                <a:spcPts val="60"/>
              </a:spcBef>
            </a:pPr>
            <a:r>
              <a:rPr sz="1100" spc="-5" dirty="0">
                <a:latin typeface="Calibri"/>
                <a:cs typeface="Calibri"/>
              </a:rPr>
              <a:t>SHONKOFF, J. (2010), “Building </a:t>
            </a:r>
            <a:r>
              <a:rPr sz="1100" dirty="0">
                <a:latin typeface="Calibri"/>
                <a:cs typeface="Calibri"/>
              </a:rPr>
              <a:t>a New </a:t>
            </a:r>
            <a:r>
              <a:rPr sz="1100" spc="-5" dirty="0">
                <a:latin typeface="Calibri"/>
                <a:cs typeface="Calibri"/>
              </a:rPr>
              <a:t>Biodevelopmental Framework </a:t>
            </a:r>
            <a:r>
              <a:rPr sz="1100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Guide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Future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Early  </a:t>
            </a:r>
            <a:r>
              <a:rPr sz="1100" dirty="0">
                <a:latin typeface="Calibri"/>
                <a:cs typeface="Calibri"/>
              </a:rPr>
              <a:t>Childhood </a:t>
            </a:r>
            <a:r>
              <a:rPr sz="1100" spc="-5" dirty="0">
                <a:latin typeface="Calibri"/>
                <a:cs typeface="Calibri"/>
              </a:rPr>
              <a:t>Policy”,Child Development,vol. </a:t>
            </a:r>
            <a:r>
              <a:rPr sz="1100" dirty="0">
                <a:latin typeface="Calibri"/>
                <a:cs typeface="Calibri"/>
              </a:rPr>
              <a:t>81, </a:t>
            </a:r>
            <a:r>
              <a:rPr sz="1100" spc="-5" dirty="0">
                <a:latin typeface="Calibri"/>
                <a:cs typeface="Calibri"/>
              </a:rPr>
              <a:t>n° </a:t>
            </a:r>
            <a:r>
              <a:rPr sz="1100" dirty="0">
                <a:latin typeface="Calibri"/>
                <a:cs typeface="Calibri"/>
              </a:rPr>
              <a:t>1, </a:t>
            </a:r>
            <a:r>
              <a:rPr sz="1100" spc="-5" dirty="0">
                <a:latin typeface="Calibri"/>
                <a:cs typeface="Calibri"/>
              </a:rPr>
              <a:t>pp.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357-367.</a:t>
            </a:r>
            <a:endParaRPr sz="1100">
              <a:latin typeface="Calibri"/>
              <a:cs typeface="Calibri"/>
            </a:endParaRPr>
          </a:p>
          <a:p>
            <a:pPr marL="12700" marR="6985">
              <a:lnSpc>
                <a:spcPts val="145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</a:rPr>
              <a:t>EVANS, J. </a:t>
            </a:r>
            <a:r>
              <a:rPr sz="1100" dirty="0">
                <a:latin typeface="Calibri"/>
                <a:cs typeface="Calibri"/>
              </a:rPr>
              <a:t>L. ; </a:t>
            </a:r>
            <a:r>
              <a:rPr sz="1100" spc="-5" dirty="0">
                <a:latin typeface="Calibri"/>
                <a:cs typeface="Calibri"/>
              </a:rPr>
              <a:t>MYERS, </a:t>
            </a:r>
            <a:r>
              <a:rPr sz="1100" dirty="0">
                <a:latin typeface="Calibri"/>
                <a:cs typeface="Calibri"/>
              </a:rPr>
              <a:t>R. G. ; </a:t>
            </a:r>
            <a:r>
              <a:rPr sz="1100" spc="-5" dirty="0">
                <a:latin typeface="Calibri"/>
                <a:cs typeface="Calibri"/>
              </a:rPr>
              <a:t>ILFELD, </a:t>
            </a:r>
            <a:r>
              <a:rPr sz="1100" dirty="0">
                <a:latin typeface="Calibri"/>
                <a:cs typeface="Calibri"/>
              </a:rPr>
              <a:t>M. </a:t>
            </a:r>
            <a:r>
              <a:rPr sz="1100" spc="-5" dirty="0">
                <a:latin typeface="Calibri"/>
                <a:cs typeface="Calibri"/>
              </a:rPr>
              <a:t>E. (2000), Early Childhood Counts </a:t>
            </a:r>
            <a:r>
              <a:rPr sz="1100" dirty="0">
                <a:latin typeface="Calibri"/>
                <a:cs typeface="Calibri"/>
              </a:rPr>
              <a:t>– A </a:t>
            </a:r>
            <a:r>
              <a:rPr sz="1100" spc="-5" dirty="0">
                <a:latin typeface="Calibri"/>
                <a:cs typeface="Calibri"/>
              </a:rPr>
              <a:t>Programming Guide </a:t>
            </a:r>
            <a:r>
              <a:rPr sz="1100" dirty="0">
                <a:latin typeface="Calibri"/>
                <a:cs typeface="Calibri"/>
              </a:rPr>
              <a:t>on  </a:t>
            </a:r>
            <a:r>
              <a:rPr sz="1100" spc="-5" dirty="0">
                <a:latin typeface="Calibri"/>
                <a:cs typeface="Calibri"/>
              </a:rPr>
              <a:t>Early Childhood Care for Development, </a:t>
            </a:r>
            <a:r>
              <a:rPr sz="1100" dirty="0">
                <a:latin typeface="Calibri"/>
                <a:cs typeface="Calibri"/>
              </a:rPr>
              <a:t>Washington </a:t>
            </a:r>
            <a:r>
              <a:rPr sz="1100" spc="-5" dirty="0">
                <a:latin typeface="Calibri"/>
                <a:cs typeface="Calibri"/>
              </a:rPr>
              <a:t>DC </a:t>
            </a:r>
            <a:r>
              <a:rPr sz="1100" dirty="0">
                <a:latin typeface="Calibri"/>
                <a:cs typeface="Calibri"/>
              </a:rPr>
              <a:t>: Dünya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Bankası.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5" dirty="0">
                <a:latin typeface="Calibri"/>
                <a:cs typeface="Calibri"/>
              </a:rPr>
              <a:t>FERNALD,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L.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;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KARIGER,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P.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;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ENGLE,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P.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;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RAIKES,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A.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(2009),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Examining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Early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Child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Development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Low-</a:t>
            </a:r>
            <a:endParaRPr sz="1100">
              <a:latin typeface="Calibri"/>
              <a:cs typeface="Calibri"/>
            </a:endParaRPr>
          </a:p>
          <a:p>
            <a:pPr marL="12700" marR="8890">
              <a:lnSpc>
                <a:spcPct val="110000"/>
              </a:lnSpc>
            </a:pPr>
            <a:r>
              <a:rPr sz="1100" dirty="0">
                <a:latin typeface="Calibri"/>
                <a:cs typeface="Calibri"/>
              </a:rPr>
              <a:t>income </a:t>
            </a:r>
            <a:r>
              <a:rPr sz="1100" spc="-5" dirty="0">
                <a:latin typeface="Calibri"/>
                <a:cs typeface="Calibri"/>
              </a:rPr>
              <a:t>Countries: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Toolkit for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Assessment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Children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the first five Years </a:t>
            </a:r>
            <a:r>
              <a:rPr sz="1100" dirty="0">
                <a:latin typeface="Calibri"/>
                <a:cs typeface="Calibri"/>
              </a:rPr>
              <a:t>of Life, </a:t>
            </a:r>
            <a:r>
              <a:rPr sz="1100" spc="-5" dirty="0">
                <a:latin typeface="Calibri"/>
                <a:cs typeface="Calibri"/>
              </a:rPr>
              <a:t>Washington  </a:t>
            </a:r>
            <a:r>
              <a:rPr sz="1100" dirty="0">
                <a:latin typeface="Calibri"/>
                <a:cs typeface="Calibri"/>
              </a:rPr>
              <a:t>DC : </a:t>
            </a:r>
            <a:r>
              <a:rPr sz="1100" spc="-5" dirty="0">
                <a:latin typeface="Calibri"/>
                <a:cs typeface="Calibri"/>
              </a:rPr>
              <a:t>Dünya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Bankası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862431"/>
            <a:ext cx="5789295" cy="131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1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JARAMILLO, </a:t>
            </a:r>
            <a:r>
              <a:rPr sz="1100" dirty="0">
                <a:latin typeface="Calibri"/>
                <a:cs typeface="Calibri"/>
              </a:rPr>
              <a:t>A. ; </a:t>
            </a:r>
            <a:r>
              <a:rPr sz="1100" spc="-5" dirty="0">
                <a:latin typeface="Calibri"/>
                <a:cs typeface="Calibri"/>
              </a:rPr>
              <a:t>MINGAT, </a:t>
            </a:r>
            <a:r>
              <a:rPr sz="1100" dirty="0">
                <a:latin typeface="Calibri"/>
                <a:cs typeface="Calibri"/>
              </a:rPr>
              <a:t>A. </a:t>
            </a:r>
            <a:r>
              <a:rPr sz="1100" spc="-5" dirty="0">
                <a:latin typeface="Calibri"/>
                <a:cs typeface="Calibri"/>
              </a:rPr>
              <a:t>(2003), “Early </a:t>
            </a:r>
            <a:r>
              <a:rPr sz="1100" dirty="0">
                <a:latin typeface="Calibri"/>
                <a:cs typeface="Calibri"/>
              </a:rPr>
              <a:t>childhood care and education in </a:t>
            </a:r>
            <a:r>
              <a:rPr sz="1100" spc="-5" dirty="0">
                <a:latin typeface="Calibri"/>
                <a:cs typeface="Calibri"/>
              </a:rPr>
              <a:t>Sub Saharan </a:t>
            </a:r>
            <a:r>
              <a:rPr sz="1100" dirty="0">
                <a:latin typeface="Calibri"/>
                <a:cs typeface="Calibri"/>
              </a:rPr>
              <a:t>Africa: </a:t>
            </a:r>
            <a:r>
              <a:rPr sz="1100" spc="-5" dirty="0">
                <a:latin typeface="Calibri"/>
                <a:cs typeface="Calibri"/>
              </a:rPr>
              <a:t>What  </a:t>
            </a:r>
            <a:r>
              <a:rPr sz="1100" dirty="0">
                <a:latin typeface="Calibri"/>
                <a:cs typeface="Calibri"/>
              </a:rPr>
              <a:t>would it </a:t>
            </a:r>
            <a:r>
              <a:rPr sz="1100" spc="-5" dirty="0">
                <a:latin typeface="Calibri"/>
                <a:cs typeface="Calibri"/>
              </a:rPr>
              <a:t>take to </a:t>
            </a:r>
            <a:r>
              <a:rPr sz="1100" dirty="0">
                <a:latin typeface="Calibri"/>
                <a:cs typeface="Calibri"/>
              </a:rPr>
              <a:t>meet </a:t>
            </a:r>
            <a:r>
              <a:rPr sz="1100" spc="-5" dirty="0">
                <a:latin typeface="Calibri"/>
                <a:cs typeface="Calibri"/>
              </a:rPr>
              <a:t>the millennium development goals?”, </a:t>
            </a:r>
            <a:r>
              <a:rPr sz="1100" dirty="0">
                <a:latin typeface="Calibri"/>
                <a:cs typeface="Calibri"/>
              </a:rPr>
              <a:t>in M. </a:t>
            </a:r>
            <a:r>
              <a:rPr sz="1100" spc="-5" dirty="0">
                <a:latin typeface="Calibri"/>
                <a:cs typeface="Calibri"/>
              </a:rPr>
              <a:t>Garcia, </a:t>
            </a:r>
            <a:r>
              <a:rPr sz="1100" dirty="0">
                <a:latin typeface="Calibri"/>
                <a:cs typeface="Calibri"/>
              </a:rPr>
              <a:t>A. Pence </a:t>
            </a:r>
            <a:r>
              <a:rPr sz="1100" spc="-5" dirty="0">
                <a:latin typeface="Calibri"/>
                <a:cs typeface="Calibri"/>
              </a:rPr>
              <a:t>et J. </a:t>
            </a:r>
            <a:r>
              <a:rPr sz="1100" dirty="0">
                <a:latin typeface="Calibri"/>
                <a:cs typeface="Calibri"/>
              </a:rPr>
              <a:t>L. Evans </a:t>
            </a:r>
            <a:r>
              <a:rPr sz="1100" spc="-5" dirty="0">
                <a:latin typeface="Calibri"/>
                <a:cs typeface="Calibri"/>
              </a:rPr>
              <a:t>(éd.),  </a:t>
            </a:r>
            <a:r>
              <a:rPr sz="1100" dirty="0">
                <a:latin typeface="Calibri"/>
                <a:cs typeface="Calibri"/>
              </a:rPr>
              <a:t>Africa’s </a:t>
            </a:r>
            <a:r>
              <a:rPr sz="1100" spc="-5" dirty="0">
                <a:latin typeface="Calibri"/>
                <a:cs typeface="Calibri"/>
              </a:rPr>
              <a:t>future, Africa’s challenge: Early childhood care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development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Sub-Saharan </a:t>
            </a:r>
            <a:r>
              <a:rPr sz="1100" dirty="0">
                <a:latin typeface="Calibri"/>
                <a:cs typeface="Calibri"/>
              </a:rPr>
              <a:t>Africa </a:t>
            </a:r>
            <a:r>
              <a:rPr sz="1100" spc="-10" dirty="0">
                <a:latin typeface="Calibri"/>
                <a:cs typeface="Calibri"/>
              </a:rPr>
              <a:t>(pp.  </a:t>
            </a:r>
            <a:r>
              <a:rPr sz="1100" spc="-5" dirty="0">
                <a:latin typeface="Calibri"/>
                <a:cs typeface="Calibri"/>
              </a:rPr>
              <a:t>51-70), Washington, </a:t>
            </a:r>
            <a:r>
              <a:rPr sz="1100" dirty="0">
                <a:latin typeface="Calibri"/>
                <a:cs typeface="Calibri"/>
              </a:rPr>
              <a:t>DC : </a:t>
            </a:r>
            <a:r>
              <a:rPr sz="1100" spc="-5" dirty="0">
                <a:latin typeface="Calibri"/>
                <a:cs typeface="Calibri"/>
              </a:rPr>
              <a:t>Banque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mondiale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12065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100" b="1" spc="-5" dirty="0">
                <a:latin typeface="Calibri"/>
                <a:cs typeface="Calibri"/>
              </a:rPr>
              <a:t>V.	Gine'deki bazı ekler</a:t>
            </a:r>
            <a:endParaRPr sz="11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1100" spc="-5" dirty="0">
                <a:latin typeface="Calibri"/>
                <a:cs typeface="Calibri"/>
              </a:rPr>
              <a:t>Aşağıda </a:t>
            </a:r>
            <a:r>
              <a:rPr sz="1100" dirty="0">
                <a:latin typeface="Calibri"/>
                <a:cs typeface="Calibri"/>
              </a:rPr>
              <a:t>Gine'nin genel </a:t>
            </a:r>
            <a:r>
              <a:rPr sz="1100" spc="-5" dirty="0">
                <a:latin typeface="Calibri"/>
                <a:cs typeface="Calibri"/>
              </a:rPr>
              <a:t>bakışıyla ilgili bazı pdf belgelerini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bulacaksınız.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5226" y="852735"/>
            <a:ext cx="2148205" cy="45529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1400" b="1" spc="-5" dirty="0">
                <a:latin typeface="Calibri"/>
                <a:cs typeface="Calibri"/>
              </a:rPr>
              <a:t>Gine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Cumhuriyeti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100" b="1" dirty="0">
                <a:latin typeface="Calibri"/>
                <a:cs typeface="Calibri"/>
              </a:rPr>
              <a:t>Eğitim ve </a:t>
            </a:r>
            <a:r>
              <a:rPr sz="1100" b="1" spc="-5" dirty="0">
                <a:latin typeface="Calibri"/>
                <a:cs typeface="Calibri"/>
              </a:rPr>
              <a:t>öğretim sektörünün</a:t>
            </a:r>
            <a:r>
              <a:rPr sz="1100" b="1" spc="-5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analizi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9776" y="1673605"/>
            <a:ext cx="5569585" cy="169545"/>
          </a:xfrm>
          <a:custGeom>
            <a:avLst/>
            <a:gdLst/>
            <a:ahLst/>
            <a:cxnLst/>
            <a:rect l="l" t="t" r="r" b="b"/>
            <a:pathLst>
              <a:path w="5569584" h="169544">
                <a:moveTo>
                  <a:pt x="0" y="169164"/>
                </a:moveTo>
                <a:lnTo>
                  <a:pt x="5569584" y="169164"/>
                </a:lnTo>
                <a:lnTo>
                  <a:pt x="5569584" y="0"/>
                </a:lnTo>
                <a:lnTo>
                  <a:pt x="0" y="0"/>
                </a:lnTo>
                <a:lnTo>
                  <a:pt x="0" y="169164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6764" y="1482597"/>
            <a:ext cx="5788660" cy="785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299085" algn="just">
              <a:lnSpc>
                <a:spcPct val="100000"/>
              </a:lnSpc>
              <a:spcBef>
                <a:spcPts val="100"/>
              </a:spcBef>
              <a:buAutoNum type="romanUcPeriod"/>
              <a:tabLst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Önsöz</a:t>
            </a:r>
            <a:endParaRPr sz="1100">
              <a:latin typeface="Calibri"/>
              <a:cs typeface="Calibri"/>
            </a:endParaRPr>
          </a:p>
          <a:p>
            <a:pPr marL="469265" indent="-334010" algn="just">
              <a:lnSpc>
                <a:spcPct val="100000"/>
              </a:lnSpc>
              <a:spcBef>
                <a:spcPts val="15"/>
              </a:spcBef>
              <a:buAutoNum type="romanUcPeriod"/>
              <a:tabLst>
                <a:tab pos="469900" algn="l"/>
              </a:tabLst>
            </a:pP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Giriş</a:t>
            </a:r>
            <a:endParaRPr sz="1100">
              <a:latin typeface="Calibri"/>
              <a:cs typeface="Calibri"/>
            </a:endParaRPr>
          </a:p>
          <a:p>
            <a:pPr marL="469265" indent="-368935">
              <a:lnSpc>
                <a:spcPct val="100000"/>
              </a:lnSpc>
              <a:spcBef>
                <a:spcPts val="25"/>
              </a:spcBef>
              <a:buAutoNum type="romanUcPeriod"/>
              <a:tabLst>
                <a:tab pos="469265" algn="l"/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Sonuç</a:t>
            </a:r>
            <a:endParaRPr sz="1100">
              <a:latin typeface="Calibri"/>
              <a:cs typeface="Calibri"/>
            </a:endParaRPr>
          </a:p>
          <a:p>
            <a:pPr marL="469265" indent="-378460">
              <a:lnSpc>
                <a:spcPct val="100000"/>
              </a:lnSpc>
              <a:spcBef>
                <a:spcPts val="25"/>
              </a:spcBef>
              <a:buAutoNum type="romanUcPeriod"/>
              <a:tabLst>
                <a:tab pos="469265" algn="l"/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Bibliyografik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referanslar</a:t>
            </a:r>
            <a:endParaRPr sz="1100">
              <a:latin typeface="Calibri"/>
              <a:cs typeface="Calibri"/>
            </a:endParaRPr>
          </a:p>
          <a:p>
            <a:pPr marL="469265" indent="-342900">
              <a:lnSpc>
                <a:spcPct val="100000"/>
              </a:lnSpc>
              <a:spcBef>
                <a:spcPts val="20"/>
              </a:spcBef>
              <a:buAutoNum type="romanUcPeriod"/>
              <a:tabLst>
                <a:tab pos="469265" algn="l"/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Gine'deki </a:t>
            </a:r>
            <a:r>
              <a:rPr sz="1100" spc="-5" dirty="0">
                <a:latin typeface="Calibri"/>
                <a:cs typeface="Calibri"/>
              </a:rPr>
              <a:t>bazı ekler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469265" indent="-303530" algn="just">
              <a:lnSpc>
                <a:spcPct val="100000"/>
              </a:lnSpc>
              <a:buAutoNum type="romanUcPeriod"/>
              <a:tabLst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Önsöz</a:t>
            </a:r>
            <a:r>
              <a:rPr sz="1100" b="1" dirty="0">
                <a:latin typeface="Calibri"/>
                <a:cs typeface="Calibri"/>
              </a:rPr>
              <a:t> :</a:t>
            </a:r>
            <a:endParaRPr sz="1100">
              <a:latin typeface="Calibri"/>
              <a:cs typeface="Calibri"/>
            </a:endParaRPr>
          </a:p>
          <a:p>
            <a:pPr marL="12700" marR="8255" algn="just">
              <a:lnSpc>
                <a:spcPts val="1450"/>
              </a:lnSpc>
              <a:spcBef>
                <a:spcPts val="60"/>
              </a:spcBef>
            </a:pPr>
            <a:r>
              <a:rPr sz="1100" spc="-5" dirty="0">
                <a:latin typeface="Calibri"/>
                <a:cs typeface="Calibri"/>
              </a:rPr>
              <a:t>Çalışmalarım Gine'deki eğitim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öğretim sektörünün analizine </a:t>
            </a:r>
            <a:r>
              <a:rPr sz="1100" dirty="0">
                <a:latin typeface="Calibri"/>
                <a:cs typeface="Calibri"/>
              </a:rPr>
              <a:t>önemli </a:t>
            </a:r>
            <a:r>
              <a:rPr sz="1100" spc="-5" dirty="0">
                <a:latin typeface="Calibri"/>
                <a:cs typeface="Calibri"/>
              </a:rPr>
              <a:t>bir vurgu yapmaktan oluşacak,  </a:t>
            </a:r>
            <a:r>
              <a:rPr sz="1100" dirty="0">
                <a:latin typeface="Calibri"/>
                <a:cs typeface="Calibri"/>
              </a:rPr>
              <a:t>ancak ben </a:t>
            </a:r>
            <a:r>
              <a:rPr sz="1100" spc="-5" dirty="0">
                <a:latin typeface="Calibri"/>
                <a:cs typeface="Calibri"/>
              </a:rPr>
              <a:t>Gine'nin </a:t>
            </a:r>
            <a:r>
              <a:rPr sz="1100" dirty="0">
                <a:latin typeface="Calibri"/>
                <a:cs typeface="Calibri"/>
              </a:rPr>
              <a:t>kısa </a:t>
            </a:r>
            <a:r>
              <a:rPr sz="1100" spc="-5" dirty="0">
                <a:latin typeface="Calibri"/>
                <a:cs typeface="Calibri"/>
              </a:rPr>
              <a:t>bir sunumunu </a:t>
            </a:r>
            <a:r>
              <a:rPr sz="1100" dirty="0">
                <a:latin typeface="Calibri"/>
                <a:cs typeface="Calibri"/>
              </a:rPr>
              <a:t>yapmadan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önce.</a:t>
            </a:r>
            <a:endParaRPr sz="11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5"/>
              </a:spcBef>
            </a:pPr>
            <a:r>
              <a:rPr sz="1100" spc="-5" dirty="0">
                <a:latin typeface="Calibri"/>
                <a:cs typeface="Calibri"/>
              </a:rPr>
              <a:t>Eğitim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sisteminin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bu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analizi,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bir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yandan,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eğitim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sistemini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sarsan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zayıflatan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Ebola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virüsü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salgınının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ct val="10970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sonu </a:t>
            </a:r>
            <a:r>
              <a:rPr sz="1100" spc="-5" dirty="0">
                <a:latin typeface="Calibri"/>
                <a:cs typeface="Calibri"/>
              </a:rPr>
              <a:t>ile </a:t>
            </a:r>
            <a:r>
              <a:rPr sz="1100" dirty="0">
                <a:latin typeface="Calibri"/>
                <a:cs typeface="Calibri"/>
              </a:rPr>
              <a:t>öte </a:t>
            </a:r>
            <a:r>
              <a:rPr sz="1100" spc="-5" dirty="0">
                <a:latin typeface="Calibri"/>
                <a:cs typeface="Calibri"/>
              </a:rPr>
              <a:t>yandan, Geçici eğitim sektörü kalkınma planı (2015-2017). </a:t>
            </a:r>
            <a:r>
              <a:rPr sz="1100" dirty="0">
                <a:latin typeface="Calibri"/>
                <a:cs typeface="Calibri"/>
              </a:rPr>
              <a:t>Bu </a:t>
            </a:r>
            <a:r>
              <a:rPr sz="1100" spc="-5" dirty="0">
                <a:latin typeface="Calibri"/>
                <a:cs typeface="Calibri"/>
              </a:rPr>
              <a:t>geçiş planı, ilk Eğitim  Sektörü Programını başarmıştır. Gerçekten </a:t>
            </a:r>
            <a:r>
              <a:rPr sz="1100" dirty="0">
                <a:latin typeface="Calibri"/>
                <a:cs typeface="Calibri"/>
              </a:rPr>
              <a:t>de, </a:t>
            </a:r>
            <a:r>
              <a:rPr sz="1100" spc="-5" dirty="0">
                <a:latin typeface="Calibri"/>
                <a:cs typeface="Calibri"/>
              </a:rPr>
              <a:t>eğitim sisteminin tam teşhisinin </a:t>
            </a:r>
            <a:r>
              <a:rPr sz="1100" dirty="0">
                <a:latin typeface="Calibri"/>
                <a:cs typeface="Calibri"/>
              </a:rPr>
              <a:t>olmaması </a:t>
            </a:r>
            <a:r>
              <a:rPr sz="1100" spc="-5" dirty="0">
                <a:latin typeface="Calibri"/>
                <a:cs typeface="Calibri"/>
              </a:rPr>
              <a:t>ve Ebola  virüsü hastalığının sistem üzerindeki etkileri, </a:t>
            </a:r>
            <a:r>
              <a:rPr sz="1100" spc="-10" dirty="0">
                <a:latin typeface="Calibri"/>
                <a:cs typeface="Calibri"/>
              </a:rPr>
              <a:t>uzun </a:t>
            </a:r>
            <a:r>
              <a:rPr sz="1100" dirty="0">
                <a:latin typeface="Calibri"/>
                <a:cs typeface="Calibri"/>
              </a:rPr>
              <a:t>vadeli </a:t>
            </a:r>
            <a:r>
              <a:rPr sz="1100" spc="-5" dirty="0">
                <a:latin typeface="Calibri"/>
                <a:cs typeface="Calibri"/>
              </a:rPr>
              <a:t>bir vizyonla bir sektör planının  </a:t>
            </a:r>
            <a:r>
              <a:rPr sz="1100" dirty="0">
                <a:latin typeface="Calibri"/>
                <a:cs typeface="Calibri"/>
              </a:rPr>
              <a:t>geliştirilmesine izin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vermedi.</a:t>
            </a:r>
            <a:endParaRPr sz="11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Calibri"/>
                <a:cs typeface="Calibri"/>
              </a:rPr>
              <a:t>Bu </a:t>
            </a:r>
            <a:r>
              <a:rPr sz="1100" dirty="0">
                <a:latin typeface="Calibri"/>
                <a:cs typeface="Calibri"/>
              </a:rPr>
              <a:t>makale 6 </a:t>
            </a:r>
            <a:r>
              <a:rPr sz="1100" spc="-5" dirty="0">
                <a:latin typeface="Calibri"/>
                <a:cs typeface="Calibri"/>
              </a:rPr>
              <a:t>bölümden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oluşmaktadır.</a:t>
            </a:r>
            <a:endParaRPr sz="1100">
              <a:latin typeface="Calibri"/>
              <a:cs typeface="Calibri"/>
            </a:endParaRPr>
          </a:p>
          <a:p>
            <a:pPr marL="469265" marR="7620" lvl="1" indent="-228600" algn="just">
              <a:lnSpc>
                <a:spcPct val="152700"/>
              </a:lnSpc>
              <a:spcBef>
                <a:spcPts val="875"/>
              </a:spcBef>
              <a:buFont typeface="Calibri"/>
              <a:buAutoNum type="arabicPeriod"/>
              <a:tabLst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Bölüm </a:t>
            </a:r>
            <a:r>
              <a:rPr sz="1100" dirty="0">
                <a:latin typeface="Calibri"/>
                <a:cs typeface="Calibri"/>
              </a:rPr>
              <a:t>: </a:t>
            </a:r>
            <a:r>
              <a:rPr sz="1100" spc="-5" dirty="0">
                <a:latin typeface="Calibri"/>
                <a:cs typeface="Calibri"/>
              </a:rPr>
              <a:t>siyasi-insani, sosyo-demografik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makroekonomik bağlamı analiz etmektedir. Eğitim  sisteminin gelişimi </a:t>
            </a:r>
            <a:r>
              <a:rPr sz="1100" dirty="0">
                <a:latin typeface="Calibri"/>
                <a:cs typeface="Calibri"/>
              </a:rPr>
              <a:t>için </a:t>
            </a:r>
            <a:r>
              <a:rPr sz="1100" spc="-10" dirty="0">
                <a:latin typeface="Calibri"/>
                <a:cs typeface="Calibri"/>
              </a:rPr>
              <a:t>sahip </a:t>
            </a:r>
            <a:r>
              <a:rPr sz="1100" dirty="0">
                <a:latin typeface="Calibri"/>
                <a:cs typeface="Calibri"/>
              </a:rPr>
              <a:t>olduğu manevra </a:t>
            </a:r>
            <a:r>
              <a:rPr sz="1100" spc="-5" dirty="0">
                <a:latin typeface="Calibri"/>
                <a:cs typeface="Calibri"/>
              </a:rPr>
              <a:t>alanını ve avantajları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kısıtlamaları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vurgular.</a:t>
            </a:r>
            <a:endParaRPr sz="1100">
              <a:latin typeface="Calibri"/>
              <a:cs typeface="Calibri"/>
            </a:endParaRPr>
          </a:p>
          <a:p>
            <a:pPr marL="469265" marR="5080" lvl="1" indent="-228600" algn="just">
              <a:lnSpc>
                <a:spcPct val="152800"/>
              </a:lnSpc>
              <a:buFont typeface="Calibri"/>
              <a:buAutoNum type="arabicPeriod"/>
              <a:tabLst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Bölüm </a:t>
            </a:r>
            <a:r>
              <a:rPr sz="1100" dirty="0">
                <a:latin typeface="Calibri"/>
                <a:cs typeface="Calibri"/>
              </a:rPr>
              <a:t>: </a:t>
            </a:r>
            <a:r>
              <a:rPr sz="1100" spc="-5" dirty="0">
                <a:latin typeface="Calibri"/>
                <a:cs typeface="Calibri"/>
              </a:rPr>
              <a:t>kaydedilen nicel ilerlemeyi ve </a:t>
            </a:r>
            <a:r>
              <a:rPr sz="1100" dirty="0">
                <a:latin typeface="Calibri"/>
                <a:cs typeface="Calibri"/>
              </a:rPr>
              <a:t>kalan </a:t>
            </a:r>
            <a:r>
              <a:rPr sz="1100" spc="-5" dirty="0">
                <a:latin typeface="Calibri"/>
                <a:cs typeface="Calibri"/>
              </a:rPr>
              <a:t>zorlukları değerlendirmek </a:t>
            </a:r>
            <a:r>
              <a:rPr sz="1100" dirty="0">
                <a:latin typeface="Calibri"/>
                <a:cs typeface="Calibri"/>
              </a:rPr>
              <a:t>için tüm </a:t>
            </a:r>
            <a:r>
              <a:rPr sz="1100" spc="-5" dirty="0">
                <a:latin typeface="Calibri"/>
                <a:cs typeface="Calibri"/>
              </a:rPr>
              <a:t>seviyelerde  </a:t>
            </a:r>
            <a:r>
              <a:rPr sz="1100" dirty="0">
                <a:latin typeface="Calibri"/>
                <a:cs typeface="Calibri"/>
              </a:rPr>
              <a:t>okullaşmanın </a:t>
            </a:r>
            <a:r>
              <a:rPr sz="1100" spc="-5" dirty="0">
                <a:latin typeface="Calibri"/>
                <a:cs typeface="Calibri"/>
              </a:rPr>
              <a:t>gelişimini incelemektedir. Ayrıca, eğitimin eğitim sisteminin yapısını, </a:t>
            </a:r>
            <a:r>
              <a:rPr sz="1100" dirty="0">
                <a:latin typeface="Calibri"/>
                <a:cs typeface="Calibri"/>
              </a:rPr>
              <a:t>öğrenci  akışlarının </a:t>
            </a:r>
            <a:r>
              <a:rPr sz="1100" spc="-5" dirty="0">
                <a:latin typeface="Calibri"/>
                <a:cs typeface="Calibri"/>
              </a:rPr>
              <a:t>yönetimi açısından </a:t>
            </a:r>
            <a:r>
              <a:rPr sz="1100" dirty="0">
                <a:latin typeface="Calibri"/>
                <a:cs typeface="Calibri"/>
              </a:rPr>
              <a:t>iç </a:t>
            </a:r>
            <a:r>
              <a:rPr sz="1100" spc="-5" dirty="0">
                <a:latin typeface="Calibri"/>
                <a:cs typeface="Calibri"/>
              </a:rPr>
              <a:t>verimliliği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çocukların </a:t>
            </a:r>
            <a:r>
              <a:rPr sz="1100" dirty="0">
                <a:latin typeface="Calibri"/>
                <a:cs typeface="Calibri"/>
              </a:rPr>
              <a:t>okul </a:t>
            </a:r>
            <a:r>
              <a:rPr sz="1100" spc="-5" dirty="0">
                <a:latin typeface="Calibri"/>
                <a:cs typeface="Calibri"/>
              </a:rPr>
              <a:t>dışı kapsamını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inceler.</a:t>
            </a:r>
            <a:endParaRPr sz="1100">
              <a:latin typeface="Calibri"/>
              <a:cs typeface="Calibri"/>
            </a:endParaRPr>
          </a:p>
          <a:p>
            <a:pPr marL="469265" marR="5715" lvl="1" indent="-228600" algn="just">
              <a:lnSpc>
                <a:spcPts val="2020"/>
              </a:lnSpc>
              <a:spcBef>
                <a:spcPts val="165"/>
              </a:spcBef>
              <a:buFont typeface="Calibri"/>
              <a:buAutoNum type="arabicPeriod"/>
              <a:tabLst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Bölüm </a:t>
            </a:r>
            <a:r>
              <a:rPr sz="1100" dirty="0">
                <a:latin typeface="Calibri"/>
                <a:cs typeface="Calibri"/>
              </a:rPr>
              <a:t>: </a:t>
            </a:r>
            <a:r>
              <a:rPr sz="1100" spc="-5" dirty="0">
                <a:latin typeface="Calibri"/>
                <a:cs typeface="Calibri"/>
              </a:rPr>
              <a:t>eğitim sisteminde </a:t>
            </a:r>
            <a:r>
              <a:rPr sz="1100" dirty="0">
                <a:latin typeface="Calibri"/>
                <a:cs typeface="Calibri"/>
              </a:rPr>
              <a:t>hem </a:t>
            </a:r>
            <a:r>
              <a:rPr sz="1100" spc="-5" dirty="0">
                <a:latin typeface="Calibri"/>
                <a:cs typeface="Calibri"/>
              </a:rPr>
              <a:t>niceliksel hem de niteliksel olarak eşitlik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eşitsizliklerle  ilgilidir. Eğitim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öğretimin sağlanmasındaki ve </a:t>
            </a:r>
            <a:r>
              <a:rPr sz="1100" dirty="0">
                <a:latin typeface="Calibri"/>
                <a:cs typeface="Calibri"/>
              </a:rPr>
              <a:t>okullaşma </a:t>
            </a:r>
            <a:r>
              <a:rPr sz="1100" spc="-5" dirty="0">
                <a:latin typeface="Calibri"/>
                <a:cs typeface="Calibri"/>
              </a:rPr>
              <a:t>ve </a:t>
            </a:r>
            <a:r>
              <a:rPr sz="1100" dirty="0">
                <a:latin typeface="Calibri"/>
                <a:cs typeface="Calibri"/>
              </a:rPr>
              <a:t>öğrenme </a:t>
            </a:r>
            <a:r>
              <a:rPr sz="1100" spc="-5" dirty="0">
                <a:latin typeface="Calibri"/>
                <a:cs typeface="Calibri"/>
              </a:rPr>
              <a:t>açısından farklılıkları  analiz </a:t>
            </a:r>
            <a:r>
              <a:rPr sz="1100" dirty="0">
                <a:latin typeface="Calibri"/>
                <a:cs typeface="Calibri"/>
              </a:rPr>
              <a:t>eder. </a:t>
            </a:r>
            <a:r>
              <a:rPr sz="1100" spc="-5" dirty="0">
                <a:latin typeface="Calibri"/>
                <a:cs typeface="Calibri"/>
              </a:rPr>
              <a:t>Cinsiyet, ikamet yeri, bölgeler ve </a:t>
            </a:r>
            <a:r>
              <a:rPr sz="1100" dirty="0">
                <a:latin typeface="Calibri"/>
                <a:cs typeface="Calibri"/>
              </a:rPr>
              <a:t>öğrencilerin </a:t>
            </a:r>
            <a:r>
              <a:rPr sz="1100" spc="-5" dirty="0">
                <a:latin typeface="Calibri"/>
                <a:cs typeface="Calibri"/>
              </a:rPr>
              <a:t>yaşam standartlarına </a:t>
            </a:r>
            <a:r>
              <a:rPr sz="1100" dirty="0">
                <a:latin typeface="Calibri"/>
                <a:cs typeface="Calibri"/>
              </a:rPr>
              <a:t>göre  </a:t>
            </a:r>
            <a:r>
              <a:rPr sz="1100" spc="-5" dirty="0">
                <a:latin typeface="Calibri"/>
                <a:cs typeface="Calibri"/>
              </a:rPr>
              <a:t>farklılıklar ile ilgilenmektedir.</a:t>
            </a:r>
            <a:endParaRPr sz="1100">
              <a:latin typeface="Calibri"/>
              <a:cs typeface="Calibri"/>
            </a:endParaRPr>
          </a:p>
          <a:p>
            <a:pPr marL="469265" lvl="1" indent="-228600" algn="just">
              <a:lnSpc>
                <a:spcPct val="100000"/>
              </a:lnSpc>
              <a:spcBef>
                <a:spcPts val="500"/>
              </a:spcBef>
              <a:buFont typeface="Calibri"/>
              <a:buAutoNum type="arabicPeriod"/>
              <a:tabLst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Bölüm </a:t>
            </a:r>
            <a:r>
              <a:rPr sz="1100" b="1" dirty="0">
                <a:latin typeface="Calibri"/>
                <a:cs typeface="Calibri"/>
              </a:rPr>
              <a:t>: </a:t>
            </a:r>
            <a:r>
              <a:rPr sz="1100" spc="-5" dirty="0">
                <a:latin typeface="Calibri"/>
                <a:cs typeface="Calibri"/>
              </a:rPr>
              <a:t>Gine eğitim sisteminin dış verimliliği ile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ilgilidir. Eğitim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öğretim sisteminden</a:t>
            </a:r>
            <a:endParaRPr sz="1100">
              <a:latin typeface="Calibri"/>
              <a:cs typeface="Calibri"/>
            </a:endParaRPr>
          </a:p>
          <a:p>
            <a:pPr marL="469265" marR="5080" algn="just">
              <a:lnSpc>
                <a:spcPct val="15230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mezunların mesleki entegrasyon </a:t>
            </a:r>
            <a:r>
              <a:rPr sz="1100" spc="-5" dirty="0">
                <a:latin typeface="Calibri"/>
                <a:cs typeface="Calibri"/>
              </a:rPr>
              <a:t>düzeyini analiz </a:t>
            </a:r>
            <a:r>
              <a:rPr sz="1100" dirty="0">
                <a:latin typeface="Calibri"/>
                <a:cs typeface="Calibri"/>
              </a:rPr>
              <a:t>eder. </a:t>
            </a:r>
            <a:r>
              <a:rPr sz="1100" spc="-5" dirty="0">
                <a:latin typeface="Calibri"/>
                <a:cs typeface="Calibri"/>
              </a:rPr>
              <a:t>Ekonominin ihtiyaçları ile </a:t>
            </a:r>
            <a:r>
              <a:rPr sz="1100" dirty="0">
                <a:latin typeface="Calibri"/>
                <a:cs typeface="Calibri"/>
              </a:rPr>
              <a:t>işgücü  piyasasının talebi </a:t>
            </a:r>
            <a:r>
              <a:rPr sz="1100" spc="-5" dirty="0">
                <a:latin typeface="Calibri"/>
                <a:cs typeface="Calibri"/>
              </a:rPr>
              <a:t>hakkında </a:t>
            </a:r>
            <a:r>
              <a:rPr sz="1100" dirty="0">
                <a:latin typeface="Calibri"/>
                <a:cs typeface="Calibri"/>
              </a:rPr>
              <a:t>birleşik </a:t>
            </a:r>
            <a:r>
              <a:rPr sz="1100" spc="-5" dirty="0">
                <a:latin typeface="Calibri"/>
                <a:cs typeface="Calibri"/>
              </a:rPr>
              <a:t>bir analiz yapar. Entegrasyon sorunlarına cevap vermek  için, bu </a:t>
            </a:r>
            <a:r>
              <a:rPr sz="1100" dirty="0">
                <a:latin typeface="Calibri"/>
                <a:cs typeface="Calibri"/>
              </a:rPr>
              <a:t>bölüm </a:t>
            </a:r>
            <a:r>
              <a:rPr sz="1100" spc="-5" dirty="0">
                <a:latin typeface="Calibri"/>
                <a:cs typeface="Calibri"/>
              </a:rPr>
              <a:t>daha </a:t>
            </a:r>
            <a:r>
              <a:rPr sz="1100" dirty="0">
                <a:latin typeface="Calibri"/>
                <a:cs typeface="Calibri"/>
              </a:rPr>
              <a:t>iyi </a:t>
            </a:r>
            <a:r>
              <a:rPr sz="1100" spc="-5" dirty="0">
                <a:latin typeface="Calibri"/>
                <a:cs typeface="Calibri"/>
              </a:rPr>
              <a:t>dış verimliliğin </a:t>
            </a:r>
            <a:r>
              <a:rPr sz="1100" dirty="0">
                <a:latin typeface="Calibri"/>
                <a:cs typeface="Calibri"/>
              </a:rPr>
              <a:t>önündeki </a:t>
            </a:r>
            <a:r>
              <a:rPr sz="1100" spc="-5" dirty="0">
                <a:latin typeface="Calibri"/>
                <a:cs typeface="Calibri"/>
              </a:rPr>
              <a:t>engelleri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inceler.</a:t>
            </a:r>
            <a:endParaRPr sz="1100">
              <a:latin typeface="Calibri"/>
              <a:cs typeface="Calibri"/>
            </a:endParaRPr>
          </a:p>
          <a:p>
            <a:pPr marL="469265" marR="5715" lvl="1" indent="-228600" algn="just">
              <a:lnSpc>
                <a:spcPct val="152700"/>
              </a:lnSpc>
              <a:spcBef>
                <a:spcPts val="5"/>
              </a:spcBef>
              <a:buFont typeface="Calibri"/>
              <a:buAutoNum type="arabicPeriod" startAt="5"/>
              <a:tabLst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Bölüm </a:t>
            </a:r>
            <a:r>
              <a:rPr sz="1100" dirty="0">
                <a:latin typeface="Calibri"/>
                <a:cs typeface="Calibri"/>
              </a:rPr>
              <a:t>: </a:t>
            </a:r>
            <a:r>
              <a:rPr sz="1100" spc="-5" dirty="0">
                <a:latin typeface="Calibri"/>
                <a:cs typeface="Calibri"/>
              </a:rPr>
              <a:t>Gine çocuklarının </a:t>
            </a:r>
            <a:r>
              <a:rPr sz="1100" dirty="0">
                <a:latin typeface="Calibri"/>
                <a:cs typeface="Calibri"/>
              </a:rPr>
              <a:t>ve gençlerinin </a:t>
            </a:r>
            <a:r>
              <a:rPr sz="1100" spc="-5" dirty="0">
                <a:latin typeface="Calibri"/>
                <a:cs typeface="Calibri"/>
              </a:rPr>
              <a:t>eğitim sistemini ve okullaşmasını etkileyebilecek  bilinen </a:t>
            </a:r>
            <a:r>
              <a:rPr sz="1100" dirty="0">
                <a:latin typeface="Calibri"/>
                <a:cs typeface="Calibri"/>
              </a:rPr>
              <a:t>tehditleri ve </a:t>
            </a:r>
            <a:r>
              <a:rPr sz="1100" spc="-5" dirty="0">
                <a:latin typeface="Calibri"/>
                <a:cs typeface="Calibri"/>
              </a:rPr>
              <a:t>güvenlik </a:t>
            </a:r>
            <a:r>
              <a:rPr sz="1100" dirty="0">
                <a:latin typeface="Calibri"/>
                <a:cs typeface="Calibri"/>
              </a:rPr>
              <a:t>açıklarını </a:t>
            </a:r>
            <a:r>
              <a:rPr sz="1100" spc="-5" dirty="0">
                <a:latin typeface="Calibri"/>
                <a:cs typeface="Calibri"/>
              </a:rPr>
              <a:t>incelemektedir. </a:t>
            </a:r>
            <a:r>
              <a:rPr sz="1100" dirty="0">
                <a:latin typeface="Calibri"/>
                <a:cs typeface="Calibri"/>
              </a:rPr>
              <a:t>Bu risklerin </a:t>
            </a:r>
            <a:r>
              <a:rPr sz="1100" spc="-5" dirty="0">
                <a:latin typeface="Calibri"/>
                <a:cs typeface="Calibri"/>
              </a:rPr>
              <a:t>eğitim sisteminin </a:t>
            </a:r>
            <a:r>
              <a:rPr sz="1100" dirty="0">
                <a:latin typeface="Calibri"/>
                <a:cs typeface="Calibri"/>
              </a:rPr>
              <a:t>işleyişi ve  sonuçları </a:t>
            </a:r>
            <a:r>
              <a:rPr sz="1100" spc="-5" dirty="0">
                <a:latin typeface="Calibri"/>
                <a:cs typeface="Calibri"/>
              </a:rPr>
              <a:t>üzerindeki etkilerini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bunlarla </a:t>
            </a:r>
            <a:r>
              <a:rPr sz="1100" dirty="0">
                <a:latin typeface="Calibri"/>
                <a:cs typeface="Calibri"/>
              </a:rPr>
              <a:t>başa </a:t>
            </a:r>
            <a:r>
              <a:rPr sz="1100" spc="-5" dirty="0">
                <a:latin typeface="Calibri"/>
                <a:cs typeface="Calibri"/>
              </a:rPr>
              <a:t>çıkmayı öngören etki azaltma </a:t>
            </a:r>
            <a:r>
              <a:rPr sz="1100" dirty="0">
                <a:latin typeface="Calibri"/>
                <a:cs typeface="Calibri"/>
              </a:rPr>
              <a:t>ve dayanıklılık  </a:t>
            </a:r>
            <a:r>
              <a:rPr sz="1100" spc="-5" dirty="0">
                <a:latin typeface="Calibri"/>
                <a:cs typeface="Calibri"/>
              </a:rPr>
              <a:t>mekanizmalarını analiz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eder.</a:t>
            </a:r>
            <a:endParaRPr sz="1100">
              <a:latin typeface="Calibri"/>
              <a:cs typeface="Calibri"/>
            </a:endParaRPr>
          </a:p>
          <a:p>
            <a:pPr marL="469265" marR="5080" lvl="1" indent="-228600" algn="just">
              <a:lnSpc>
                <a:spcPct val="151800"/>
              </a:lnSpc>
              <a:spcBef>
                <a:spcPts val="10"/>
              </a:spcBef>
              <a:buAutoNum type="arabicPeriod" startAt="5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Son olarak, </a:t>
            </a:r>
            <a:r>
              <a:rPr sz="1100" spc="-5" dirty="0">
                <a:latin typeface="Calibri"/>
                <a:cs typeface="Calibri"/>
              </a:rPr>
              <a:t>Bölüm </a:t>
            </a:r>
            <a:r>
              <a:rPr sz="1100" spc="5" dirty="0">
                <a:latin typeface="Calibri"/>
                <a:cs typeface="Calibri"/>
              </a:rPr>
              <a:t>6, </a:t>
            </a:r>
            <a:r>
              <a:rPr sz="1100" spc="-5" dirty="0">
                <a:latin typeface="Calibri"/>
                <a:cs typeface="Calibri"/>
              </a:rPr>
              <a:t>eğitimden sorumlu bakanlıkların </a:t>
            </a:r>
            <a:r>
              <a:rPr sz="1100" dirty="0">
                <a:latin typeface="Calibri"/>
                <a:cs typeface="Calibri"/>
              </a:rPr>
              <a:t>planlama ve </a:t>
            </a:r>
            <a:r>
              <a:rPr sz="1100" spc="-5" dirty="0">
                <a:latin typeface="Calibri"/>
                <a:cs typeface="Calibri"/>
              </a:rPr>
              <a:t>yönetime ilişkin işlevlerini 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kapasitelerini analiz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etmektedir.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9776" y="1083817"/>
            <a:ext cx="5569585" cy="277495"/>
          </a:xfrm>
          <a:custGeom>
            <a:avLst/>
            <a:gdLst/>
            <a:ahLst/>
            <a:cxnLst/>
            <a:rect l="l" t="t" r="r" b="b"/>
            <a:pathLst>
              <a:path w="5569584" h="277494">
                <a:moveTo>
                  <a:pt x="0" y="277368"/>
                </a:moveTo>
                <a:lnTo>
                  <a:pt x="5569584" y="277368"/>
                </a:lnTo>
                <a:lnTo>
                  <a:pt x="5569584" y="0"/>
                </a:lnTo>
                <a:lnTo>
                  <a:pt x="0" y="0"/>
                </a:lnTo>
                <a:lnTo>
                  <a:pt x="0" y="277368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86764" y="1170177"/>
            <a:ext cx="5789930" cy="8462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340360">
              <a:lnSpc>
                <a:spcPct val="100000"/>
              </a:lnSpc>
              <a:spcBef>
                <a:spcPts val="100"/>
              </a:spcBef>
              <a:buAutoNum type="romanUcPeriod" startAt="2"/>
              <a:tabLst>
                <a:tab pos="469265" algn="l"/>
                <a:tab pos="469900" algn="l"/>
              </a:tabLst>
            </a:pPr>
            <a:r>
              <a:rPr sz="1100" b="1" spc="-5" dirty="0">
                <a:solidFill>
                  <a:srgbClr val="212121"/>
                </a:solidFill>
                <a:latin typeface="Calibri"/>
                <a:cs typeface="Calibri"/>
              </a:rPr>
              <a:t>Giriş</a:t>
            </a:r>
            <a:endParaRPr sz="11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5"/>
              </a:spcBef>
            </a:pP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Toplumu,</a:t>
            </a:r>
            <a:r>
              <a:rPr sz="11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ekonomik</a:t>
            </a:r>
            <a:r>
              <a:rPr sz="11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büyümeyi</a:t>
            </a:r>
            <a:r>
              <a:rPr sz="11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ve</a:t>
            </a:r>
            <a:r>
              <a:rPr sz="11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kalkınmayı</a:t>
            </a:r>
            <a:r>
              <a:rPr sz="1100" spc="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dönüştürmek</a:t>
            </a:r>
            <a:r>
              <a:rPr sz="11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için</a:t>
            </a:r>
            <a:r>
              <a:rPr sz="11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bir</a:t>
            </a:r>
            <a:r>
              <a:rPr sz="11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araç</a:t>
            </a:r>
            <a:r>
              <a:rPr sz="11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olarak</a:t>
            </a:r>
            <a:r>
              <a:rPr sz="11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eğitim,</a:t>
            </a:r>
            <a:r>
              <a:rPr sz="11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bir</a:t>
            </a:r>
            <a:r>
              <a:rPr sz="11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ülkeyi</a:t>
            </a:r>
            <a:endParaRPr sz="1100">
              <a:latin typeface="Calibri"/>
              <a:cs typeface="Calibri"/>
            </a:endParaRPr>
          </a:p>
          <a:p>
            <a:pPr marL="12700" marR="6350" algn="just">
              <a:lnSpc>
                <a:spcPct val="109100"/>
              </a:lnSpc>
              <a:spcBef>
                <a:spcPts val="15"/>
              </a:spcBef>
            </a:pP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yönetmek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için herhangi bir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rasyonel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politikada anahtar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rol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oynamalıdır. İddia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herkes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için geçerlidir, 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ancak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En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Az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Gelişmiş Ülkeler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için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daha da</a:t>
            </a:r>
            <a:r>
              <a:rPr sz="11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fazlası.</a:t>
            </a:r>
            <a:endParaRPr sz="1100">
              <a:latin typeface="Calibri"/>
              <a:cs typeface="Calibri"/>
            </a:endParaRPr>
          </a:p>
          <a:p>
            <a:pPr marL="12700" marR="8890" algn="just">
              <a:lnSpc>
                <a:spcPct val="110000"/>
              </a:lnSpc>
            </a:pP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Gine'nin siyasi, sosyal ve ekonomik tarihi, bu ülkeyi, yalnızca belirtilerinde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kalmadan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eğitimin gerçek  durumunu analiz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etme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cesaretine sahip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olmak, </a:t>
            </a:r>
            <a:r>
              <a:rPr sz="1100" spc="-10" dirty="0">
                <a:solidFill>
                  <a:srgbClr val="212121"/>
                </a:solidFill>
                <a:latin typeface="Calibri"/>
                <a:cs typeface="Calibri"/>
              </a:rPr>
              <a:t>ancak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gerçek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teşhisini ve uygulanabilir,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gerçekçi ve  etkili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çözümler</a:t>
            </a:r>
            <a:r>
              <a:rPr sz="11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önerir.</a:t>
            </a:r>
            <a:endParaRPr sz="1100">
              <a:latin typeface="Calibri"/>
              <a:cs typeface="Calibri"/>
            </a:endParaRPr>
          </a:p>
          <a:p>
            <a:pPr marL="12700" marR="5715" algn="just">
              <a:lnSpc>
                <a:spcPts val="1450"/>
              </a:lnSpc>
              <a:spcBef>
                <a:spcPts val="60"/>
              </a:spcBef>
            </a:pP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Bir ülkenin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yönetimindeki Eğitim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aracının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karmaşıklığını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çok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iyi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anlıyoruz.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Tüm alanları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kapsayan,  Gine'ye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hayatı boyunca ve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ülkenin çıkarları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ile ilgili bir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eğitim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vermesi</a:t>
            </a:r>
            <a:r>
              <a:rPr sz="11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beklenmektedir.</a:t>
            </a:r>
            <a:endParaRPr sz="11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0"/>
              </a:spcBef>
            </a:pP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Dolayısıyla</a:t>
            </a:r>
            <a:r>
              <a:rPr sz="1100" spc="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eğitim</a:t>
            </a:r>
            <a:r>
              <a:rPr sz="1100" spc="8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devredilemez</a:t>
            </a:r>
            <a:r>
              <a:rPr sz="1100" spc="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bir</a:t>
            </a:r>
            <a:r>
              <a:rPr sz="1100" spc="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haktır,</a:t>
            </a:r>
            <a:r>
              <a:rPr sz="1100" spc="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doğal</a:t>
            </a:r>
            <a:r>
              <a:rPr sz="1100" spc="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olarak</a:t>
            </a:r>
            <a:r>
              <a:rPr sz="1100" spc="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politik</a:t>
            </a:r>
            <a:r>
              <a:rPr sz="1100" spc="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ve</a:t>
            </a:r>
            <a:r>
              <a:rPr sz="1100" spc="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anayasal</a:t>
            </a:r>
            <a:r>
              <a:rPr sz="1100" spc="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seçimlerle,</a:t>
            </a:r>
            <a:r>
              <a:rPr sz="1100" spc="8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hatta</a:t>
            </a:r>
            <a:r>
              <a:rPr sz="1100" spc="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devletin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ct val="109800"/>
              </a:lnSpc>
              <a:spcBef>
                <a:spcPts val="5"/>
              </a:spcBef>
            </a:pP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örneğin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dini mezheplere karar vermesi gerektiğinde felsefi seçimlerle bağlantılıdır.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Ancak her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şeyden 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önce, ülke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için seçilen kalkınma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türlerine,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özellikle ekonomik seçime ve özellikle sosyal seçime 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dayanmaktadır, önemli bir sonuçla,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iddia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edilen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bir siyasi, yalnızca nüfusa okuma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ve yazma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öğretme  endişesiyle sınırlı kalmayacaktır.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Bu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daha da fazlasıdır,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çünkü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Eğitim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aynı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zamanda İnsanın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eğitimini ve  gelişimini, yani içinde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yaşadığı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toplumu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sağlayabilecek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araçların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uygulanması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olarak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kabul</a:t>
            </a:r>
            <a:r>
              <a:rPr sz="11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edilir.</a:t>
            </a:r>
            <a:endParaRPr sz="1100">
              <a:latin typeface="Calibri"/>
              <a:cs typeface="Calibri"/>
            </a:endParaRPr>
          </a:p>
          <a:p>
            <a:pPr marL="12700" marR="5715" algn="just">
              <a:lnSpc>
                <a:spcPts val="1450"/>
              </a:lnSpc>
              <a:spcBef>
                <a:spcPts val="60"/>
              </a:spcBef>
            </a:pP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Bu nedenle,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bu triptik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için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Eğitim ile sürekli etkileşim halinde olmalıdır: Eğitim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-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Eğitim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-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İstihdam,  demokratik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olarak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kurulmuş ülke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için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bir kalkınma planına yansıyan bir</a:t>
            </a:r>
            <a:r>
              <a:rPr sz="1100" spc="-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triptik.</a:t>
            </a:r>
            <a:endParaRPr sz="11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5"/>
              </a:spcBef>
            </a:pP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Aynı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zamanda,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tüm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sektörlerde seçkin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yöneticilerin ortaya çıkışı, adil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ve eşitlikçi</a:t>
            </a:r>
            <a:r>
              <a:rPr sz="1100" spc="1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bir süreçte, bilimsel</a:t>
            </a:r>
            <a:endParaRPr sz="1100">
              <a:latin typeface="Calibri"/>
              <a:cs typeface="Calibri"/>
            </a:endParaRPr>
          </a:p>
          <a:p>
            <a:pPr marL="12700" marR="8255" algn="just">
              <a:lnSpc>
                <a:spcPct val="109100"/>
              </a:lnSpc>
              <a:spcBef>
                <a:spcPts val="10"/>
              </a:spcBef>
            </a:pP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ve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teknolojik sektörlere, ayrıca yaşam boyu öğrenmenin rasyonel bir organizasyonu ile yüksek öncelik  verilerek teşvik</a:t>
            </a:r>
            <a:r>
              <a:rPr sz="1100" spc="-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edilmelidir.</a:t>
            </a:r>
            <a:endParaRPr sz="1100">
              <a:latin typeface="Calibri"/>
              <a:cs typeface="Calibri"/>
            </a:endParaRPr>
          </a:p>
          <a:p>
            <a:pPr marL="12700" marR="6350" algn="just">
              <a:lnSpc>
                <a:spcPct val="110000"/>
              </a:lnSpc>
            </a:pP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Bu, ülkenin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sosyo-ekonomik kalkınmasına gerçek ve etkili bir katkı ile, eğitim sisteminden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en iyi 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şekilde yararlanmak ve Gine ve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ailesi için en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büyük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yararı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sağlamak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için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yaşamın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her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dönemine 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uyarlama</a:t>
            </a:r>
            <a:r>
              <a:rPr sz="11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gerektirir.</a:t>
            </a:r>
            <a:endParaRPr sz="1100">
              <a:latin typeface="Calibri"/>
              <a:cs typeface="Calibri"/>
            </a:endParaRPr>
          </a:p>
          <a:p>
            <a:pPr marL="12700" marR="10160" algn="just">
              <a:lnSpc>
                <a:spcPts val="1450"/>
              </a:lnSpc>
              <a:spcBef>
                <a:spcPts val="60"/>
              </a:spcBef>
            </a:pP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Mesleki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ve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teknik eğitim ve yüksek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öğrenimin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spesifik alanları burada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ele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alınmakta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ve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Gine eğitim  sistemini geliştirmek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için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gerekli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olan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çerçeve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ve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çevre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hakkında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bazı fikirler </a:t>
            </a:r>
            <a:r>
              <a:rPr sz="1100" dirty="0">
                <a:solidFill>
                  <a:srgbClr val="212121"/>
                </a:solidFill>
                <a:latin typeface="Calibri"/>
                <a:cs typeface="Calibri"/>
              </a:rPr>
              <a:t>öne</a:t>
            </a:r>
            <a:r>
              <a:rPr sz="11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12121"/>
                </a:solidFill>
                <a:latin typeface="Calibri"/>
                <a:cs typeface="Calibri"/>
              </a:rPr>
              <a:t>sürülmektedir.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469265" lvl="1" indent="-228600" algn="just">
              <a:lnSpc>
                <a:spcPct val="100000"/>
              </a:lnSpc>
              <a:buFont typeface="Calibri"/>
              <a:buAutoNum type="arabicPeriod"/>
              <a:tabLst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Bölüm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469265" algn="just">
              <a:lnSpc>
                <a:spcPct val="100000"/>
              </a:lnSpc>
              <a:spcBef>
                <a:spcPts val="120"/>
              </a:spcBef>
            </a:pPr>
            <a:r>
              <a:rPr sz="1100" spc="-5" dirty="0">
                <a:latin typeface="Calibri"/>
                <a:cs typeface="Calibri"/>
              </a:rPr>
              <a:t>Siyasi-insani, sosyo-demografik ve makroekonomik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bağlam</a:t>
            </a:r>
            <a:endParaRPr sz="1100">
              <a:latin typeface="Calibri"/>
              <a:cs typeface="Calibri"/>
            </a:endParaRPr>
          </a:p>
          <a:p>
            <a:pPr marL="241300" marR="7620" algn="just">
              <a:lnSpc>
                <a:spcPct val="110000"/>
              </a:lnSpc>
            </a:pPr>
            <a:r>
              <a:rPr sz="1100" dirty="0">
                <a:latin typeface="Calibri"/>
                <a:cs typeface="Calibri"/>
              </a:rPr>
              <a:t>Bu bölüm, </a:t>
            </a:r>
            <a:r>
              <a:rPr sz="1100" spc="-5" dirty="0">
                <a:latin typeface="Calibri"/>
                <a:cs typeface="Calibri"/>
              </a:rPr>
              <a:t>Gine eğitim sisteminin faaliyet gösterdiği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hizmet arzını ve talebini yapılandırması  muhtemel insani, politik, demografik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sosyo-ekonomik bağlamı </a:t>
            </a:r>
            <a:r>
              <a:rPr sz="1100" dirty="0">
                <a:latin typeface="Calibri"/>
                <a:cs typeface="Calibri"/>
              </a:rPr>
              <a:t>kısaca </a:t>
            </a:r>
            <a:r>
              <a:rPr sz="1100" spc="-5" dirty="0">
                <a:latin typeface="Calibri"/>
                <a:cs typeface="Calibri"/>
              </a:rPr>
              <a:t>açıklamaktadır. </a:t>
            </a:r>
            <a:r>
              <a:rPr sz="1100" dirty="0">
                <a:latin typeface="Calibri"/>
                <a:cs typeface="Calibri"/>
              </a:rPr>
              <a:t>Bu </a:t>
            </a:r>
            <a:r>
              <a:rPr sz="1100" spc="-5" dirty="0">
                <a:latin typeface="Calibri"/>
                <a:cs typeface="Calibri"/>
              </a:rPr>
              <a:t>farklı  </a:t>
            </a:r>
            <a:r>
              <a:rPr sz="1100" dirty="0">
                <a:latin typeface="Calibri"/>
                <a:cs typeface="Calibri"/>
              </a:rPr>
              <a:t>boyutların </a:t>
            </a:r>
            <a:r>
              <a:rPr sz="1100" spc="-5" dirty="0">
                <a:latin typeface="Calibri"/>
                <a:cs typeface="Calibri"/>
              </a:rPr>
              <a:t>geçmiş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şimdiki yönlerini </a:t>
            </a:r>
            <a:r>
              <a:rPr sz="1100" dirty="0">
                <a:latin typeface="Calibri"/>
                <a:cs typeface="Calibri"/>
              </a:rPr>
              <a:t>art arda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inceler.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469265" indent="-228600" algn="just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Ülkenin genel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tanıtımı</a:t>
            </a:r>
            <a:endParaRPr sz="1100">
              <a:latin typeface="Calibri"/>
              <a:cs typeface="Calibri"/>
            </a:endParaRPr>
          </a:p>
          <a:p>
            <a:pPr marL="241300" marR="5080" algn="just">
              <a:lnSpc>
                <a:spcPct val="109800"/>
              </a:lnSpc>
            </a:pPr>
            <a:r>
              <a:rPr sz="1100" spc="-5" dirty="0">
                <a:latin typeface="Calibri"/>
                <a:cs typeface="Calibri"/>
              </a:rPr>
              <a:t>2014 nüfus sayımına6 </a:t>
            </a:r>
            <a:r>
              <a:rPr sz="1100" dirty="0">
                <a:latin typeface="Calibri"/>
                <a:cs typeface="Calibri"/>
              </a:rPr>
              <a:t>göre toplam </a:t>
            </a:r>
            <a:r>
              <a:rPr sz="1100" spc="-5" dirty="0">
                <a:latin typeface="Calibri"/>
                <a:cs typeface="Calibri"/>
              </a:rPr>
              <a:t>245.857 km2'lik </a:t>
            </a:r>
            <a:r>
              <a:rPr sz="1100" spc="-10" dirty="0">
                <a:latin typeface="Calibri"/>
                <a:cs typeface="Calibri"/>
              </a:rPr>
              <a:t>bir </a:t>
            </a:r>
            <a:r>
              <a:rPr sz="1100" spc="-5" dirty="0">
                <a:latin typeface="Calibri"/>
                <a:cs typeface="Calibri"/>
              </a:rPr>
              <a:t>nüfusa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10.5 milyonluk </a:t>
            </a:r>
            <a:r>
              <a:rPr sz="1100" spc="5" dirty="0">
                <a:latin typeface="Calibri"/>
                <a:cs typeface="Calibri"/>
              </a:rPr>
              <a:t>bir </a:t>
            </a:r>
            <a:r>
              <a:rPr sz="1100" spc="-5" dirty="0">
                <a:latin typeface="Calibri"/>
                <a:cs typeface="Calibri"/>
              </a:rPr>
              <a:t>nüfusa sahip  </a:t>
            </a:r>
            <a:r>
              <a:rPr sz="1100" dirty="0">
                <a:latin typeface="Calibri"/>
                <a:cs typeface="Calibri"/>
              </a:rPr>
              <a:t>olan </a:t>
            </a:r>
            <a:r>
              <a:rPr sz="1100" spc="-5" dirty="0">
                <a:latin typeface="Calibri"/>
                <a:cs typeface="Calibri"/>
              </a:rPr>
              <a:t>Gine, Senegal ve Mali </a:t>
            </a:r>
            <a:r>
              <a:rPr sz="1100" dirty="0">
                <a:latin typeface="Calibri"/>
                <a:cs typeface="Calibri"/>
              </a:rPr>
              <a:t>tarafından </a:t>
            </a:r>
            <a:r>
              <a:rPr sz="1100" spc="-5" dirty="0">
                <a:latin typeface="Calibri"/>
                <a:cs typeface="Calibri"/>
              </a:rPr>
              <a:t>kuzeye, doğuda Côte d'Ivoire tarafından, </a:t>
            </a:r>
            <a:r>
              <a:rPr sz="1100" dirty="0">
                <a:latin typeface="Calibri"/>
                <a:cs typeface="Calibri"/>
              </a:rPr>
              <a:t>güneye doğru  </a:t>
            </a:r>
            <a:r>
              <a:rPr sz="1100" spc="-5" dirty="0">
                <a:latin typeface="Calibri"/>
                <a:cs typeface="Calibri"/>
              </a:rPr>
              <a:t>Gine </a:t>
            </a:r>
            <a:r>
              <a:rPr sz="1100" dirty="0">
                <a:latin typeface="Calibri"/>
                <a:cs typeface="Calibri"/>
              </a:rPr>
              <a:t>Bissau </a:t>
            </a:r>
            <a:r>
              <a:rPr sz="1100" spc="-5" dirty="0">
                <a:latin typeface="Calibri"/>
                <a:cs typeface="Calibri"/>
              </a:rPr>
              <a:t>ve </a:t>
            </a:r>
            <a:r>
              <a:rPr sz="1100" dirty="0">
                <a:latin typeface="Calibri"/>
                <a:cs typeface="Calibri"/>
              </a:rPr>
              <a:t>Atlantik </a:t>
            </a:r>
            <a:r>
              <a:rPr sz="1100" spc="-5" dirty="0">
                <a:latin typeface="Calibri"/>
                <a:cs typeface="Calibri"/>
              </a:rPr>
              <a:t>Okyanusu </a:t>
            </a:r>
            <a:r>
              <a:rPr sz="1100" dirty="0">
                <a:latin typeface="Calibri"/>
                <a:cs typeface="Calibri"/>
              </a:rPr>
              <a:t>tarafından </a:t>
            </a:r>
            <a:r>
              <a:rPr sz="1100" spc="-5" dirty="0">
                <a:latin typeface="Calibri"/>
                <a:cs typeface="Calibri"/>
              </a:rPr>
              <a:t>Sierra </a:t>
            </a:r>
            <a:r>
              <a:rPr sz="1100" dirty="0">
                <a:latin typeface="Calibri"/>
                <a:cs typeface="Calibri"/>
              </a:rPr>
              <a:t>Leone </a:t>
            </a:r>
            <a:r>
              <a:rPr sz="1100" spc="-5" dirty="0">
                <a:latin typeface="Calibri"/>
                <a:cs typeface="Calibri"/>
              </a:rPr>
              <a:t>ve Liberya </a:t>
            </a:r>
            <a:r>
              <a:rPr sz="1100" dirty="0">
                <a:latin typeface="Calibri"/>
                <a:cs typeface="Calibri"/>
              </a:rPr>
              <a:t>ve batıda. </a:t>
            </a:r>
            <a:r>
              <a:rPr sz="1100" spc="-5" dirty="0">
                <a:latin typeface="Calibri"/>
                <a:cs typeface="Calibri"/>
              </a:rPr>
              <a:t>Gine kabartması  </a:t>
            </a:r>
            <a:r>
              <a:rPr sz="1100" dirty="0">
                <a:latin typeface="Calibri"/>
                <a:cs typeface="Calibri"/>
              </a:rPr>
              <a:t>çeşitlidir </a:t>
            </a:r>
            <a:r>
              <a:rPr sz="1100" spc="-5" dirty="0">
                <a:latin typeface="Calibri"/>
                <a:cs typeface="Calibri"/>
              </a:rPr>
              <a:t>ve </a:t>
            </a:r>
            <a:r>
              <a:rPr sz="1100" dirty="0">
                <a:latin typeface="Calibri"/>
                <a:cs typeface="Calibri"/>
              </a:rPr>
              <a:t>arka </a:t>
            </a:r>
            <a:r>
              <a:rPr sz="1100" spc="-5" dirty="0">
                <a:latin typeface="Calibri"/>
                <a:cs typeface="Calibri"/>
              </a:rPr>
              <a:t>arkaya ovalar, yaylalar, </a:t>
            </a:r>
            <a:r>
              <a:rPr sz="1100" dirty="0">
                <a:latin typeface="Calibri"/>
                <a:cs typeface="Calibri"/>
              </a:rPr>
              <a:t>dağlar ve ovalardan </a:t>
            </a:r>
            <a:r>
              <a:rPr sz="1100" spc="-5" dirty="0">
                <a:latin typeface="Calibri"/>
                <a:cs typeface="Calibri"/>
              </a:rPr>
              <a:t>oluşur. </a:t>
            </a:r>
            <a:r>
              <a:rPr sz="1100" dirty="0">
                <a:latin typeface="Calibri"/>
                <a:cs typeface="Calibri"/>
              </a:rPr>
              <a:t>Ülke </a:t>
            </a:r>
            <a:r>
              <a:rPr sz="1100" spc="-5" dirty="0">
                <a:latin typeface="Calibri"/>
                <a:cs typeface="Calibri"/>
              </a:rPr>
              <a:t>dört </a:t>
            </a:r>
            <a:r>
              <a:rPr sz="1100" dirty="0">
                <a:latin typeface="Calibri"/>
                <a:cs typeface="Calibri"/>
              </a:rPr>
              <a:t>doğal </a:t>
            </a:r>
            <a:r>
              <a:rPr sz="1100" spc="-5" dirty="0">
                <a:latin typeface="Calibri"/>
                <a:cs typeface="Calibri"/>
              </a:rPr>
              <a:t>bölgeye  </a:t>
            </a:r>
            <a:r>
              <a:rPr sz="1100" dirty="0">
                <a:latin typeface="Calibri"/>
                <a:cs typeface="Calibri"/>
              </a:rPr>
              <a:t>ayrılmıştır: </a:t>
            </a:r>
            <a:r>
              <a:rPr sz="1100" spc="-5" dirty="0">
                <a:latin typeface="Calibri"/>
                <a:cs typeface="Calibri"/>
              </a:rPr>
              <a:t>Aşağı Gine veya deniz Gine (Atlantik Okyanusu üzerinde yaklaşık 300 kilometrelik bir  deniz </a:t>
            </a:r>
            <a:r>
              <a:rPr sz="1100" dirty="0">
                <a:latin typeface="Calibri"/>
                <a:cs typeface="Calibri"/>
              </a:rPr>
              <a:t>cephesi ile), </a:t>
            </a:r>
            <a:r>
              <a:rPr sz="1100" spc="-5" dirty="0">
                <a:latin typeface="Calibri"/>
                <a:cs typeface="Calibri"/>
              </a:rPr>
              <a:t>Orta Gine, </a:t>
            </a:r>
            <a:r>
              <a:rPr sz="1100" dirty="0">
                <a:latin typeface="Calibri"/>
                <a:cs typeface="Calibri"/>
              </a:rPr>
              <a:t>yaygın olarak </a:t>
            </a:r>
            <a:r>
              <a:rPr sz="1100" spc="-5" dirty="0">
                <a:latin typeface="Calibri"/>
                <a:cs typeface="Calibri"/>
              </a:rPr>
              <a:t>Fouta Djallon (dağ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plato bölgesi) </a:t>
            </a:r>
            <a:r>
              <a:rPr sz="1100" dirty="0">
                <a:latin typeface="Calibri"/>
                <a:cs typeface="Calibri"/>
              </a:rPr>
              <a:t>, </a:t>
            </a:r>
            <a:r>
              <a:rPr sz="1100" spc="-5" dirty="0">
                <a:latin typeface="Calibri"/>
                <a:cs typeface="Calibri"/>
              </a:rPr>
              <a:t>Yukarı Gine  (savanlar ve </a:t>
            </a:r>
            <a:r>
              <a:rPr sz="1100" dirty="0">
                <a:latin typeface="Calibri"/>
                <a:cs typeface="Calibri"/>
              </a:rPr>
              <a:t>yaylalar </a:t>
            </a:r>
            <a:r>
              <a:rPr sz="1100" spc="-5" dirty="0">
                <a:latin typeface="Calibri"/>
                <a:cs typeface="Calibri"/>
              </a:rPr>
              <a:t>bölgesi) ve Orman Gine. Gine iklimi, </a:t>
            </a:r>
            <a:r>
              <a:rPr sz="1100" dirty="0">
                <a:latin typeface="Calibri"/>
                <a:cs typeface="Calibri"/>
              </a:rPr>
              <a:t>yağışlı </a:t>
            </a:r>
            <a:r>
              <a:rPr sz="1100" spc="-5" dirty="0">
                <a:latin typeface="Calibri"/>
                <a:cs typeface="Calibri"/>
              </a:rPr>
              <a:t>bir mevsimin ve farklı bölgelerde  değişken sürelere sahip bir </a:t>
            </a:r>
            <a:r>
              <a:rPr sz="1100" dirty="0">
                <a:latin typeface="Calibri"/>
                <a:cs typeface="Calibri"/>
              </a:rPr>
              <a:t>kuru </a:t>
            </a:r>
            <a:r>
              <a:rPr sz="1100" spc="-5" dirty="0">
                <a:latin typeface="Calibri"/>
                <a:cs typeface="Calibri"/>
              </a:rPr>
              <a:t>mevsimin değişmesi ile karakterizedir. Ülkenin </a:t>
            </a:r>
            <a:r>
              <a:rPr sz="1100" dirty="0">
                <a:latin typeface="Calibri"/>
                <a:cs typeface="Calibri"/>
              </a:rPr>
              <a:t>ayrıca, </a:t>
            </a:r>
            <a:r>
              <a:rPr sz="1100" spc="-5" dirty="0">
                <a:latin typeface="Calibri"/>
                <a:cs typeface="Calibri"/>
              </a:rPr>
              <a:t>büyük  </a:t>
            </a:r>
            <a:r>
              <a:rPr sz="1100" dirty="0">
                <a:latin typeface="Calibri"/>
                <a:cs typeface="Calibri"/>
              </a:rPr>
              <a:t>ölçüde yetersiz </a:t>
            </a:r>
            <a:r>
              <a:rPr sz="1100" spc="-5" dirty="0">
                <a:latin typeface="Calibri"/>
                <a:cs typeface="Calibri"/>
              </a:rPr>
              <a:t>sömürülen </a:t>
            </a:r>
            <a:r>
              <a:rPr sz="1100" dirty="0">
                <a:latin typeface="Calibri"/>
                <a:cs typeface="Calibri"/>
              </a:rPr>
              <a:t>muazzam </a:t>
            </a:r>
            <a:r>
              <a:rPr sz="1100" spc="-5" dirty="0">
                <a:latin typeface="Calibri"/>
                <a:cs typeface="Calibri"/>
              </a:rPr>
              <a:t>hidrografik zenginlikleri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zengin bir madencilik potansiyeli  (dünyanın boksit, altın, elmas, demir, </a:t>
            </a:r>
            <a:r>
              <a:rPr sz="1100" dirty="0">
                <a:latin typeface="Calibri"/>
                <a:cs typeface="Calibri"/>
              </a:rPr>
              <a:t>manganez, </a:t>
            </a:r>
            <a:r>
              <a:rPr sz="1100" spc="-5" dirty="0">
                <a:latin typeface="Calibri"/>
                <a:cs typeface="Calibri"/>
              </a:rPr>
              <a:t>çinko, kobalt, nikel, uranyum </a:t>
            </a:r>
            <a:r>
              <a:rPr sz="1100" dirty="0">
                <a:latin typeface="Calibri"/>
                <a:cs typeface="Calibri"/>
              </a:rPr>
              <a:t>rezervlerinin üçte  </a:t>
            </a:r>
            <a:r>
              <a:rPr sz="1100" spc="-5" dirty="0">
                <a:latin typeface="Calibri"/>
                <a:cs typeface="Calibri"/>
              </a:rPr>
              <a:t>biri) </a:t>
            </a:r>
            <a:r>
              <a:rPr sz="1100" dirty="0">
                <a:latin typeface="Calibri"/>
                <a:cs typeface="Calibri"/>
              </a:rPr>
              <a:t>var7. </a:t>
            </a:r>
            <a:r>
              <a:rPr sz="1100" spc="-5" dirty="0">
                <a:latin typeface="Calibri"/>
                <a:cs typeface="Calibri"/>
              </a:rPr>
              <a:t>Ülke, </a:t>
            </a:r>
            <a:r>
              <a:rPr sz="1100" dirty="0">
                <a:latin typeface="Calibri"/>
                <a:cs typeface="Calibri"/>
              </a:rPr>
              <a:t>her biri </a:t>
            </a:r>
            <a:r>
              <a:rPr sz="1100" spc="-10" dirty="0">
                <a:latin typeface="Calibri"/>
                <a:cs typeface="Calibri"/>
              </a:rPr>
              <a:t>bir </a:t>
            </a:r>
            <a:r>
              <a:rPr sz="1100" dirty="0">
                <a:latin typeface="Calibri"/>
                <a:cs typeface="Calibri"/>
              </a:rPr>
              <a:t>valinin </a:t>
            </a:r>
            <a:r>
              <a:rPr sz="1100" spc="-5" dirty="0">
                <a:latin typeface="Calibri"/>
                <a:cs typeface="Calibri"/>
              </a:rPr>
              <a:t>başkanlığında sekiz </a:t>
            </a:r>
            <a:r>
              <a:rPr sz="1100" dirty="0">
                <a:latin typeface="Calibri"/>
                <a:cs typeface="Calibri"/>
              </a:rPr>
              <a:t>idari </a:t>
            </a:r>
            <a:r>
              <a:rPr sz="1100" spc="-5" dirty="0">
                <a:latin typeface="Calibri"/>
                <a:cs typeface="Calibri"/>
              </a:rPr>
              <a:t>bölgeye (Boké, Faranah, Kankan,  </a:t>
            </a:r>
            <a:r>
              <a:rPr sz="1100" dirty="0">
                <a:latin typeface="Calibri"/>
                <a:cs typeface="Calibri"/>
              </a:rPr>
              <a:t>Kindia, Labé, </a:t>
            </a:r>
            <a:r>
              <a:rPr sz="1100" spc="-5" dirty="0">
                <a:latin typeface="Calibri"/>
                <a:cs typeface="Calibri"/>
              </a:rPr>
              <a:t>Mamou, N’Zérékoré ve </a:t>
            </a:r>
            <a:r>
              <a:rPr sz="1100" dirty="0">
                <a:latin typeface="Calibri"/>
                <a:cs typeface="Calibri"/>
              </a:rPr>
              <a:t>Gouvernorat </a:t>
            </a:r>
            <a:r>
              <a:rPr sz="1100" spc="-10" dirty="0">
                <a:latin typeface="Calibri"/>
                <a:cs typeface="Calibri"/>
              </a:rPr>
              <a:t>de </a:t>
            </a:r>
            <a:r>
              <a:rPr sz="1100" spc="-5" dirty="0">
                <a:latin typeface="Calibri"/>
                <a:cs typeface="Calibri"/>
              </a:rPr>
              <a:t>Conakry) sahiptir. Özel bir statüye sahip  </a:t>
            </a:r>
            <a:r>
              <a:rPr sz="1100" dirty="0">
                <a:latin typeface="Calibri"/>
                <a:cs typeface="Calibri"/>
              </a:rPr>
              <a:t>olan </a:t>
            </a:r>
            <a:r>
              <a:rPr sz="1100" spc="-5" dirty="0">
                <a:latin typeface="Calibri"/>
                <a:cs typeface="Calibri"/>
              </a:rPr>
              <a:t>başkent Conakry'nin yanı sıra, diğer bölgeler de </a:t>
            </a:r>
            <a:r>
              <a:rPr sz="1100" dirty="0">
                <a:latin typeface="Calibri"/>
                <a:cs typeface="Calibri"/>
              </a:rPr>
              <a:t>kentsel </a:t>
            </a:r>
            <a:r>
              <a:rPr sz="1100" spc="-5" dirty="0">
                <a:latin typeface="Calibri"/>
                <a:cs typeface="Calibri"/>
              </a:rPr>
              <a:t>ve kırsal komünlere bölünmüş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olan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862431"/>
            <a:ext cx="5789295" cy="8677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8255" algn="just">
              <a:lnSpc>
                <a:spcPct val="110200"/>
              </a:lnSpc>
              <a:spcBef>
                <a:spcPts val="95"/>
              </a:spcBef>
            </a:pPr>
            <a:r>
              <a:rPr sz="1100" spc="-5" dirty="0">
                <a:latin typeface="Calibri"/>
                <a:cs typeface="Calibri"/>
              </a:rPr>
              <a:t>vilayetlere (toplamda 33, vilayetin başkanlığında) ayrılmıştır. </a:t>
            </a:r>
            <a:r>
              <a:rPr sz="1100" dirty="0">
                <a:latin typeface="Calibri"/>
                <a:cs typeface="Calibri"/>
              </a:rPr>
              <a:t>Konakri </a:t>
            </a:r>
            <a:r>
              <a:rPr sz="1100" spc="-5" dirty="0">
                <a:latin typeface="Calibri"/>
                <a:cs typeface="Calibri"/>
              </a:rPr>
              <a:t>bölgesi ilçelere dağıtılmış  </a:t>
            </a:r>
            <a:r>
              <a:rPr sz="1100" dirty="0">
                <a:latin typeface="Calibri"/>
                <a:cs typeface="Calibri"/>
              </a:rPr>
              <a:t>beş </a:t>
            </a:r>
            <a:r>
              <a:rPr sz="1100" spc="-5" dirty="0">
                <a:latin typeface="Calibri"/>
                <a:cs typeface="Calibri"/>
              </a:rPr>
              <a:t>belediyeye (Dixin, Kaloum, Matam, Matoto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Ratoma)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bölünmüştür.</a:t>
            </a:r>
            <a:endParaRPr sz="1100">
              <a:latin typeface="Calibri"/>
              <a:cs typeface="Calibri"/>
            </a:endParaRPr>
          </a:p>
          <a:p>
            <a:pPr marL="241300" marR="5080" algn="just">
              <a:lnSpc>
                <a:spcPct val="10980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</a:rPr>
              <a:t>Nüfusun </a:t>
            </a:r>
            <a:r>
              <a:rPr sz="1100" dirty="0">
                <a:latin typeface="Calibri"/>
                <a:cs typeface="Calibri"/>
              </a:rPr>
              <a:t>yaygın olarak </a:t>
            </a:r>
            <a:r>
              <a:rPr sz="1100" spc="-5" dirty="0">
                <a:latin typeface="Calibri"/>
                <a:cs typeface="Calibri"/>
              </a:rPr>
              <a:t>konuştuğu ulusal diller Fulani, Malinké, Soussou, </a:t>
            </a:r>
            <a:r>
              <a:rPr sz="1100" dirty="0">
                <a:latin typeface="Calibri"/>
                <a:cs typeface="Calibri"/>
              </a:rPr>
              <a:t>Kissi </a:t>
            </a:r>
            <a:r>
              <a:rPr sz="1100" spc="-5" dirty="0">
                <a:latin typeface="Calibri"/>
                <a:cs typeface="Calibri"/>
              </a:rPr>
              <a:t>ve Kpele'dir.  Fransızca, kamu </a:t>
            </a:r>
            <a:r>
              <a:rPr sz="1100" dirty="0">
                <a:latin typeface="Calibri"/>
                <a:cs typeface="Calibri"/>
              </a:rPr>
              <a:t>ve özel </a:t>
            </a:r>
            <a:r>
              <a:rPr sz="1100" spc="-5" dirty="0">
                <a:latin typeface="Calibri"/>
                <a:cs typeface="Calibri"/>
              </a:rPr>
              <a:t>yönetimde </a:t>
            </a:r>
            <a:r>
              <a:rPr sz="1100" dirty="0">
                <a:latin typeface="Calibri"/>
                <a:cs typeface="Calibri"/>
              </a:rPr>
              <a:t>ana </a:t>
            </a:r>
            <a:r>
              <a:rPr sz="1100" spc="-5" dirty="0">
                <a:latin typeface="Calibri"/>
                <a:cs typeface="Calibri"/>
              </a:rPr>
              <a:t>eğitim dili ve resmi dildir. </a:t>
            </a:r>
            <a:r>
              <a:rPr sz="1100" dirty="0">
                <a:latin typeface="Calibri"/>
                <a:cs typeface="Calibri"/>
              </a:rPr>
              <a:t>RGPH ( kişi </a:t>
            </a:r>
            <a:r>
              <a:rPr sz="1100" spc="-5" dirty="0">
                <a:latin typeface="Calibri"/>
                <a:cs typeface="Calibri"/>
              </a:rPr>
              <a:t>başına nüfusun  </a:t>
            </a:r>
            <a:r>
              <a:rPr sz="1100" dirty="0">
                <a:latin typeface="Calibri"/>
                <a:cs typeface="Calibri"/>
              </a:rPr>
              <a:t>genel </a:t>
            </a:r>
            <a:r>
              <a:rPr sz="1100" spc="-5" dirty="0">
                <a:latin typeface="Calibri"/>
                <a:cs typeface="Calibri"/>
              </a:rPr>
              <a:t>sayımı </a:t>
            </a:r>
            <a:r>
              <a:rPr sz="1100" dirty="0">
                <a:latin typeface="Calibri"/>
                <a:cs typeface="Calibri"/>
              </a:rPr>
              <a:t>) </a:t>
            </a:r>
            <a:r>
              <a:rPr sz="1100" spc="-5" dirty="0">
                <a:latin typeface="Calibri"/>
                <a:cs typeface="Calibri"/>
              </a:rPr>
              <a:t>2014'e göre, 15 </a:t>
            </a:r>
            <a:r>
              <a:rPr sz="1100" dirty="0">
                <a:latin typeface="Calibri"/>
                <a:cs typeface="Calibri"/>
              </a:rPr>
              <a:t>yaş ve </a:t>
            </a:r>
            <a:r>
              <a:rPr sz="1100" spc="-5" dirty="0">
                <a:latin typeface="Calibri"/>
                <a:cs typeface="Calibri"/>
              </a:rPr>
              <a:t>üstü Guinalıların sadece% 32'si okuryazar. İnsani gelişme  açısından, Birleşmiş Milletler Kalkınma Programı'nın (UNDP) insani gelişme endeksi, </a:t>
            </a:r>
            <a:r>
              <a:rPr sz="1100" dirty="0">
                <a:latin typeface="Calibri"/>
                <a:cs typeface="Calibri"/>
              </a:rPr>
              <a:t>Gine'yi </a:t>
            </a:r>
            <a:r>
              <a:rPr sz="1100" spc="-5" dirty="0">
                <a:latin typeface="Calibri"/>
                <a:cs typeface="Calibri"/>
              </a:rPr>
              <a:t>düşük  insani gelişme gösteren ülkeler arasında; 2016 yılında (UNDP, 2016) ülke </a:t>
            </a:r>
            <a:r>
              <a:rPr sz="1100" spc="5" dirty="0">
                <a:latin typeface="Calibri"/>
                <a:cs typeface="Calibri"/>
              </a:rPr>
              <a:t>188 </a:t>
            </a:r>
            <a:r>
              <a:rPr sz="1100" spc="-5" dirty="0">
                <a:latin typeface="Calibri"/>
                <a:cs typeface="Calibri"/>
              </a:rPr>
              <a:t>ülkeden 183. </a:t>
            </a:r>
            <a:r>
              <a:rPr sz="1100" dirty="0">
                <a:latin typeface="Calibri"/>
                <a:cs typeface="Calibri"/>
              </a:rPr>
              <a:t>Sırada  iken, </a:t>
            </a:r>
            <a:r>
              <a:rPr sz="1100" spc="-5" dirty="0">
                <a:latin typeface="Calibri"/>
                <a:cs typeface="Calibri"/>
              </a:rPr>
              <a:t>2006 yılında 177 ülke arasında 160. </a:t>
            </a:r>
            <a:r>
              <a:rPr sz="1100" dirty="0">
                <a:latin typeface="Calibri"/>
                <a:cs typeface="Calibri"/>
              </a:rPr>
              <a:t>Sırada yer </a:t>
            </a:r>
            <a:r>
              <a:rPr sz="1100" spc="-5" dirty="0">
                <a:latin typeface="Calibri"/>
                <a:cs typeface="Calibri"/>
              </a:rPr>
              <a:t>aldı (UNDP,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2006).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469265" indent="-228600" algn="just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İnsani, sosyal </a:t>
            </a:r>
            <a:r>
              <a:rPr sz="1100" b="1" dirty="0">
                <a:latin typeface="Calibri"/>
                <a:cs typeface="Calibri"/>
              </a:rPr>
              <a:t>ve </a:t>
            </a:r>
            <a:r>
              <a:rPr sz="1100" b="1" spc="-5" dirty="0">
                <a:latin typeface="Calibri"/>
                <a:cs typeface="Calibri"/>
              </a:rPr>
              <a:t>politik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bağlam</a:t>
            </a:r>
            <a:endParaRPr sz="1100">
              <a:latin typeface="Calibri"/>
              <a:cs typeface="Calibri"/>
            </a:endParaRPr>
          </a:p>
          <a:p>
            <a:pPr marL="241300" marR="5080" algn="just">
              <a:lnSpc>
                <a:spcPct val="109800"/>
              </a:lnSpc>
            </a:pPr>
            <a:r>
              <a:rPr sz="1100" dirty="0">
                <a:latin typeface="Calibri"/>
                <a:cs typeface="Calibri"/>
              </a:rPr>
              <a:t>Riskleri, </a:t>
            </a:r>
            <a:r>
              <a:rPr sz="1100" spc="-5" dirty="0">
                <a:latin typeface="Calibri"/>
                <a:cs typeface="Calibri"/>
              </a:rPr>
              <a:t>doğası ne </a:t>
            </a:r>
            <a:r>
              <a:rPr sz="1100" dirty="0">
                <a:latin typeface="Calibri"/>
                <a:cs typeface="Calibri"/>
              </a:rPr>
              <a:t>olursa olsun başa </a:t>
            </a:r>
            <a:r>
              <a:rPr sz="1100" spc="-5" dirty="0">
                <a:latin typeface="Calibri"/>
                <a:cs typeface="Calibri"/>
              </a:rPr>
              <a:t>çıkma konusunda </a:t>
            </a:r>
            <a:r>
              <a:rPr sz="1100" dirty="0">
                <a:latin typeface="Calibri"/>
                <a:cs typeface="Calibri"/>
              </a:rPr>
              <a:t>zayıf </a:t>
            </a:r>
            <a:r>
              <a:rPr sz="1100" spc="-5" dirty="0">
                <a:latin typeface="Calibri"/>
                <a:cs typeface="Calibri"/>
              </a:rPr>
              <a:t>yetenek 2018'de INFORM8 </a:t>
            </a:r>
            <a:r>
              <a:rPr sz="1100" dirty="0">
                <a:latin typeface="Calibri"/>
                <a:cs typeface="Calibri"/>
              </a:rPr>
              <a:t>risk  </a:t>
            </a:r>
            <a:r>
              <a:rPr sz="1100" spc="-5" dirty="0">
                <a:latin typeface="Calibri"/>
                <a:cs typeface="Calibri"/>
              </a:rPr>
              <a:t>endeksi, </a:t>
            </a:r>
            <a:r>
              <a:rPr sz="1100" dirty="0">
                <a:latin typeface="Calibri"/>
                <a:cs typeface="Calibri"/>
              </a:rPr>
              <a:t>Gine'yi </a:t>
            </a:r>
            <a:r>
              <a:rPr sz="1100" spc="-5" dirty="0">
                <a:latin typeface="Calibri"/>
                <a:cs typeface="Calibri"/>
              </a:rPr>
              <a:t>(risk profilinin hesaplandığı 191 ülkeden) 45.sırada ve son </a:t>
            </a:r>
            <a:r>
              <a:rPr sz="1100" dirty="0">
                <a:latin typeface="Calibri"/>
                <a:cs typeface="Calibri"/>
              </a:rPr>
              <a:t>iki </a:t>
            </a:r>
            <a:r>
              <a:rPr sz="1100" spc="-5" dirty="0">
                <a:latin typeface="Calibri"/>
                <a:cs typeface="Calibri"/>
              </a:rPr>
              <a:t>yılda. Bununla  </a:t>
            </a:r>
            <a:r>
              <a:rPr sz="1100" dirty="0">
                <a:latin typeface="Calibri"/>
                <a:cs typeface="Calibri"/>
              </a:rPr>
              <a:t>birlikte, </a:t>
            </a:r>
            <a:r>
              <a:rPr sz="1100" spc="-5" dirty="0">
                <a:latin typeface="Calibri"/>
                <a:cs typeface="Calibri"/>
              </a:rPr>
              <a:t>2018'de yüksek </a:t>
            </a:r>
            <a:r>
              <a:rPr sz="1100" dirty="0">
                <a:latin typeface="Calibri"/>
                <a:cs typeface="Calibri"/>
              </a:rPr>
              <a:t>olarak </a:t>
            </a:r>
            <a:r>
              <a:rPr sz="1100" spc="-5" dirty="0">
                <a:latin typeface="Calibri"/>
                <a:cs typeface="Calibri"/>
              </a:rPr>
              <a:t>kabul </a:t>
            </a:r>
            <a:r>
              <a:rPr sz="1100" dirty="0">
                <a:latin typeface="Calibri"/>
                <a:cs typeface="Calibri"/>
              </a:rPr>
              <a:t>edilse </a:t>
            </a:r>
            <a:r>
              <a:rPr sz="1100" spc="-5" dirty="0">
                <a:latin typeface="Calibri"/>
                <a:cs typeface="Calibri"/>
              </a:rPr>
              <a:t>bile, Gine'nin </a:t>
            </a:r>
            <a:r>
              <a:rPr sz="1100" dirty="0">
                <a:latin typeface="Calibri"/>
                <a:cs typeface="Calibri"/>
              </a:rPr>
              <a:t>risk </a:t>
            </a:r>
            <a:r>
              <a:rPr sz="1100" spc="-5" dirty="0">
                <a:latin typeface="Calibri"/>
                <a:cs typeface="Calibri"/>
              </a:rPr>
              <a:t>seviyesi, 2016 (4.6) ve 2017'de (4.7)  </a:t>
            </a:r>
            <a:r>
              <a:rPr sz="1100" dirty="0">
                <a:latin typeface="Calibri"/>
                <a:cs typeface="Calibri"/>
              </a:rPr>
              <a:t>olan </a:t>
            </a:r>
            <a:r>
              <a:rPr sz="1100" spc="-5" dirty="0">
                <a:latin typeface="Calibri"/>
                <a:cs typeface="Calibri"/>
              </a:rPr>
              <a:t>ülkenin orta risk profilinin üst aralığına </a:t>
            </a:r>
            <a:r>
              <a:rPr sz="1100" dirty="0">
                <a:latin typeface="Calibri"/>
                <a:cs typeface="Calibri"/>
              </a:rPr>
              <a:t>yakın </a:t>
            </a:r>
            <a:r>
              <a:rPr sz="1100" spc="-5" dirty="0">
                <a:latin typeface="Calibri"/>
                <a:cs typeface="Calibri"/>
              </a:rPr>
              <a:t>kalmaktadır. ). </a:t>
            </a:r>
            <a:r>
              <a:rPr sz="1100" dirty="0">
                <a:latin typeface="Calibri"/>
                <a:cs typeface="Calibri"/>
              </a:rPr>
              <a:t>Bu risk </a:t>
            </a:r>
            <a:r>
              <a:rPr sz="1100" spc="-5" dirty="0">
                <a:latin typeface="Calibri"/>
                <a:cs typeface="Calibri"/>
              </a:rPr>
              <a:t>profilinin </a:t>
            </a:r>
            <a:r>
              <a:rPr sz="1100" dirty="0">
                <a:latin typeface="Calibri"/>
                <a:cs typeface="Calibri"/>
              </a:rPr>
              <a:t>tahmin </a:t>
            </a:r>
            <a:r>
              <a:rPr sz="1100" spc="-5" dirty="0">
                <a:latin typeface="Calibri"/>
                <a:cs typeface="Calibri"/>
              </a:rPr>
              <a:t>edildiği  üç </a:t>
            </a:r>
            <a:r>
              <a:rPr sz="1100" dirty="0">
                <a:latin typeface="Calibri"/>
                <a:cs typeface="Calibri"/>
              </a:rPr>
              <a:t>boyuttan </a:t>
            </a:r>
            <a:r>
              <a:rPr sz="1100" spc="-5" dirty="0">
                <a:latin typeface="Calibri"/>
                <a:cs typeface="Calibri"/>
              </a:rPr>
              <a:t>biri, 2018'de </a:t>
            </a:r>
            <a:r>
              <a:rPr sz="1100" dirty="0">
                <a:latin typeface="Calibri"/>
                <a:cs typeface="Calibri"/>
              </a:rPr>
              <a:t>ülke </a:t>
            </a:r>
            <a:r>
              <a:rPr sz="1100" spc="-5" dirty="0">
                <a:latin typeface="Calibri"/>
                <a:cs typeface="Calibri"/>
              </a:rPr>
              <a:t>ilk </a:t>
            </a:r>
            <a:r>
              <a:rPr sz="1100" dirty="0">
                <a:latin typeface="Calibri"/>
                <a:cs typeface="Calibri"/>
              </a:rPr>
              <a:t>ikisi </a:t>
            </a:r>
            <a:r>
              <a:rPr sz="1100" spc="-5" dirty="0">
                <a:latin typeface="Calibri"/>
                <a:cs typeface="Calibri"/>
              </a:rPr>
              <a:t>üzerinde orta düzeyde bir </a:t>
            </a:r>
            <a:r>
              <a:rPr sz="1100" dirty="0">
                <a:latin typeface="Calibri"/>
                <a:cs typeface="Calibri"/>
              </a:rPr>
              <a:t>risk </a:t>
            </a:r>
            <a:r>
              <a:rPr sz="1100" spc="-5" dirty="0">
                <a:latin typeface="Calibri"/>
                <a:cs typeface="Calibri"/>
              </a:rPr>
              <a:t>seviyesi sundu; puanı  </a:t>
            </a:r>
            <a:r>
              <a:rPr sz="1100" dirty="0">
                <a:latin typeface="Calibri"/>
                <a:cs typeface="Calibri"/>
              </a:rPr>
              <a:t>“tehlikeler ve onlara </a:t>
            </a:r>
            <a:r>
              <a:rPr sz="1100" spc="-5" dirty="0">
                <a:latin typeface="Calibri"/>
                <a:cs typeface="Calibri"/>
              </a:rPr>
              <a:t>maruz kalma” boyutu </a:t>
            </a:r>
            <a:r>
              <a:rPr sz="1100" dirty="0">
                <a:latin typeface="Calibri"/>
                <a:cs typeface="Calibri"/>
              </a:rPr>
              <a:t>için </a:t>
            </a:r>
            <a:r>
              <a:rPr sz="1100" spc="-5" dirty="0">
                <a:latin typeface="Calibri"/>
                <a:cs typeface="Calibri"/>
              </a:rPr>
              <a:t>3.6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“kırılganlık” boyutu </a:t>
            </a:r>
            <a:r>
              <a:rPr sz="1100" dirty="0">
                <a:latin typeface="Calibri"/>
                <a:cs typeface="Calibri"/>
              </a:rPr>
              <a:t>için </a:t>
            </a:r>
            <a:r>
              <a:rPr sz="1100" spc="-5" dirty="0">
                <a:latin typeface="Calibri"/>
                <a:cs typeface="Calibri"/>
              </a:rPr>
              <a:t>4.7 </a:t>
            </a:r>
            <a:r>
              <a:rPr sz="1100" dirty="0">
                <a:latin typeface="Calibri"/>
                <a:cs typeface="Calibri"/>
              </a:rPr>
              <a:t>idi, </a:t>
            </a:r>
            <a:r>
              <a:rPr sz="1100" spc="-5" dirty="0">
                <a:latin typeface="Calibri"/>
                <a:cs typeface="Calibri"/>
              </a:rPr>
              <a:t>ancak </a:t>
            </a:r>
            <a:r>
              <a:rPr sz="1100" dirty="0">
                <a:latin typeface="Calibri"/>
                <a:cs typeface="Calibri"/>
              </a:rPr>
              <a:t>başa  çıkma </a:t>
            </a:r>
            <a:r>
              <a:rPr sz="1100" spc="-5" dirty="0">
                <a:latin typeface="Calibri"/>
                <a:cs typeface="Calibri"/>
              </a:rPr>
              <a:t>kapasitesinin eksikliği ile ilgili boyut üzerinde </a:t>
            </a:r>
            <a:r>
              <a:rPr sz="1100" dirty="0">
                <a:latin typeface="Calibri"/>
                <a:cs typeface="Calibri"/>
              </a:rPr>
              <a:t>çok </a:t>
            </a:r>
            <a:r>
              <a:rPr sz="1100" spc="-5" dirty="0">
                <a:latin typeface="Calibri"/>
                <a:cs typeface="Calibri"/>
              </a:rPr>
              <a:t>yüksek bir risk seviyesi sundu. </a:t>
            </a:r>
            <a:r>
              <a:rPr sz="1100" dirty="0">
                <a:latin typeface="Calibri"/>
                <a:cs typeface="Calibri"/>
              </a:rPr>
              <a:t>7.4 </a:t>
            </a:r>
            <a:r>
              <a:rPr sz="1100" spc="-5" dirty="0">
                <a:latin typeface="Calibri"/>
                <a:cs typeface="Calibri"/>
              </a:rPr>
              <a:t>puanla  </a:t>
            </a:r>
            <a:r>
              <a:rPr sz="1100" dirty="0">
                <a:latin typeface="Calibri"/>
                <a:cs typeface="Calibri"/>
              </a:rPr>
              <a:t>risk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altında.</a:t>
            </a:r>
            <a:endParaRPr sz="1100">
              <a:latin typeface="Calibri"/>
              <a:cs typeface="Calibri"/>
            </a:endParaRPr>
          </a:p>
          <a:p>
            <a:pPr marL="697865" lvl="1" indent="-229235" algn="just">
              <a:lnSpc>
                <a:spcPct val="100000"/>
              </a:lnSpc>
              <a:spcBef>
                <a:spcPts val="135"/>
              </a:spcBef>
              <a:buFont typeface="Wingdings"/>
              <a:buChar char=""/>
              <a:tabLst>
                <a:tab pos="698500" algn="l"/>
              </a:tabLst>
            </a:pPr>
            <a:r>
              <a:rPr sz="1100" b="1" spc="-5" dirty="0">
                <a:latin typeface="Calibri"/>
                <a:cs typeface="Calibri"/>
              </a:rPr>
              <a:t>Demografik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bağlam</a:t>
            </a:r>
            <a:endParaRPr sz="1100">
              <a:latin typeface="Calibri"/>
              <a:cs typeface="Calibri"/>
            </a:endParaRPr>
          </a:p>
          <a:p>
            <a:pPr marL="12700" marR="9525" algn="just">
              <a:lnSpc>
                <a:spcPct val="110000"/>
              </a:lnSpc>
            </a:pPr>
            <a:r>
              <a:rPr sz="1100" spc="-5" dirty="0">
                <a:latin typeface="Calibri"/>
                <a:cs typeface="Calibri"/>
              </a:rPr>
              <a:t>Nüfusun </a:t>
            </a:r>
            <a:r>
              <a:rPr sz="1100" dirty="0">
                <a:latin typeface="Calibri"/>
                <a:cs typeface="Calibri"/>
              </a:rPr>
              <a:t>aşırı </a:t>
            </a:r>
            <a:r>
              <a:rPr sz="1100" spc="-5" dirty="0">
                <a:latin typeface="Calibri"/>
                <a:cs typeface="Calibri"/>
              </a:rPr>
              <a:t>gençliği ve başkentteki yüksek konsantrasyonu temel sosyal hizmetler, özellikle eğitim  </a:t>
            </a:r>
            <a:r>
              <a:rPr sz="1100" dirty="0">
                <a:latin typeface="Calibri"/>
                <a:cs typeface="Calibri"/>
              </a:rPr>
              <a:t>için gerçek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zorluklardır</a:t>
            </a:r>
            <a:r>
              <a:rPr sz="1100" b="1" spc="-5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12700" marR="6985" algn="just">
              <a:lnSpc>
                <a:spcPts val="1450"/>
              </a:lnSpc>
              <a:spcBef>
                <a:spcPts val="60"/>
              </a:spcBef>
            </a:pPr>
            <a:r>
              <a:rPr sz="1100" spc="-5" dirty="0">
                <a:latin typeface="Calibri"/>
                <a:cs typeface="Calibri"/>
              </a:rPr>
              <a:t>Gine üç </a:t>
            </a:r>
            <a:r>
              <a:rPr sz="1100" dirty="0">
                <a:latin typeface="Calibri"/>
                <a:cs typeface="Calibri"/>
              </a:rPr>
              <a:t>RGPH </a:t>
            </a:r>
            <a:r>
              <a:rPr sz="1100" spc="-5" dirty="0">
                <a:latin typeface="Calibri"/>
                <a:cs typeface="Calibri"/>
              </a:rPr>
              <a:t>gerçekleştirdi, birincisi </a:t>
            </a:r>
            <a:r>
              <a:rPr sz="1100" dirty="0">
                <a:latin typeface="Calibri"/>
                <a:cs typeface="Calibri"/>
              </a:rPr>
              <a:t>1983'te, </a:t>
            </a:r>
            <a:r>
              <a:rPr sz="1100" spc="-5" dirty="0">
                <a:latin typeface="Calibri"/>
                <a:cs typeface="Calibri"/>
              </a:rPr>
              <a:t>ikincisi 1996'da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sonuncusu 2014'te. Sonuncusuna  </a:t>
            </a:r>
            <a:r>
              <a:rPr sz="1100" dirty="0">
                <a:latin typeface="Calibri"/>
                <a:cs typeface="Calibri"/>
              </a:rPr>
              <a:t>göre, 1 </a:t>
            </a:r>
            <a:r>
              <a:rPr sz="1100" spc="-5" dirty="0">
                <a:latin typeface="Calibri"/>
                <a:cs typeface="Calibri"/>
              </a:rPr>
              <a:t>Temmuz 2014'teki yerleşik Gine nüfusu 10.599.848 nüfuslu 1983 ve 1996 yılları arasında  </a:t>
            </a:r>
            <a:r>
              <a:rPr sz="1100" dirty="0">
                <a:latin typeface="Calibri"/>
                <a:cs typeface="Calibri"/>
              </a:rPr>
              <a:t>yıllık%  3,4'e  </a:t>
            </a:r>
            <a:r>
              <a:rPr sz="1100" spc="-5" dirty="0">
                <a:latin typeface="Calibri"/>
                <a:cs typeface="Calibri"/>
              </a:rPr>
              <a:t>kıyasla  1996  ile  2014  arasında  </a:t>
            </a:r>
            <a:r>
              <a:rPr sz="1100" dirty="0">
                <a:latin typeface="Calibri"/>
                <a:cs typeface="Calibri"/>
              </a:rPr>
              <a:t>yılda%  </a:t>
            </a:r>
            <a:r>
              <a:rPr sz="1100" spc="-5" dirty="0">
                <a:latin typeface="Calibri"/>
                <a:cs typeface="Calibri"/>
              </a:rPr>
              <a:t>2,2'lik  bir  </a:t>
            </a:r>
            <a:r>
              <a:rPr sz="1100" dirty="0">
                <a:latin typeface="Calibri"/>
                <a:cs typeface="Calibri"/>
              </a:rPr>
              <a:t>yoğunlaşma  </a:t>
            </a:r>
            <a:r>
              <a:rPr sz="1100" spc="-5" dirty="0">
                <a:latin typeface="Calibri"/>
                <a:cs typeface="Calibri"/>
              </a:rPr>
              <a:t>artışı.  INS  Ulusal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Sayım</a:t>
            </a:r>
            <a:endParaRPr sz="1100">
              <a:latin typeface="Calibri"/>
              <a:cs typeface="Calibri"/>
            </a:endParaRPr>
          </a:p>
          <a:p>
            <a:pPr marL="12700" marR="8255" algn="just">
              <a:lnSpc>
                <a:spcPts val="1440"/>
              </a:lnSpc>
              <a:spcBef>
                <a:spcPts val="15"/>
              </a:spcBef>
            </a:pPr>
            <a:r>
              <a:rPr sz="1100" dirty="0">
                <a:latin typeface="Calibri"/>
                <a:cs typeface="Calibri"/>
              </a:rPr>
              <a:t>Bürosu tarafından yapılan </a:t>
            </a:r>
            <a:r>
              <a:rPr sz="1100" spc="-5" dirty="0">
                <a:latin typeface="Calibri"/>
                <a:cs typeface="Calibri"/>
              </a:rPr>
              <a:t>projeksiyonlar, 2030'da </a:t>
            </a:r>
            <a:r>
              <a:rPr sz="1100" dirty="0">
                <a:latin typeface="Calibri"/>
                <a:cs typeface="Calibri"/>
              </a:rPr>
              <a:t>16 yaşlarında </a:t>
            </a:r>
            <a:r>
              <a:rPr sz="1100" spc="-5" dirty="0">
                <a:latin typeface="Calibri"/>
                <a:cs typeface="Calibri"/>
              </a:rPr>
              <a:t>toplam Gine nüfusunu oluşturuyor,  Bununla  </a:t>
            </a:r>
            <a:r>
              <a:rPr sz="1100" dirty="0">
                <a:latin typeface="Calibri"/>
                <a:cs typeface="Calibri"/>
              </a:rPr>
              <a:t>birlikte, 3 milyon </a:t>
            </a:r>
            <a:r>
              <a:rPr sz="1100" spc="-5" dirty="0">
                <a:latin typeface="Calibri"/>
                <a:cs typeface="Calibri"/>
              </a:rPr>
              <a:t>nüfus,  </a:t>
            </a:r>
            <a:r>
              <a:rPr sz="1100" dirty="0">
                <a:latin typeface="Calibri"/>
                <a:cs typeface="Calibri"/>
              </a:rPr>
              <a:t>yetişkinlerin </a:t>
            </a:r>
            <a:r>
              <a:rPr sz="1100" spc="-5" dirty="0">
                <a:latin typeface="Calibri"/>
                <a:cs typeface="Calibri"/>
              </a:rPr>
              <a:t>doğum 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ölüm  oranlarında  </a:t>
            </a:r>
            <a:r>
              <a:rPr sz="1100" spc="-10" dirty="0">
                <a:latin typeface="Calibri"/>
                <a:cs typeface="Calibri"/>
              </a:rPr>
              <a:t>bir  </a:t>
            </a:r>
            <a:r>
              <a:rPr sz="1100" spc="-5" dirty="0">
                <a:latin typeface="Calibri"/>
                <a:cs typeface="Calibri"/>
              </a:rPr>
              <a:t>düşüşün  </a:t>
            </a:r>
            <a:r>
              <a:rPr sz="1100" dirty="0">
                <a:latin typeface="Calibri"/>
                <a:cs typeface="Calibri"/>
              </a:rPr>
              <a:t>olduğu  </a:t>
            </a:r>
            <a:r>
              <a:rPr sz="1100" spc="-5" dirty="0">
                <a:latin typeface="Calibri"/>
                <a:cs typeface="Calibri"/>
              </a:rPr>
              <a:t>bir</a:t>
            </a:r>
            <a:endParaRPr sz="1100">
              <a:latin typeface="Calibri"/>
              <a:cs typeface="Calibri"/>
            </a:endParaRPr>
          </a:p>
          <a:p>
            <a:pPr marL="12700" marR="5715" algn="just">
              <a:lnSpc>
                <a:spcPts val="145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bağlamda 15 </a:t>
            </a:r>
            <a:r>
              <a:rPr sz="1100" spc="-5" dirty="0">
                <a:latin typeface="Calibri"/>
                <a:cs typeface="Calibri"/>
              </a:rPr>
              <a:t>yılda </a:t>
            </a:r>
            <a:r>
              <a:rPr sz="1100" dirty="0">
                <a:latin typeface="Calibri"/>
                <a:cs typeface="Calibri"/>
              </a:rPr>
              <a:t>yarıdan </a:t>
            </a:r>
            <a:r>
              <a:rPr sz="1100" spc="-5" dirty="0">
                <a:latin typeface="Calibri"/>
                <a:cs typeface="Calibri"/>
              </a:rPr>
              <a:t>(% </a:t>
            </a:r>
            <a:r>
              <a:rPr sz="1100" dirty="0">
                <a:latin typeface="Calibri"/>
                <a:cs typeface="Calibri"/>
              </a:rPr>
              <a:t>54) </a:t>
            </a:r>
            <a:r>
              <a:rPr sz="1100" spc="-5" dirty="0">
                <a:latin typeface="Calibri"/>
                <a:cs typeface="Calibri"/>
              </a:rPr>
              <a:t>fazla bir artış. Aslında, 2005 </a:t>
            </a:r>
            <a:r>
              <a:rPr sz="1100" dirty="0">
                <a:latin typeface="Calibri"/>
                <a:cs typeface="Calibri"/>
              </a:rPr>
              <a:t>yılından </a:t>
            </a:r>
            <a:r>
              <a:rPr sz="1100" spc="-5" dirty="0">
                <a:latin typeface="Calibri"/>
                <a:cs typeface="Calibri"/>
              </a:rPr>
              <a:t>bu yana </a:t>
            </a:r>
            <a:r>
              <a:rPr sz="1100" dirty="0">
                <a:latin typeface="Calibri"/>
                <a:cs typeface="Calibri"/>
              </a:rPr>
              <a:t>yapılan </a:t>
            </a:r>
            <a:r>
              <a:rPr sz="1100" spc="-5" dirty="0">
                <a:latin typeface="Calibri"/>
                <a:cs typeface="Calibri"/>
              </a:rPr>
              <a:t>hane halkı  </a:t>
            </a:r>
            <a:r>
              <a:rPr sz="1100" dirty="0">
                <a:latin typeface="Calibri"/>
                <a:cs typeface="Calibri"/>
              </a:rPr>
              <a:t>anketlerinin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sonuçları,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doğumda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ve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uzamında,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sırasıyla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1000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kişi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başına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38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doğumdan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düşen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sentetik</a:t>
            </a:r>
            <a:endParaRPr sz="1100">
              <a:latin typeface="Calibri"/>
              <a:cs typeface="Calibri"/>
            </a:endParaRPr>
          </a:p>
          <a:p>
            <a:pPr marL="12700" marR="6985" algn="just">
              <a:lnSpc>
                <a:spcPts val="1440"/>
              </a:lnSpc>
              <a:spcBef>
                <a:spcPts val="10"/>
              </a:spcBef>
            </a:pPr>
            <a:r>
              <a:rPr sz="1100" spc="-5" dirty="0">
                <a:latin typeface="Calibri"/>
                <a:cs typeface="Calibri"/>
              </a:rPr>
              <a:t>doğurganlık endeksinde </a:t>
            </a:r>
            <a:r>
              <a:rPr sz="1100" spc="-10" dirty="0">
                <a:latin typeface="Calibri"/>
                <a:cs typeface="Calibri"/>
              </a:rPr>
              <a:t>(ISF) </a:t>
            </a:r>
            <a:r>
              <a:rPr sz="1100" spc="-5" dirty="0">
                <a:latin typeface="Calibri"/>
                <a:cs typeface="Calibri"/>
              </a:rPr>
              <a:t>ve 2005 yılında </a:t>
            </a:r>
            <a:r>
              <a:rPr sz="1100" dirty="0">
                <a:latin typeface="Calibri"/>
                <a:cs typeface="Calibri"/>
              </a:rPr>
              <a:t>kadın </a:t>
            </a:r>
            <a:r>
              <a:rPr sz="1100" spc="-5" dirty="0">
                <a:latin typeface="Calibri"/>
                <a:cs typeface="Calibri"/>
              </a:rPr>
              <a:t>başına </a:t>
            </a:r>
            <a:r>
              <a:rPr sz="1100" dirty="0">
                <a:latin typeface="Calibri"/>
                <a:cs typeface="Calibri"/>
              </a:rPr>
              <a:t>5.7 </a:t>
            </a:r>
            <a:r>
              <a:rPr sz="1100" spc="-5" dirty="0">
                <a:latin typeface="Calibri"/>
                <a:cs typeface="Calibri"/>
              </a:rPr>
              <a:t>çocuk (DHS 2005) 1.000 </a:t>
            </a:r>
            <a:r>
              <a:rPr sz="1100" dirty="0">
                <a:latin typeface="Calibri"/>
                <a:cs typeface="Calibri"/>
              </a:rPr>
              <a:t>kişi </a:t>
            </a:r>
            <a:r>
              <a:rPr sz="1100" spc="-5" dirty="0">
                <a:latin typeface="Calibri"/>
                <a:cs typeface="Calibri"/>
              </a:rPr>
              <a:t>başına 33  </a:t>
            </a:r>
            <a:r>
              <a:rPr sz="1100" dirty="0">
                <a:latin typeface="Calibri"/>
                <a:cs typeface="Calibri"/>
              </a:rPr>
              <a:t>doğumda ve </a:t>
            </a:r>
            <a:r>
              <a:rPr sz="1100" spc="-5" dirty="0">
                <a:latin typeface="Calibri"/>
                <a:cs typeface="Calibri"/>
              </a:rPr>
              <a:t>2016  </a:t>
            </a:r>
            <a:r>
              <a:rPr sz="1100" dirty="0">
                <a:latin typeface="Calibri"/>
                <a:cs typeface="Calibri"/>
              </a:rPr>
              <a:t>yılında kadın  </a:t>
            </a:r>
            <a:r>
              <a:rPr sz="1100" spc="-5" dirty="0">
                <a:latin typeface="Calibri"/>
                <a:cs typeface="Calibri"/>
              </a:rPr>
              <a:t>başına  </a:t>
            </a:r>
            <a:r>
              <a:rPr sz="1100" dirty="0">
                <a:latin typeface="Calibri"/>
                <a:cs typeface="Calibri"/>
              </a:rPr>
              <a:t>4.8, </a:t>
            </a:r>
            <a:r>
              <a:rPr sz="1100" spc="-5" dirty="0">
                <a:latin typeface="Calibri"/>
                <a:cs typeface="Calibri"/>
              </a:rPr>
              <a:t>çocuk  Okul  </a:t>
            </a:r>
            <a:r>
              <a:rPr sz="1100" dirty="0">
                <a:latin typeface="Calibri"/>
                <a:cs typeface="Calibri"/>
              </a:rPr>
              <a:t>çağındaki  </a:t>
            </a:r>
            <a:r>
              <a:rPr sz="1100" spc="-5" dirty="0">
                <a:latin typeface="Calibri"/>
                <a:cs typeface="Calibri"/>
              </a:rPr>
              <a:t>nüfus,  gelecek  yıllarda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ilköğretim</a:t>
            </a:r>
            <a:endParaRPr sz="11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5"/>
              </a:spcBef>
            </a:pPr>
            <a:r>
              <a:rPr sz="1100" dirty="0">
                <a:latin typeface="Calibri"/>
                <a:cs typeface="Calibri"/>
              </a:rPr>
              <a:t>sonrası </a:t>
            </a:r>
            <a:r>
              <a:rPr sz="1100" spc="-5" dirty="0">
                <a:latin typeface="Calibri"/>
                <a:cs typeface="Calibri"/>
              </a:rPr>
              <a:t>seviyelerde güçlü </a:t>
            </a:r>
            <a:r>
              <a:rPr sz="1100" spc="-10" dirty="0">
                <a:latin typeface="Calibri"/>
                <a:cs typeface="Calibri"/>
              </a:rPr>
              <a:t>bir </a:t>
            </a:r>
            <a:r>
              <a:rPr sz="1100" spc="-5" dirty="0">
                <a:latin typeface="Calibri"/>
                <a:cs typeface="Calibri"/>
              </a:rPr>
              <a:t>eğitim talebi </a:t>
            </a:r>
            <a:r>
              <a:rPr sz="1100" dirty="0">
                <a:latin typeface="Calibri"/>
                <a:cs typeface="Calibri"/>
              </a:rPr>
              <a:t>ile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artıyor.</a:t>
            </a:r>
            <a:endParaRPr sz="1100">
              <a:latin typeface="Calibri"/>
              <a:cs typeface="Calibri"/>
            </a:endParaRPr>
          </a:p>
          <a:p>
            <a:pPr marL="12700" marR="6985" algn="just">
              <a:lnSpc>
                <a:spcPct val="10970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</a:rPr>
              <a:t>Okul </a:t>
            </a:r>
            <a:r>
              <a:rPr sz="1100" dirty="0">
                <a:latin typeface="Calibri"/>
                <a:cs typeface="Calibri"/>
              </a:rPr>
              <a:t>öncesi </a:t>
            </a:r>
            <a:r>
              <a:rPr sz="1100" spc="-5" dirty="0">
                <a:latin typeface="Calibri"/>
                <a:cs typeface="Calibri"/>
              </a:rPr>
              <a:t>nüfustan (4-24 </a:t>
            </a:r>
            <a:r>
              <a:rPr sz="1100" dirty="0">
                <a:latin typeface="Calibri"/>
                <a:cs typeface="Calibri"/>
              </a:rPr>
              <a:t>yaş), </a:t>
            </a:r>
            <a:r>
              <a:rPr sz="1100" spc="-5" dirty="0">
                <a:latin typeface="Calibri"/>
                <a:cs typeface="Calibri"/>
              </a:rPr>
              <a:t>eğitim </a:t>
            </a:r>
            <a:r>
              <a:rPr sz="1100" dirty="0">
                <a:latin typeface="Calibri"/>
                <a:cs typeface="Calibri"/>
              </a:rPr>
              <a:t>için </a:t>
            </a:r>
            <a:r>
              <a:rPr sz="1100" spc="-5" dirty="0">
                <a:latin typeface="Calibri"/>
                <a:cs typeface="Calibri"/>
              </a:rPr>
              <a:t>potansiyel </a:t>
            </a:r>
            <a:r>
              <a:rPr sz="1100" dirty="0">
                <a:latin typeface="Calibri"/>
                <a:cs typeface="Calibri"/>
              </a:rPr>
              <a:t>talebi </a:t>
            </a:r>
            <a:r>
              <a:rPr sz="1100" spc="-5" dirty="0">
                <a:latin typeface="Calibri"/>
                <a:cs typeface="Calibri"/>
              </a:rPr>
              <a:t>temsil </a:t>
            </a:r>
            <a:r>
              <a:rPr sz="1100" dirty="0">
                <a:latin typeface="Calibri"/>
                <a:cs typeface="Calibri"/>
              </a:rPr>
              <a:t>eden </a:t>
            </a:r>
            <a:r>
              <a:rPr sz="1100" spc="-5" dirty="0">
                <a:latin typeface="Calibri"/>
                <a:cs typeface="Calibri"/>
              </a:rPr>
              <a:t>okul öncesi eğitimden  yükseköğretime, 1996'da </a:t>
            </a:r>
            <a:r>
              <a:rPr sz="1100" dirty="0">
                <a:latin typeface="Calibri"/>
                <a:cs typeface="Calibri"/>
              </a:rPr>
              <a:t>3,6 </a:t>
            </a:r>
            <a:r>
              <a:rPr sz="1100" spc="-5" dirty="0">
                <a:latin typeface="Calibri"/>
                <a:cs typeface="Calibri"/>
              </a:rPr>
              <a:t>milyondan 2014'te </a:t>
            </a:r>
            <a:r>
              <a:rPr sz="1100" dirty="0">
                <a:latin typeface="Calibri"/>
                <a:cs typeface="Calibri"/>
              </a:rPr>
              <a:t>5,2 </a:t>
            </a:r>
            <a:r>
              <a:rPr sz="1100" spc="-5" dirty="0">
                <a:latin typeface="Calibri"/>
                <a:cs typeface="Calibri"/>
              </a:rPr>
              <a:t>milyona yükselmiş ve </a:t>
            </a:r>
            <a:r>
              <a:rPr sz="1100" dirty="0">
                <a:latin typeface="Calibri"/>
                <a:cs typeface="Calibri"/>
              </a:rPr>
              <a:t>8'in </a:t>
            </a:r>
            <a:r>
              <a:rPr sz="1100" spc="-5" dirty="0">
                <a:latin typeface="Calibri"/>
                <a:cs typeface="Calibri"/>
              </a:rPr>
              <a:t>biraz üzerine  </a:t>
            </a:r>
            <a:r>
              <a:rPr sz="1100" dirty="0">
                <a:latin typeface="Calibri"/>
                <a:cs typeface="Calibri"/>
              </a:rPr>
              <a:t>çıkacaktır. </a:t>
            </a:r>
            <a:r>
              <a:rPr sz="1100" spc="-5" dirty="0">
                <a:latin typeface="Calibri"/>
                <a:cs typeface="Calibri"/>
              </a:rPr>
              <a:t>INS projeksiyonlarına </a:t>
            </a:r>
            <a:r>
              <a:rPr sz="1100" dirty="0">
                <a:latin typeface="Calibri"/>
                <a:cs typeface="Calibri"/>
              </a:rPr>
              <a:t>göre </a:t>
            </a:r>
            <a:r>
              <a:rPr sz="1100" spc="-5" dirty="0">
                <a:latin typeface="Calibri"/>
                <a:cs typeface="Calibri"/>
              </a:rPr>
              <a:t>2030 yılında milyon. 2014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2030 arasında, toplam </a:t>
            </a:r>
            <a:r>
              <a:rPr sz="1100" spc="-10" dirty="0">
                <a:latin typeface="Calibri"/>
                <a:cs typeface="Calibri"/>
              </a:rPr>
              <a:t>nüfus  </a:t>
            </a:r>
            <a:r>
              <a:rPr sz="1100" spc="-5" dirty="0">
                <a:latin typeface="Calibri"/>
                <a:cs typeface="Calibri"/>
              </a:rPr>
              <a:t>içindeki ağırlığı dönem boyunca neredeyse% 49'da </a:t>
            </a:r>
            <a:r>
              <a:rPr sz="1100" dirty="0">
                <a:latin typeface="Calibri"/>
                <a:cs typeface="Calibri"/>
              </a:rPr>
              <a:t>kalsa </a:t>
            </a:r>
            <a:r>
              <a:rPr sz="1100" spc="-5" dirty="0">
                <a:latin typeface="Calibri"/>
                <a:cs typeface="Calibri"/>
              </a:rPr>
              <a:t>bile,% 54 </a:t>
            </a:r>
            <a:r>
              <a:rPr sz="1100" dirty="0">
                <a:latin typeface="Calibri"/>
                <a:cs typeface="Calibri"/>
              </a:rPr>
              <a:t>artacaktır, ancak </a:t>
            </a:r>
            <a:r>
              <a:rPr sz="1100" spc="-5" dirty="0">
                <a:latin typeface="Calibri"/>
                <a:cs typeface="Calibri"/>
              </a:rPr>
              <a:t>okul </a:t>
            </a:r>
            <a:r>
              <a:rPr sz="1100" dirty="0">
                <a:latin typeface="Calibri"/>
                <a:cs typeface="Calibri"/>
              </a:rPr>
              <a:t>yaş  </a:t>
            </a:r>
            <a:r>
              <a:rPr sz="1100" spc="-5" dirty="0">
                <a:latin typeface="Calibri"/>
                <a:cs typeface="Calibri"/>
              </a:rPr>
              <a:t>gruplarına </a:t>
            </a:r>
            <a:r>
              <a:rPr sz="1100" dirty="0">
                <a:latin typeface="Calibri"/>
                <a:cs typeface="Calibri"/>
              </a:rPr>
              <a:t>göre </a:t>
            </a:r>
            <a:r>
              <a:rPr sz="1100" spc="-5" dirty="0">
                <a:latin typeface="Calibri"/>
                <a:cs typeface="Calibri"/>
              </a:rPr>
              <a:t>farklı bir </a:t>
            </a:r>
            <a:r>
              <a:rPr sz="1100" dirty="0">
                <a:latin typeface="Calibri"/>
                <a:cs typeface="Calibri"/>
              </a:rPr>
              <a:t>evrim. </a:t>
            </a:r>
            <a:r>
              <a:rPr sz="1100" spc="-5" dirty="0">
                <a:latin typeface="Calibri"/>
                <a:cs typeface="Calibri"/>
              </a:rPr>
              <a:t>Gerçekten </a:t>
            </a:r>
            <a:r>
              <a:rPr sz="1100" dirty="0">
                <a:latin typeface="Calibri"/>
                <a:cs typeface="Calibri"/>
              </a:rPr>
              <a:t>de, </a:t>
            </a:r>
            <a:r>
              <a:rPr sz="1100" spc="-5" dirty="0">
                <a:latin typeface="Calibri"/>
                <a:cs typeface="Calibri"/>
              </a:rPr>
              <a:t>doğum </a:t>
            </a:r>
            <a:r>
              <a:rPr sz="1100" dirty="0">
                <a:latin typeface="Calibri"/>
                <a:cs typeface="Calibri"/>
              </a:rPr>
              <a:t>oranındaki </a:t>
            </a:r>
            <a:r>
              <a:rPr sz="1100" spc="-5" dirty="0">
                <a:latin typeface="Calibri"/>
                <a:cs typeface="Calibri"/>
              </a:rPr>
              <a:t>beklenen düşüşle bağlantılı olarak,  </a:t>
            </a:r>
            <a:r>
              <a:rPr sz="1100" dirty="0">
                <a:latin typeface="Calibri"/>
                <a:cs typeface="Calibri"/>
              </a:rPr>
              <a:t>okul öncesi ve </a:t>
            </a:r>
            <a:r>
              <a:rPr sz="1100" spc="-5" dirty="0">
                <a:latin typeface="Calibri"/>
                <a:cs typeface="Calibri"/>
              </a:rPr>
              <a:t>ilkeye karşılık </a:t>
            </a:r>
            <a:r>
              <a:rPr sz="1100" dirty="0">
                <a:latin typeface="Calibri"/>
                <a:cs typeface="Calibri"/>
              </a:rPr>
              <a:t>gelen yaş </a:t>
            </a:r>
            <a:r>
              <a:rPr sz="1100" spc="-5" dirty="0">
                <a:latin typeface="Calibri"/>
                <a:cs typeface="Calibri"/>
              </a:rPr>
              <a:t>gruplarının ağırlığında bir </a:t>
            </a:r>
            <a:r>
              <a:rPr sz="1100" dirty="0">
                <a:latin typeface="Calibri"/>
                <a:cs typeface="Calibri"/>
              </a:rPr>
              <a:t>azalma </a:t>
            </a:r>
            <a:r>
              <a:rPr sz="1100" spc="-5" dirty="0">
                <a:latin typeface="Calibri"/>
                <a:cs typeface="Calibri"/>
              </a:rPr>
              <a:t>vardır, </a:t>
            </a:r>
            <a:r>
              <a:rPr sz="1100" dirty="0">
                <a:latin typeface="Calibri"/>
                <a:cs typeface="Calibri"/>
              </a:rPr>
              <a:t>ancak </a:t>
            </a:r>
            <a:r>
              <a:rPr sz="1100" spc="-5" dirty="0">
                <a:latin typeface="Calibri"/>
                <a:cs typeface="Calibri"/>
              </a:rPr>
              <a:t>ilköğretim  </a:t>
            </a:r>
            <a:r>
              <a:rPr sz="1100" dirty="0">
                <a:latin typeface="Calibri"/>
                <a:cs typeface="Calibri"/>
              </a:rPr>
              <a:t>sonrası yaş </a:t>
            </a:r>
            <a:r>
              <a:rPr sz="1100" spc="-5" dirty="0">
                <a:latin typeface="Calibri"/>
                <a:cs typeface="Calibri"/>
              </a:rPr>
              <a:t>gruplarının nispi ağırlığında bir </a:t>
            </a:r>
            <a:r>
              <a:rPr sz="1100" dirty="0">
                <a:latin typeface="Calibri"/>
                <a:cs typeface="Calibri"/>
              </a:rPr>
              <a:t>artış </a:t>
            </a:r>
            <a:r>
              <a:rPr sz="1100" spc="-5" dirty="0">
                <a:latin typeface="Calibri"/>
                <a:cs typeface="Calibri"/>
              </a:rPr>
              <a:t>vardır.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ct val="10980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</a:rPr>
              <a:t>Okul </a:t>
            </a:r>
            <a:r>
              <a:rPr sz="1100" dirty="0">
                <a:latin typeface="Calibri"/>
                <a:cs typeface="Calibri"/>
              </a:rPr>
              <a:t>çağındaki </a:t>
            </a:r>
            <a:r>
              <a:rPr sz="1100" spc="-5" dirty="0">
                <a:latin typeface="Calibri"/>
                <a:cs typeface="Calibri"/>
              </a:rPr>
              <a:t>nüfus içinde, 2014'ten 2030'a kadar, </a:t>
            </a:r>
            <a:r>
              <a:rPr sz="1100" spc="5" dirty="0">
                <a:latin typeface="Calibri"/>
                <a:cs typeface="Calibri"/>
              </a:rPr>
              <a:t>4-6 </a:t>
            </a:r>
            <a:r>
              <a:rPr sz="1100" dirty="0">
                <a:latin typeface="Calibri"/>
                <a:cs typeface="Calibri"/>
              </a:rPr>
              <a:t>yaş arasındaki </a:t>
            </a:r>
            <a:r>
              <a:rPr sz="1100" spc="-5" dirty="0">
                <a:latin typeface="Calibri"/>
                <a:cs typeface="Calibri"/>
              </a:rPr>
              <a:t>çocukların ağırlığı% 20'den%  17'ye, 7-12 yaşındakilerinki% 33'ten% 31'e düşerken, 17-19 </a:t>
            </a:r>
            <a:r>
              <a:rPr sz="1100" dirty="0">
                <a:latin typeface="Calibri"/>
                <a:cs typeface="Calibri"/>
              </a:rPr>
              <a:t>yaşındakiler </a:t>
            </a:r>
            <a:r>
              <a:rPr sz="1100" spc="-5" dirty="0">
                <a:latin typeface="Calibri"/>
                <a:cs typeface="Calibri"/>
              </a:rPr>
              <a:t>ve 20-24 yaşındakiler  sırasıyla% 12'den% </a:t>
            </a:r>
            <a:r>
              <a:rPr sz="1100" dirty="0">
                <a:latin typeface="Calibri"/>
                <a:cs typeface="Calibri"/>
              </a:rPr>
              <a:t>14'e </a:t>
            </a:r>
            <a:r>
              <a:rPr sz="1100" spc="-5" dirty="0">
                <a:latin typeface="Calibri"/>
                <a:cs typeface="Calibri"/>
              </a:rPr>
              <a:t>ve% 18'den% 20'ye düşecektir. Okul </a:t>
            </a:r>
            <a:r>
              <a:rPr sz="1100" dirty="0">
                <a:latin typeface="Calibri"/>
                <a:cs typeface="Calibri"/>
              </a:rPr>
              <a:t>çağındaki </a:t>
            </a:r>
            <a:r>
              <a:rPr sz="1100" spc="-5" dirty="0">
                <a:latin typeface="Calibri"/>
                <a:cs typeface="Calibri"/>
              </a:rPr>
              <a:t>nüfustaki 13-24 </a:t>
            </a:r>
            <a:r>
              <a:rPr sz="1100" dirty="0">
                <a:latin typeface="Calibri"/>
                <a:cs typeface="Calibri"/>
              </a:rPr>
              <a:t>yaş </a:t>
            </a:r>
            <a:r>
              <a:rPr sz="1100" spc="-5" dirty="0">
                <a:latin typeface="Calibri"/>
                <a:cs typeface="Calibri"/>
              </a:rPr>
              <a:t>arasındaki  </a:t>
            </a:r>
            <a:r>
              <a:rPr sz="1100" dirty="0">
                <a:latin typeface="Calibri"/>
                <a:cs typeface="Calibri"/>
              </a:rPr>
              <a:t>çocukların </a:t>
            </a:r>
            <a:r>
              <a:rPr sz="1100" spc="-5" dirty="0">
                <a:latin typeface="Calibri"/>
                <a:cs typeface="Calibri"/>
              </a:rPr>
              <a:t>ağırlığı bu koşullar altında% 47'den% 52'ye düşecektir. </a:t>
            </a:r>
            <a:r>
              <a:rPr sz="1100" dirty="0">
                <a:latin typeface="Calibri"/>
                <a:cs typeface="Calibri"/>
              </a:rPr>
              <a:t>Daha genel </a:t>
            </a:r>
            <a:r>
              <a:rPr sz="1100" spc="-5" dirty="0">
                <a:latin typeface="Calibri"/>
                <a:cs typeface="Calibri"/>
              </a:rPr>
              <a:t>olarak, üniversite </a:t>
            </a:r>
            <a:r>
              <a:rPr sz="1100" dirty="0">
                <a:latin typeface="Calibri"/>
                <a:cs typeface="Calibri"/>
              </a:rPr>
              <a:t>öncesi  yaştaki </a:t>
            </a:r>
            <a:r>
              <a:rPr sz="1100" spc="-5" dirty="0">
                <a:latin typeface="Calibri"/>
                <a:cs typeface="Calibri"/>
              </a:rPr>
              <a:t>nüfus, </a:t>
            </a:r>
            <a:r>
              <a:rPr sz="1100" dirty="0">
                <a:latin typeface="Calibri"/>
                <a:cs typeface="Calibri"/>
              </a:rPr>
              <a:t>2030'daki </a:t>
            </a:r>
            <a:r>
              <a:rPr sz="1100" spc="-5" dirty="0">
                <a:latin typeface="Calibri"/>
                <a:cs typeface="Calibri"/>
              </a:rPr>
              <a:t>okul </a:t>
            </a:r>
            <a:r>
              <a:rPr sz="1100" dirty="0">
                <a:latin typeface="Calibri"/>
                <a:cs typeface="Calibri"/>
              </a:rPr>
              <a:t>çağındaki </a:t>
            </a:r>
            <a:r>
              <a:rPr sz="1100" spc="-5" dirty="0">
                <a:latin typeface="Calibri"/>
                <a:cs typeface="Calibri"/>
              </a:rPr>
              <a:t>nüfusun% 80'ini 2014'te% 82'ye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1996'da% 85'e </a:t>
            </a:r>
            <a:r>
              <a:rPr sz="1100" dirty="0">
                <a:latin typeface="Calibri"/>
                <a:cs typeface="Calibri"/>
              </a:rPr>
              <a:t>karşı </a:t>
            </a:r>
            <a:r>
              <a:rPr sz="1100" spc="-5" dirty="0">
                <a:latin typeface="Calibri"/>
                <a:cs typeface="Calibri"/>
              </a:rPr>
              <a:t>temsil  </a:t>
            </a:r>
            <a:r>
              <a:rPr sz="1100" dirty="0">
                <a:latin typeface="Calibri"/>
                <a:cs typeface="Calibri"/>
              </a:rPr>
              <a:t>edecektir. </a:t>
            </a:r>
            <a:r>
              <a:rPr sz="1100" spc="-5" dirty="0">
                <a:latin typeface="Calibri"/>
                <a:cs typeface="Calibri"/>
              </a:rPr>
              <a:t>Okul </a:t>
            </a:r>
            <a:r>
              <a:rPr sz="1100" dirty="0">
                <a:latin typeface="Calibri"/>
                <a:cs typeface="Calibri"/>
              </a:rPr>
              <a:t>öncesi ve </a:t>
            </a:r>
            <a:r>
              <a:rPr sz="1100" spc="-5" dirty="0">
                <a:latin typeface="Calibri"/>
                <a:cs typeface="Calibri"/>
              </a:rPr>
              <a:t>ilköğretim düzeylerindeki sistem üzerindeki demografik </a:t>
            </a:r>
            <a:r>
              <a:rPr sz="1100" dirty="0">
                <a:latin typeface="Calibri"/>
                <a:cs typeface="Calibri"/>
              </a:rPr>
              <a:t>baskıdaki </a:t>
            </a:r>
            <a:r>
              <a:rPr sz="1100" spc="-5" dirty="0">
                <a:latin typeface="Calibri"/>
                <a:cs typeface="Calibri"/>
              </a:rPr>
              <a:t>hafif  </a:t>
            </a:r>
            <a:r>
              <a:rPr sz="1100" dirty="0">
                <a:latin typeface="Calibri"/>
                <a:cs typeface="Calibri"/>
              </a:rPr>
              <a:t>azalmaya </a:t>
            </a:r>
            <a:r>
              <a:rPr sz="1100" spc="-5" dirty="0">
                <a:latin typeface="Calibri"/>
                <a:cs typeface="Calibri"/>
              </a:rPr>
              <a:t>rağmen, </a:t>
            </a:r>
            <a:r>
              <a:rPr sz="1100" dirty="0">
                <a:latin typeface="Calibri"/>
                <a:cs typeface="Calibri"/>
              </a:rPr>
              <a:t>talep </a:t>
            </a:r>
            <a:r>
              <a:rPr sz="1100" spc="-5" dirty="0">
                <a:latin typeface="Calibri"/>
                <a:cs typeface="Calibri"/>
              </a:rPr>
              <a:t>Önümüzdeki yıllarda ilköğretim sonrası düzeylerde genel potansiyel daha  güçlü </a:t>
            </a:r>
            <a:r>
              <a:rPr sz="1100" dirty="0">
                <a:latin typeface="Calibri"/>
                <a:cs typeface="Calibri"/>
              </a:rPr>
              <a:t>kalacaktır. Bu </a:t>
            </a:r>
            <a:r>
              <a:rPr sz="1100" spc="-5" dirty="0">
                <a:latin typeface="Calibri"/>
                <a:cs typeface="Calibri"/>
              </a:rPr>
              <a:t>nedenle, </a:t>
            </a:r>
            <a:r>
              <a:rPr sz="1100" dirty="0">
                <a:latin typeface="Calibri"/>
                <a:cs typeface="Calibri"/>
              </a:rPr>
              <a:t>okulların, </a:t>
            </a:r>
            <a:r>
              <a:rPr sz="1100" spc="-5" dirty="0">
                <a:latin typeface="Calibri"/>
                <a:cs typeface="Calibri"/>
              </a:rPr>
              <a:t>sınıfların, öğretmenlerin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eğitim girdilerinin </a:t>
            </a:r>
            <a:r>
              <a:rPr sz="1100" dirty="0">
                <a:latin typeface="Calibri"/>
                <a:cs typeface="Calibri"/>
              </a:rPr>
              <a:t>ihtiyaçları, alım  </a:t>
            </a:r>
            <a:r>
              <a:rPr sz="1100" spc="-5" dirty="0">
                <a:latin typeface="Calibri"/>
                <a:cs typeface="Calibri"/>
              </a:rPr>
              <a:t>kapasitelerini artırmak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nüfusun </a:t>
            </a:r>
            <a:r>
              <a:rPr sz="1100" dirty="0">
                <a:latin typeface="Calibri"/>
                <a:cs typeface="Calibri"/>
              </a:rPr>
              <a:t>aşırı gençliğiyle </a:t>
            </a:r>
            <a:r>
              <a:rPr sz="1100" spc="-5" dirty="0">
                <a:latin typeface="Calibri"/>
                <a:cs typeface="Calibri"/>
              </a:rPr>
              <a:t>bağlantılı zorlukları </a:t>
            </a:r>
            <a:r>
              <a:rPr sz="1100" dirty="0">
                <a:latin typeface="Calibri"/>
                <a:cs typeface="Calibri"/>
              </a:rPr>
              <a:t>bire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dönüştürmek için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862431"/>
            <a:ext cx="5789930" cy="8862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10200"/>
              </a:lnSpc>
              <a:spcBef>
                <a:spcPts val="95"/>
              </a:spcBef>
            </a:pPr>
            <a:r>
              <a:rPr sz="1100" dirty="0">
                <a:latin typeface="Calibri"/>
                <a:cs typeface="Calibri"/>
              </a:rPr>
              <a:t>potansiyel talebe </a:t>
            </a:r>
            <a:r>
              <a:rPr sz="1100" spc="-5" dirty="0">
                <a:latin typeface="Calibri"/>
                <a:cs typeface="Calibri"/>
              </a:rPr>
              <a:t>yeterince </a:t>
            </a:r>
            <a:r>
              <a:rPr sz="1100" dirty="0">
                <a:latin typeface="Calibri"/>
                <a:cs typeface="Calibri"/>
              </a:rPr>
              <a:t>yanıt </a:t>
            </a:r>
            <a:r>
              <a:rPr sz="1100" spc="-5" dirty="0">
                <a:latin typeface="Calibri"/>
                <a:cs typeface="Calibri"/>
              </a:rPr>
              <a:t>vermek </a:t>
            </a:r>
            <a:r>
              <a:rPr sz="1100" dirty="0">
                <a:latin typeface="Calibri"/>
                <a:cs typeface="Calibri"/>
              </a:rPr>
              <a:t>için artacaktır. </a:t>
            </a:r>
            <a:r>
              <a:rPr sz="1100" spc="-5" dirty="0">
                <a:latin typeface="Calibri"/>
                <a:cs typeface="Calibri"/>
              </a:rPr>
              <a:t>Eğitimsiz bir </a:t>
            </a:r>
            <a:r>
              <a:rPr sz="1100" dirty="0">
                <a:latin typeface="Calibri"/>
                <a:cs typeface="Calibri"/>
              </a:rPr>
              <a:t>kuşağın </a:t>
            </a:r>
            <a:r>
              <a:rPr sz="1100" spc="-5" dirty="0">
                <a:latin typeface="Calibri"/>
                <a:cs typeface="Calibri"/>
              </a:rPr>
              <a:t>vaadi </a:t>
            </a:r>
            <a:r>
              <a:rPr sz="1100" dirty="0">
                <a:latin typeface="Calibri"/>
                <a:cs typeface="Calibri"/>
              </a:rPr>
              <a:t>yerine </a:t>
            </a:r>
            <a:r>
              <a:rPr sz="1100" spc="-5" dirty="0">
                <a:latin typeface="Calibri"/>
                <a:cs typeface="Calibri"/>
              </a:rPr>
              <a:t>gerçek  fırsat.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ct val="10980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</a:rPr>
              <a:t>Sosyo-kültürel olarak, ülke 15 yaşın </a:t>
            </a:r>
            <a:r>
              <a:rPr sz="1100" dirty="0">
                <a:latin typeface="Calibri"/>
                <a:cs typeface="Calibri"/>
              </a:rPr>
              <a:t>altındakiler </a:t>
            </a:r>
            <a:r>
              <a:rPr sz="1100" spc="-5" dirty="0">
                <a:latin typeface="Calibri"/>
                <a:cs typeface="Calibri"/>
              </a:rPr>
              <a:t>arasında yüksek evlilik </a:t>
            </a:r>
            <a:r>
              <a:rPr sz="1100" dirty="0">
                <a:latin typeface="Calibri"/>
                <a:cs typeface="Calibri"/>
              </a:rPr>
              <a:t>ve hamilelik oranları </a:t>
            </a:r>
            <a:r>
              <a:rPr sz="1100" spc="-5" dirty="0">
                <a:latin typeface="Calibri"/>
                <a:cs typeface="Calibri"/>
              </a:rPr>
              <a:t>ile  </a:t>
            </a:r>
            <a:r>
              <a:rPr sz="1100" dirty="0">
                <a:latin typeface="Calibri"/>
                <a:cs typeface="Calibri"/>
              </a:rPr>
              <a:t>karakterize </a:t>
            </a:r>
            <a:r>
              <a:rPr sz="1100" spc="-5" dirty="0">
                <a:latin typeface="Calibri"/>
                <a:cs typeface="Calibri"/>
              </a:rPr>
              <a:t>edilir, bu da </a:t>
            </a:r>
            <a:r>
              <a:rPr sz="1100" dirty="0">
                <a:latin typeface="Calibri"/>
                <a:cs typeface="Calibri"/>
              </a:rPr>
              <a:t>genç kızların refahı </a:t>
            </a:r>
            <a:r>
              <a:rPr sz="1100" spc="-5" dirty="0">
                <a:latin typeface="Calibri"/>
                <a:cs typeface="Calibri"/>
              </a:rPr>
              <a:t>ve sağlığı üzerinde </a:t>
            </a:r>
            <a:r>
              <a:rPr sz="1100" dirty="0">
                <a:latin typeface="Calibri"/>
                <a:cs typeface="Calibri"/>
              </a:rPr>
              <a:t>olumsuz </a:t>
            </a:r>
            <a:r>
              <a:rPr sz="1100" spc="-5" dirty="0">
                <a:latin typeface="Calibri"/>
                <a:cs typeface="Calibri"/>
              </a:rPr>
              <a:t>yankılara sahip </a:t>
            </a:r>
            <a:r>
              <a:rPr sz="1100" dirty="0">
                <a:latin typeface="Calibri"/>
                <a:cs typeface="Calibri"/>
              </a:rPr>
              <a:t>olabilir ve  erken </a:t>
            </a:r>
            <a:r>
              <a:rPr sz="1100" spc="-5" dirty="0">
                <a:latin typeface="Calibri"/>
                <a:cs typeface="Calibri"/>
              </a:rPr>
              <a:t>çıkışlarına katkıda bulunur. </a:t>
            </a:r>
            <a:r>
              <a:rPr sz="1100" dirty="0">
                <a:latin typeface="Calibri"/>
                <a:cs typeface="Calibri"/>
              </a:rPr>
              <a:t>Okul </a:t>
            </a:r>
            <a:r>
              <a:rPr sz="1100" spc="-5" dirty="0">
                <a:latin typeface="Calibri"/>
                <a:cs typeface="Calibri"/>
              </a:rPr>
              <a:t>sistemi. 20 ila </a:t>
            </a:r>
            <a:r>
              <a:rPr sz="1100" dirty="0">
                <a:latin typeface="Calibri"/>
                <a:cs typeface="Calibri"/>
              </a:rPr>
              <a:t>24 yaşlarındaki </a:t>
            </a:r>
            <a:r>
              <a:rPr sz="1100" spc="-5" dirty="0">
                <a:latin typeface="Calibri"/>
                <a:cs typeface="Calibri"/>
              </a:rPr>
              <a:t>kızların% 21'i çiftlerde ve% </a:t>
            </a:r>
            <a:r>
              <a:rPr sz="1100" dirty="0">
                <a:latin typeface="Calibri"/>
                <a:cs typeface="Calibri"/>
              </a:rPr>
              <a:t>11'i  on beşinci </a:t>
            </a:r>
            <a:r>
              <a:rPr sz="1100" spc="-5" dirty="0">
                <a:latin typeface="Calibri"/>
                <a:cs typeface="Calibri"/>
              </a:rPr>
              <a:t>doğum günlerinden </a:t>
            </a:r>
            <a:r>
              <a:rPr sz="1100" dirty="0">
                <a:latin typeface="Calibri"/>
                <a:cs typeface="Calibri"/>
              </a:rPr>
              <a:t>önce </a:t>
            </a:r>
            <a:r>
              <a:rPr sz="1100" spc="-5" dirty="0">
                <a:latin typeface="Calibri"/>
                <a:cs typeface="Calibri"/>
              </a:rPr>
              <a:t>çocuk sahibi olan Gine, </a:t>
            </a:r>
            <a:r>
              <a:rPr sz="1100" dirty="0">
                <a:latin typeface="Calibri"/>
                <a:cs typeface="Calibri"/>
              </a:rPr>
              <a:t>Batı </a:t>
            </a:r>
            <a:r>
              <a:rPr sz="1100" spc="-5" dirty="0">
                <a:latin typeface="Calibri"/>
                <a:cs typeface="Calibri"/>
              </a:rPr>
              <a:t>Afrika'da erken </a:t>
            </a:r>
            <a:r>
              <a:rPr sz="1100" dirty="0">
                <a:latin typeface="Calibri"/>
                <a:cs typeface="Calibri"/>
              </a:rPr>
              <a:t>evlilik </a:t>
            </a:r>
            <a:r>
              <a:rPr sz="1100" spc="-5" dirty="0">
                <a:latin typeface="Calibri"/>
                <a:cs typeface="Calibri"/>
              </a:rPr>
              <a:t>ve hamilelik  </a:t>
            </a:r>
            <a:r>
              <a:rPr sz="1100" dirty="0">
                <a:latin typeface="Calibri"/>
                <a:cs typeface="Calibri"/>
              </a:rPr>
              <a:t>oranlarının en </a:t>
            </a:r>
            <a:r>
              <a:rPr sz="1100" spc="-5" dirty="0">
                <a:latin typeface="Calibri"/>
                <a:cs typeface="Calibri"/>
              </a:rPr>
              <a:t>yüksek </a:t>
            </a:r>
            <a:r>
              <a:rPr sz="1100" dirty="0">
                <a:latin typeface="Calibri"/>
                <a:cs typeface="Calibri"/>
              </a:rPr>
              <a:t>olduğu </a:t>
            </a:r>
            <a:r>
              <a:rPr sz="1100" spc="-5" dirty="0">
                <a:latin typeface="Calibri"/>
                <a:cs typeface="Calibri"/>
              </a:rPr>
              <a:t>ülkelerden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biridir.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ct val="109100"/>
              </a:lnSpc>
              <a:spcBef>
                <a:spcPts val="10"/>
              </a:spcBef>
            </a:pPr>
            <a:r>
              <a:rPr sz="1100" spc="-5" dirty="0">
                <a:latin typeface="Calibri"/>
                <a:cs typeface="Calibri"/>
              </a:rPr>
              <a:t>Demografik açıdan, nüfusun </a:t>
            </a:r>
            <a:r>
              <a:rPr sz="1100" dirty="0">
                <a:latin typeface="Calibri"/>
                <a:cs typeface="Calibri"/>
              </a:rPr>
              <a:t>aşırı </a:t>
            </a:r>
            <a:r>
              <a:rPr sz="1100" spc="-5" dirty="0">
                <a:latin typeface="Calibri"/>
                <a:cs typeface="Calibri"/>
              </a:rPr>
              <a:t>gençliği ve sermayedeki yüksek konsantrasyonu eğitim sistemi </a:t>
            </a:r>
            <a:r>
              <a:rPr sz="1100" dirty="0">
                <a:latin typeface="Calibri"/>
                <a:cs typeface="Calibri"/>
              </a:rPr>
              <a:t>için  zorluklar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oluşturmaktadır.</a:t>
            </a:r>
            <a:endParaRPr sz="1100">
              <a:latin typeface="Calibri"/>
              <a:cs typeface="Calibri"/>
            </a:endParaRPr>
          </a:p>
          <a:p>
            <a:pPr marL="12700" marR="8255" algn="just">
              <a:lnSpc>
                <a:spcPct val="110000"/>
              </a:lnSpc>
            </a:pPr>
            <a:r>
              <a:rPr sz="1100" spc="-5" dirty="0">
                <a:latin typeface="Calibri"/>
                <a:cs typeface="Calibri"/>
              </a:rPr>
              <a:t>Makroekonomik düzeyde, </a:t>
            </a:r>
            <a:r>
              <a:rPr sz="1100" dirty="0">
                <a:latin typeface="Calibri"/>
                <a:cs typeface="Calibri"/>
              </a:rPr>
              <a:t>son </a:t>
            </a:r>
            <a:r>
              <a:rPr sz="1100" spc="-5" dirty="0">
                <a:latin typeface="Calibri"/>
                <a:cs typeface="Calibri"/>
              </a:rPr>
              <a:t>zamanlarda Hükümet tarafından </a:t>
            </a:r>
            <a:r>
              <a:rPr sz="1100" dirty="0">
                <a:latin typeface="Calibri"/>
                <a:cs typeface="Calibri"/>
              </a:rPr>
              <a:t>başlatılan yapısal </a:t>
            </a:r>
            <a:r>
              <a:rPr sz="1100" spc="-5" dirty="0">
                <a:latin typeface="Calibri"/>
                <a:cs typeface="Calibri"/>
              </a:rPr>
              <a:t>reformlara rağmen,  Gine yoksullukta </a:t>
            </a:r>
            <a:r>
              <a:rPr sz="1100" dirty="0">
                <a:latin typeface="Calibri"/>
                <a:cs typeface="Calibri"/>
              </a:rPr>
              <a:t>önemli </a:t>
            </a:r>
            <a:r>
              <a:rPr sz="1100" spc="-10" dirty="0">
                <a:latin typeface="Calibri"/>
                <a:cs typeface="Calibri"/>
              </a:rPr>
              <a:t>bir </a:t>
            </a:r>
            <a:r>
              <a:rPr sz="1100" dirty="0">
                <a:latin typeface="Calibri"/>
                <a:cs typeface="Calibri"/>
              </a:rPr>
              <a:t>azalmaya neden olacak kadar </a:t>
            </a:r>
            <a:r>
              <a:rPr sz="1100" spc="-5" dirty="0">
                <a:latin typeface="Calibri"/>
                <a:cs typeface="Calibri"/>
              </a:rPr>
              <a:t>güçlü ekonomik büyümeye ulaşmak için  </a:t>
            </a:r>
            <a:r>
              <a:rPr sz="1100" dirty="0">
                <a:latin typeface="Calibri"/>
                <a:cs typeface="Calibri"/>
              </a:rPr>
              <a:t>mücadele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etmektedir.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241300" algn="just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2. </a:t>
            </a:r>
            <a:r>
              <a:rPr sz="1100" b="1" spc="-5" dirty="0">
                <a:latin typeface="Calibri"/>
                <a:cs typeface="Calibri"/>
              </a:rPr>
              <a:t>Bölüm</a:t>
            </a:r>
            <a:r>
              <a:rPr sz="1100" b="1" spc="-5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1100" b="1" spc="-5" dirty="0">
                <a:latin typeface="Calibri"/>
                <a:cs typeface="Calibri"/>
              </a:rPr>
              <a:t>Okullaşma, iç verimlilik </a:t>
            </a:r>
            <a:r>
              <a:rPr sz="1100" b="1" dirty="0">
                <a:latin typeface="Calibri"/>
                <a:cs typeface="Calibri"/>
              </a:rPr>
              <a:t>ve </a:t>
            </a:r>
            <a:r>
              <a:rPr sz="1100" b="1" spc="-5" dirty="0">
                <a:latin typeface="Calibri"/>
                <a:cs typeface="Calibri"/>
              </a:rPr>
              <a:t>okul </a:t>
            </a:r>
            <a:r>
              <a:rPr sz="1100" b="1" dirty="0">
                <a:latin typeface="Calibri"/>
                <a:cs typeface="Calibri"/>
              </a:rPr>
              <a:t>dışı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çocuklar</a:t>
            </a:r>
            <a:endParaRPr sz="1100">
              <a:latin typeface="Calibri"/>
              <a:cs typeface="Calibri"/>
            </a:endParaRPr>
          </a:p>
          <a:p>
            <a:pPr marL="12700" marR="6350" algn="just">
              <a:lnSpc>
                <a:spcPct val="10980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Bu bölüm </a:t>
            </a:r>
            <a:r>
              <a:rPr sz="1100" spc="-5" dirty="0">
                <a:latin typeface="Calibri"/>
                <a:cs typeface="Calibri"/>
              </a:rPr>
              <a:t>ilk </a:t>
            </a:r>
            <a:r>
              <a:rPr sz="1100" dirty="0">
                <a:latin typeface="Calibri"/>
                <a:cs typeface="Calibri"/>
              </a:rPr>
              <a:t>olarak </a:t>
            </a:r>
            <a:r>
              <a:rPr sz="1100" spc="-10" dirty="0">
                <a:latin typeface="Calibri"/>
                <a:cs typeface="Calibri"/>
              </a:rPr>
              <a:t>işleyişini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ardından </a:t>
            </a:r>
            <a:r>
              <a:rPr sz="1100" dirty="0">
                <a:latin typeface="Calibri"/>
                <a:cs typeface="Calibri"/>
              </a:rPr>
              <a:t>yapısal </a:t>
            </a:r>
            <a:r>
              <a:rPr sz="1100" spc="-5" dirty="0">
                <a:latin typeface="Calibri"/>
                <a:cs typeface="Calibri"/>
              </a:rPr>
              <a:t>organizasyonunu yöneten kurumsal </a:t>
            </a:r>
            <a:r>
              <a:rPr sz="1100" dirty="0">
                <a:latin typeface="Calibri"/>
                <a:cs typeface="Calibri"/>
              </a:rPr>
              <a:t>çerçeveyi  inceleyerek </a:t>
            </a:r>
            <a:r>
              <a:rPr sz="1100" spc="-5" dirty="0">
                <a:latin typeface="Calibri"/>
                <a:cs typeface="Calibri"/>
              </a:rPr>
              <a:t>eğitim ve öğretim sisteminin </a:t>
            </a:r>
            <a:r>
              <a:rPr sz="1100" dirty="0">
                <a:latin typeface="Calibri"/>
                <a:cs typeface="Calibri"/>
              </a:rPr>
              <a:t>genel </a:t>
            </a:r>
            <a:r>
              <a:rPr sz="1100" spc="-5" dirty="0">
                <a:latin typeface="Calibri"/>
                <a:cs typeface="Calibri"/>
              </a:rPr>
              <a:t>organizasyonuna </a:t>
            </a:r>
            <a:r>
              <a:rPr sz="1100" dirty="0">
                <a:latin typeface="Calibri"/>
                <a:cs typeface="Calibri"/>
              </a:rPr>
              <a:t>bakar. </a:t>
            </a:r>
            <a:r>
              <a:rPr sz="1100" spc="-5" dirty="0">
                <a:latin typeface="Calibri"/>
                <a:cs typeface="Calibri"/>
              </a:rPr>
              <a:t>İkinci </a:t>
            </a:r>
            <a:r>
              <a:rPr sz="1100" dirty="0">
                <a:latin typeface="Calibri"/>
                <a:cs typeface="Calibri"/>
              </a:rPr>
              <a:t>bölüm, </a:t>
            </a:r>
            <a:r>
              <a:rPr sz="1100" spc="-5" dirty="0">
                <a:latin typeface="Calibri"/>
                <a:cs typeface="Calibri"/>
              </a:rPr>
              <a:t>kayıtların  gelişimini eğitim seviyesine </a:t>
            </a:r>
            <a:r>
              <a:rPr sz="1100" dirty="0">
                <a:latin typeface="Calibri"/>
                <a:cs typeface="Calibri"/>
              </a:rPr>
              <a:t>ve okul </a:t>
            </a:r>
            <a:r>
              <a:rPr sz="1100" spc="-5" dirty="0">
                <a:latin typeface="Calibri"/>
                <a:cs typeface="Calibri"/>
              </a:rPr>
              <a:t>teklif türüne </a:t>
            </a:r>
            <a:r>
              <a:rPr sz="1100" dirty="0">
                <a:latin typeface="Calibri"/>
                <a:cs typeface="Calibri"/>
              </a:rPr>
              <a:t>göre </a:t>
            </a:r>
            <a:r>
              <a:rPr sz="1100" spc="-5" dirty="0">
                <a:latin typeface="Calibri"/>
                <a:cs typeface="Calibri"/>
              </a:rPr>
              <a:t>analiz etmektedir. Bunu </a:t>
            </a:r>
            <a:r>
              <a:rPr sz="1100" dirty="0">
                <a:latin typeface="Calibri"/>
                <a:cs typeface="Calibri"/>
              </a:rPr>
              <a:t>yaparken, tüm  öğrencileri okula </a:t>
            </a:r>
            <a:r>
              <a:rPr sz="1100" spc="-5" dirty="0">
                <a:latin typeface="Calibri"/>
                <a:cs typeface="Calibri"/>
              </a:rPr>
              <a:t>kabul </a:t>
            </a:r>
            <a:r>
              <a:rPr sz="1100" dirty="0">
                <a:latin typeface="Calibri"/>
                <a:cs typeface="Calibri"/>
              </a:rPr>
              <a:t>etmek için </a:t>
            </a:r>
            <a:r>
              <a:rPr sz="1100" spc="-5" dirty="0">
                <a:latin typeface="Calibri"/>
                <a:cs typeface="Calibri"/>
              </a:rPr>
              <a:t>dinamiklerin </a:t>
            </a:r>
            <a:r>
              <a:rPr sz="1100" dirty="0">
                <a:latin typeface="Calibri"/>
                <a:cs typeface="Calibri"/>
              </a:rPr>
              <a:t>ve eğitim </a:t>
            </a:r>
            <a:r>
              <a:rPr sz="1100" spc="-5" dirty="0">
                <a:latin typeface="Calibri"/>
                <a:cs typeface="Calibri"/>
              </a:rPr>
              <a:t>sisteminin büyümesi gereken kısımlarına  </a:t>
            </a:r>
            <a:r>
              <a:rPr sz="1100" dirty="0">
                <a:latin typeface="Calibri"/>
                <a:cs typeface="Calibri"/>
              </a:rPr>
              <a:t>işaret eder. </a:t>
            </a:r>
            <a:r>
              <a:rPr sz="1100" spc="-5" dirty="0">
                <a:latin typeface="Calibri"/>
                <a:cs typeface="Calibri"/>
              </a:rPr>
              <a:t>Sayıları ve hedef kitleleri karşılaştırarak, okula </a:t>
            </a:r>
            <a:r>
              <a:rPr sz="1100" dirty="0">
                <a:latin typeface="Calibri"/>
                <a:cs typeface="Calibri"/>
              </a:rPr>
              <a:t>kabul </a:t>
            </a:r>
            <a:r>
              <a:rPr sz="1100" spc="-5" dirty="0">
                <a:latin typeface="Calibri"/>
                <a:cs typeface="Calibri"/>
              </a:rPr>
              <a:t>ve </a:t>
            </a:r>
            <a:r>
              <a:rPr sz="1100" dirty="0">
                <a:latin typeface="Calibri"/>
                <a:cs typeface="Calibri"/>
              </a:rPr>
              <a:t>okula </a:t>
            </a:r>
            <a:r>
              <a:rPr sz="1100" spc="-5" dirty="0">
                <a:latin typeface="Calibri"/>
                <a:cs typeface="Calibri"/>
              </a:rPr>
              <a:t>katılım </a:t>
            </a:r>
            <a:r>
              <a:rPr sz="1100" dirty="0">
                <a:latin typeface="Calibri"/>
                <a:cs typeface="Calibri"/>
              </a:rPr>
              <a:t>düzeyi hakkında </a:t>
            </a:r>
            <a:r>
              <a:rPr sz="1100" spc="-5" dirty="0">
                <a:latin typeface="Calibri"/>
                <a:cs typeface="Calibri"/>
              </a:rPr>
              <a:t>bilgi  </a:t>
            </a:r>
            <a:r>
              <a:rPr sz="1100" dirty="0">
                <a:latin typeface="Calibri"/>
                <a:cs typeface="Calibri"/>
              </a:rPr>
              <a:t>veren </a:t>
            </a:r>
            <a:r>
              <a:rPr sz="1100" spc="-5" dirty="0">
                <a:latin typeface="Calibri"/>
                <a:cs typeface="Calibri"/>
              </a:rPr>
              <a:t>kayıt oranlarını hesaplamak mümkündür. Üçüncü bölümünde, bu bölüm eğitim sistemi  dışındaki </a:t>
            </a:r>
            <a:r>
              <a:rPr sz="1100" dirty="0">
                <a:latin typeface="Calibri"/>
                <a:cs typeface="Calibri"/>
              </a:rPr>
              <a:t>çocuklar </a:t>
            </a:r>
            <a:r>
              <a:rPr sz="1100" spc="-5" dirty="0">
                <a:latin typeface="Calibri"/>
                <a:cs typeface="Calibri"/>
              </a:rPr>
              <a:t>ve okula devamsızlığın belirleyicileri ile ilgilidir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son </a:t>
            </a:r>
            <a:r>
              <a:rPr sz="1100" dirty="0">
                <a:latin typeface="Calibri"/>
                <a:cs typeface="Calibri"/>
              </a:rPr>
              <a:t>olarak, dördüncü </a:t>
            </a:r>
            <a:r>
              <a:rPr sz="1100" spc="-5" dirty="0">
                <a:latin typeface="Calibri"/>
                <a:cs typeface="Calibri"/>
              </a:rPr>
              <a:t>bölümde,  </a:t>
            </a:r>
            <a:r>
              <a:rPr sz="1100" dirty="0">
                <a:latin typeface="Calibri"/>
                <a:cs typeface="Calibri"/>
              </a:rPr>
              <a:t>okuldaki </a:t>
            </a:r>
            <a:r>
              <a:rPr sz="1100" spc="-5" dirty="0">
                <a:latin typeface="Calibri"/>
                <a:cs typeface="Calibri"/>
              </a:rPr>
              <a:t>öğrenci akışlarının yönetimini </a:t>
            </a:r>
            <a:r>
              <a:rPr sz="1100" dirty="0">
                <a:latin typeface="Calibri"/>
                <a:cs typeface="Calibri"/>
              </a:rPr>
              <a:t>tartışır. Sistemden </a:t>
            </a:r>
            <a:r>
              <a:rPr sz="1100" spc="-5" dirty="0">
                <a:latin typeface="Calibri"/>
                <a:cs typeface="Calibri"/>
              </a:rPr>
              <a:t>ayrılma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tekrarlamaların sistemin </a:t>
            </a:r>
            <a:r>
              <a:rPr sz="1100" dirty="0">
                <a:latin typeface="Calibri"/>
                <a:cs typeface="Calibri"/>
              </a:rPr>
              <a:t>iç  </a:t>
            </a:r>
            <a:r>
              <a:rPr sz="1100" spc="-5" dirty="0">
                <a:latin typeface="Calibri"/>
                <a:cs typeface="Calibri"/>
              </a:rPr>
              <a:t>verimliliği üzerindeki sonuçlarını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inceler</a:t>
            </a:r>
            <a:r>
              <a:rPr sz="1100" b="1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469265" indent="-228600" algn="just">
              <a:lnSpc>
                <a:spcPct val="100000"/>
              </a:lnSpc>
              <a:spcBef>
                <a:spcPts val="130"/>
              </a:spcBef>
              <a:buFont typeface="Wingdings"/>
              <a:buChar char=""/>
              <a:tabLst>
                <a:tab pos="469900" algn="l"/>
              </a:tabLst>
            </a:pPr>
            <a:r>
              <a:rPr sz="1100" b="1" dirty="0">
                <a:latin typeface="Calibri"/>
                <a:cs typeface="Calibri"/>
              </a:rPr>
              <a:t>Gine </a:t>
            </a:r>
            <a:r>
              <a:rPr sz="1100" b="1" spc="-5" dirty="0">
                <a:latin typeface="Calibri"/>
                <a:cs typeface="Calibri"/>
              </a:rPr>
              <a:t>eğitim </a:t>
            </a:r>
            <a:r>
              <a:rPr sz="1100" b="1" dirty="0">
                <a:latin typeface="Calibri"/>
                <a:cs typeface="Calibri"/>
              </a:rPr>
              <a:t>ve </a:t>
            </a:r>
            <a:r>
              <a:rPr sz="1100" b="1" spc="-5" dirty="0">
                <a:latin typeface="Calibri"/>
                <a:cs typeface="Calibri"/>
              </a:rPr>
              <a:t>öğretim sisteminin genel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organizasyonu</a:t>
            </a:r>
            <a:endParaRPr sz="1100">
              <a:latin typeface="Calibri"/>
              <a:cs typeface="Calibri"/>
            </a:endParaRPr>
          </a:p>
          <a:p>
            <a:pPr marL="12700" marR="5715" algn="just">
              <a:lnSpc>
                <a:spcPts val="1450"/>
              </a:lnSpc>
              <a:spcBef>
                <a:spcPts val="65"/>
              </a:spcBef>
            </a:pPr>
            <a:r>
              <a:rPr sz="1100" spc="-5" dirty="0">
                <a:latin typeface="Calibri"/>
                <a:cs typeface="Calibri"/>
              </a:rPr>
              <a:t>Gine eğitim sistemi, çocukları gelişimlerini desteklerken ilköğretime hazırlamayı </a:t>
            </a:r>
            <a:r>
              <a:rPr sz="1100" dirty="0">
                <a:latin typeface="Calibri"/>
                <a:cs typeface="Calibri"/>
              </a:rPr>
              <a:t>amaçlayan okul  öncesi </a:t>
            </a:r>
            <a:r>
              <a:rPr sz="1100" spc="-5" dirty="0">
                <a:latin typeface="Calibri"/>
                <a:cs typeface="Calibri"/>
              </a:rPr>
              <a:t>eğitim ile </a:t>
            </a:r>
            <a:r>
              <a:rPr sz="1100" dirty="0">
                <a:latin typeface="Calibri"/>
                <a:cs typeface="Calibri"/>
              </a:rPr>
              <a:t>başlar. Üç yıl </a:t>
            </a:r>
            <a:r>
              <a:rPr sz="1100" spc="-5" dirty="0">
                <a:latin typeface="Calibri"/>
                <a:cs typeface="Calibri"/>
              </a:rPr>
              <a:t>süren bir gözetim </a:t>
            </a:r>
            <a:r>
              <a:rPr sz="1100" dirty="0">
                <a:latin typeface="Calibri"/>
                <a:cs typeface="Calibri"/>
              </a:rPr>
              <a:t>için 3 </a:t>
            </a:r>
            <a:r>
              <a:rPr sz="1100" spc="-5" dirty="0">
                <a:latin typeface="Calibri"/>
                <a:cs typeface="Calibri"/>
              </a:rPr>
              <a:t>ila </a:t>
            </a:r>
            <a:r>
              <a:rPr sz="1100" dirty="0">
                <a:latin typeface="Calibri"/>
                <a:cs typeface="Calibri"/>
              </a:rPr>
              <a:t>5 yaş </a:t>
            </a:r>
            <a:r>
              <a:rPr sz="1100" spc="-5" dirty="0">
                <a:latin typeface="Calibri"/>
                <a:cs typeface="Calibri"/>
              </a:rPr>
              <a:t>arası </a:t>
            </a:r>
            <a:r>
              <a:rPr sz="1100" dirty="0">
                <a:latin typeface="Calibri"/>
                <a:cs typeface="Calibri"/>
              </a:rPr>
              <a:t>çocukları </a:t>
            </a:r>
            <a:r>
              <a:rPr sz="1100" spc="-5" dirty="0">
                <a:latin typeface="Calibri"/>
                <a:cs typeface="Calibri"/>
              </a:rPr>
              <a:t>ilgilendirir.  Anaokullarında ve toplum </a:t>
            </a:r>
            <a:r>
              <a:rPr sz="1100" dirty="0">
                <a:latin typeface="Calibri"/>
                <a:cs typeface="Calibri"/>
              </a:rPr>
              <a:t>destek </a:t>
            </a:r>
            <a:r>
              <a:rPr sz="1100" spc="-5" dirty="0">
                <a:latin typeface="Calibri"/>
                <a:cs typeface="Calibri"/>
              </a:rPr>
              <a:t>merkezlerinde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uygulanmaktadır.</a:t>
            </a:r>
            <a:endParaRPr sz="1100">
              <a:latin typeface="Calibri"/>
              <a:cs typeface="Calibri"/>
            </a:endParaRPr>
          </a:p>
          <a:p>
            <a:pPr marL="12700" marR="6985" algn="just">
              <a:lnSpc>
                <a:spcPts val="1440"/>
              </a:lnSpc>
              <a:spcBef>
                <a:spcPts val="10"/>
              </a:spcBef>
            </a:pPr>
            <a:r>
              <a:rPr sz="1100" spc="-5" dirty="0">
                <a:latin typeface="Calibri"/>
                <a:cs typeface="Calibri"/>
              </a:rPr>
              <a:t>Ilköğretim çocuklarda temel becerileri geliştirmeyi amaçlar </a:t>
            </a:r>
            <a:r>
              <a:rPr sz="1100" dirty="0">
                <a:latin typeface="Calibri"/>
                <a:cs typeface="Calibri"/>
              </a:rPr>
              <a:t>ve onları ortaöğretim </a:t>
            </a:r>
            <a:r>
              <a:rPr sz="1100" spc="-5" dirty="0">
                <a:latin typeface="Calibri"/>
                <a:cs typeface="Calibri"/>
              </a:rPr>
              <a:t>veya ilköğretim  </a:t>
            </a:r>
            <a:r>
              <a:rPr sz="1100" dirty="0">
                <a:latin typeface="Calibri"/>
                <a:cs typeface="Calibri"/>
              </a:rPr>
              <a:t>sonrası </a:t>
            </a:r>
            <a:r>
              <a:rPr sz="1100" spc="-5" dirty="0">
                <a:latin typeface="Calibri"/>
                <a:cs typeface="Calibri"/>
              </a:rPr>
              <a:t>teknik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mesleki eğitime hazırlar. </a:t>
            </a:r>
            <a:r>
              <a:rPr sz="1100" dirty="0">
                <a:latin typeface="Calibri"/>
                <a:cs typeface="Calibri"/>
              </a:rPr>
              <a:t>Bu eğitim </a:t>
            </a:r>
            <a:r>
              <a:rPr sz="1100" spc="-5" dirty="0">
                <a:latin typeface="Calibri"/>
                <a:cs typeface="Calibri"/>
              </a:rPr>
              <a:t>seviyesi, altı </a:t>
            </a:r>
            <a:r>
              <a:rPr sz="1100" dirty="0">
                <a:latin typeface="Calibri"/>
                <a:cs typeface="Calibri"/>
              </a:rPr>
              <a:t>yıllık </a:t>
            </a:r>
            <a:r>
              <a:rPr sz="1100" spc="-5" dirty="0">
                <a:latin typeface="Calibri"/>
                <a:cs typeface="Calibri"/>
              </a:rPr>
              <a:t>bir </a:t>
            </a:r>
            <a:r>
              <a:rPr sz="1100" dirty="0">
                <a:latin typeface="Calibri"/>
                <a:cs typeface="Calibri"/>
              </a:rPr>
              <a:t>eğitim </a:t>
            </a:r>
            <a:r>
              <a:rPr sz="1100" spc="-5" dirty="0">
                <a:latin typeface="Calibri"/>
                <a:cs typeface="Calibri"/>
              </a:rPr>
              <a:t>süresi </a:t>
            </a:r>
            <a:r>
              <a:rPr sz="1100" dirty="0">
                <a:latin typeface="Calibri"/>
                <a:cs typeface="Calibri"/>
              </a:rPr>
              <a:t>için </a:t>
            </a:r>
            <a:r>
              <a:rPr sz="1100" spc="-5" dirty="0">
                <a:latin typeface="Calibri"/>
                <a:cs typeface="Calibri"/>
              </a:rPr>
              <a:t>şimdi </a:t>
            </a:r>
            <a:r>
              <a:rPr sz="1100" dirty="0">
                <a:latin typeface="Calibri"/>
                <a:cs typeface="Calibri"/>
              </a:rPr>
              <a:t>7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yaş</a:t>
            </a:r>
            <a:endParaRPr sz="1100">
              <a:latin typeface="Calibri"/>
              <a:cs typeface="Calibri"/>
            </a:endParaRPr>
          </a:p>
          <a:p>
            <a:pPr marL="12700" marR="5715" algn="just">
              <a:lnSpc>
                <a:spcPts val="145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yerine 6 yaşındaki </a:t>
            </a:r>
            <a:r>
              <a:rPr sz="1100" spc="-5" dirty="0">
                <a:latin typeface="Calibri"/>
                <a:cs typeface="Calibri"/>
              </a:rPr>
              <a:t>çocukları barındırabilir. </a:t>
            </a:r>
            <a:r>
              <a:rPr sz="1100" dirty="0">
                <a:latin typeface="Calibri"/>
                <a:cs typeface="Calibri"/>
              </a:rPr>
              <a:t>Ortaöğretimin </a:t>
            </a:r>
            <a:r>
              <a:rPr sz="1100" spc="-5" dirty="0">
                <a:latin typeface="Calibri"/>
                <a:cs typeface="Calibri"/>
              </a:rPr>
              <a:t>ilk döngüsü, ilköğretimin başarılarını  pekiştirmeyi ve </a:t>
            </a:r>
            <a:r>
              <a:rPr sz="1100" dirty="0">
                <a:latin typeface="Calibri"/>
                <a:cs typeface="Calibri"/>
              </a:rPr>
              <a:t>öğrencileri orta öğretimin </a:t>
            </a:r>
            <a:r>
              <a:rPr sz="1100" spc="-5" dirty="0">
                <a:latin typeface="Calibri"/>
                <a:cs typeface="Calibri"/>
              </a:rPr>
              <a:t>ikinci aşamasına veya teknik ve </a:t>
            </a:r>
            <a:r>
              <a:rPr sz="1100" dirty="0">
                <a:latin typeface="Calibri"/>
                <a:cs typeface="Calibri"/>
              </a:rPr>
              <a:t>mesleki </a:t>
            </a:r>
            <a:r>
              <a:rPr sz="1100" spc="-5" dirty="0">
                <a:latin typeface="Calibri"/>
                <a:cs typeface="Calibri"/>
              </a:rPr>
              <a:t>eğitime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hazırlamayı</a:t>
            </a:r>
            <a:endParaRPr sz="1100">
              <a:latin typeface="Calibri"/>
              <a:cs typeface="Calibri"/>
            </a:endParaRPr>
          </a:p>
          <a:p>
            <a:pPr marL="12700" marR="5715" algn="just">
              <a:lnSpc>
                <a:spcPts val="1440"/>
              </a:lnSpc>
              <a:spcBef>
                <a:spcPts val="15"/>
              </a:spcBef>
            </a:pPr>
            <a:r>
              <a:rPr sz="1100" spc="-5" dirty="0">
                <a:latin typeface="Calibri"/>
                <a:cs typeface="Calibri"/>
              </a:rPr>
              <a:t>amaçlamaktadır. </a:t>
            </a:r>
            <a:r>
              <a:rPr sz="1100" dirty="0">
                <a:latin typeface="Calibri"/>
                <a:cs typeface="Calibri"/>
              </a:rPr>
              <a:t>Bu </a:t>
            </a:r>
            <a:r>
              <a:rPr sz="1100" spc="-5" dirty="0">
                <a:latin typeface="Calibri"/>
                <a:cs typeface="Calibri"/>
              </a:rPr>
              <a:t>eğitim seviyesine resmi erişim yaşı </a:t>
            </a:r>
            <a:r>
              <a:rPr sz="1100" dirty="0">
                <a:latin typeface="Calibri"/>
                <a:cs typeface="Calibri"/>
              </a:rPr>
              <a:t>13'tür. </a:t>
            </a:r>
            <a:r>
              <a:rPr sz="1100" spc="-5" dirty="0">
                <a:latin typeface="Calibri"/>
                <a:cs typeface="Calibri"/>
              </a:rPr>
              <a:t>Dört </a:t>
            </a:r>
            <a:r>
              <a:rPr sz="1100" dirty="0">
                <a:latin typeface="Calibri"/>
                <a:cs typeface="Calibri"/>
              </a:rPr>
              <a:t>yıldan </a:t>
            </a:r>
            <a:r>
              <a:rPr sz="1100" spc="-5" dirty="0">
                <a:latin typeface="Calibri"/>
                <a:cs typeface="Calibri"/>
              </a:rPr>
              <a:t>bu yana, </a:t>
            </a:r>
            <a:r>
              <a:rPr sz="1100" dirty="0">
                <a:latin typeface="Calibri"/>
                <a:cs typeface="Calibri"/>
              </a:rPr>
              <a:t>7. Yıldan </a:t>
            </a:r>
            <a:r>
              <a:rPr sz="1100" spc="-5" dirty="0">
                <a:latin typeface="Calibri"/>
                <a:cs typeface="Calibri"/>
              </a:rPr>
              <a:t>10. </a:t>
            </a:r>
            <a:r>
              <a:rPr sz="1100" dirty="0">
                <a:latin typeface="Calibri"/>
                <a:cs typeface="Calibri"/>
              </a:rPr>
              <a:t>yıla  kadar </a:t>
            </a:r>
            <a:r>
              <a:rPr sz="1100" spc="-5" dirty="0">
                <a:latin typeface="Calibri"/>
                <a:cs typeface="Calibri"/>
              </a:rPr>
              <a:t>bir sertifika ile </a:t>
            </a:r>
            <a:r>
              <a:rPr sz="1100" dirty="0">
                <a:latin typeface="Calibri"/>
                <a:cs typeface="Calibri"/>
              </a:rPr>
              <a:t>onaylanmıştır.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ts val="1450"/>
              </a:lnSpc>
            </a:pPr>
            <a:r>
              <a:rPr sz="1100" spc="-5" dirty="0">
                <a:latin typeface="Calibri"/>
                <a:cs typeface="Calibri"/>
              </a:rPr>
              <a:t>Ortaöğretimin </a:t>
            </a:r>
            <a:r>
              <a:rPr sz="1100" dirty="0">
                <a:latin typeface="Calibri"/>
                <a:cs typeface="Calibri"/>
              </a:rPr>
              <a:t>ikinci </a:t>
            </a:r>
            <a:r>
              <a:rPr sz="1100" spc="-5" dirty="0">
                <a:latin typeface="Calibri"/>
                <a:cs typeface="Calibri"/>
              </a:rPr>
              <a:t>aşaması, sertifikayı </a:t>
            </a:r>
            <a:r>
              <a:rPr sz="1100" dirty="0">
                <a:latin typeface="Calibri"/>
                <a:cs typeface="Calibri"/>
              </a:rPr>
              <a:t>elinde </a:t>
            </a:r>
            <a:r>
              <a:rPr sz="1100" spc="-5" dirty="0">
                <a:latin typeface="Calibri"/>
                <a:cs typeface="Calibri"/>
              </a:rPr>
              <a:t>bulunduran </a:t>
            </a:r>
            <a:r>
              <a:rPr sz="1100" dirty="0">
                <a:latin typeface="Calibri"/>
                <a:cs typeface="Calibri"/>
              </a:rPr>
              <a:t>öğrencileri </a:t>
            </a:r>
            <a:r>
              <a:rPr sz="1100" spc="-5" dirty="0">
                <a:latin typeface="Calibri"/>
                <a:cs typeface="Calibri"/>
              </a:rPr>
              <a:t>memnuniyetle karşılar ve  </a:t>
            </a:r>
            <a:r>
              <a:rPr sz="1100" dirty="0">
                <a:latin typeface="Calibri"/>
                <a:cs typeface="Calibri"/>
              </a:rPr>
              <a:t>onları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daha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yüksek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çalışmalara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hazırlamayı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amaçlar.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Üç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yıllık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bir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süre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için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resmi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erişim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yaşı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16'dır.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11.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ts val="1440"/>
              </a:lnSpc>
              <a:spcBef>
                <a:spcPts val="15"/>
              </a:spcBef>
            </a:pPr>
            <a:r>
              <a:rPr sz="1100" dirty="0">
                <a:latin typeface="Calibri"/>
                <a:cs typeface="Calibri"/>
              </a:rPr>
              <a:t>yıldan </a:t>
            </a:r>
            <a:r>
              <a:rPr sz="1100" spc="-5" dirty="0">
                <a:latin typeface="Calibri"/>
                <a:cs typeface="Calibri"/>
              </a:rPr>
              <a:t>Terminale </a:t>
            </a:r>
            <a:r>
              <a:rPr sz="1100" dirty="0">
                <a:latin typeface="Calibri"/>
                <a:cs typeface="Calibri"/>
              </a:rPr>
              <a:t>kadar </a:t>
            </a:r>
            <a:r>
              <a:rPr sz="1100" spc="-5" dirty="0">
                <a:latin typeface="Calibri"/>
                <a:cs typeface="Calibri"/>
              </a:rPr>
              <a:t>olan çalışma düzeylerini kapsar. </a:t>
            </a:r>
            <a:r>
              <a:rPr sz="1100" dirty="0">
                <a:latin typeface="Calibri"/>
                <a:cs typeface="Calibri"/>
              </a:rPr>
              <a:t>Tek </a:t>
            </a:r>
            <a:r>
              <a:rPr sz="1100" spc="-5" dirty="0">
                <a:latin typeface="Calibri"/>
                <a:cs typeface="Calibri"/>
              </a:rPr>
              <a:t>bir lisans, yüksek öğrenime </a:t>
            </a:r>
            <a:r>
              <a:rPr sz="1100" dirty="0">
                <a:latin typeface="Calibri"/>
                <a:cs typeface="Calibri"/>
              </a:rPr>
              <a:t>erişmek </a:t>
            </a:r>
            <a:r>
              <a:rPr sz="1100" spc="-5" dirty="0">
                <a:latin typeface="Calibri"/>
                <a:cs typeface="Calibri"/>
              </a:rPr>
              <a:t>için  </a:t>
            </a:r>
            <a:r>
              <a:rPr sz="1100" dirty="0">
                <a:latin typeface="Calibri"/>
                <a:cs typeface="Calibri"/>
              </a:rPr>
              <a:t>gerekli </a:t>
            </a:r>
            <a:r>
              <a:rPr sz="1100" spc="-5" dirty="0">
                <a:latin typeface="Calibri"/>
                <a:cs typeface="Calibri"/>
              </a:rPr>
              <a:t>diploma </a:t>
            </a:r>
            <a:r>
              <a:rPr sz="1100" dirty="0">
                <a:latin typeface="Calibri"/>
                <a:cs typeface="Calibri"/>
              </a:rPr>
              <a:t>veya B tipi teknik ve </a:t>
            </a:r>
            <a:r>
              <a:rPr sz="1100" spc="-5" dirty="0">
                <a:latin typeface="Calibri"/>
                <a:cs typeface="Calibri"/>
              </a:rPr>
              <a:t>mesleki eğitim tarafından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onaylanmıştır</a:t>
            </a:r>
            <a:endParaRPr sz="1100">
              <a:latin typeface="Calibri"/>
              <a:cs typeface="Calibri"/>
            </a:endParaRPr>
          </a:p>
          <a:p>
            <a:pPr marL="12700" marR="6985" algn="just">
              <a:lnSpc>
                <a:spcPts val="145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</a:rPr>
              <a:t>Yükseköğretim, </a:t>
            </a:r>
            <a:r>
              <a:rPr sz="1100" dirty="0">
                <a:latin typeface="Calibri"/>
                <a:cs typeface="Calibri"/>
              </a:rPr>
              <a:t>bakalorya </a:t>
            </a:r>
            <a:r>
              <a:rPr sz="1100" spc="-5" dirty="0">
                <a:latin typeface="Calibri"/>
                <a:cs typeface="Calibri"/>
              </a:rPr>
              <a:t>sahiplerini </a:t>
            </a:r>
            <a:r>
              <a:rPr sz="1100" dirty="0">
                <a:latin typeface="Calibri"/>
                <a:cs typeface="Calibri"/>
              </a:rPr>
              <a:t>karşılar ve </a:t>
            </a:r>
            <a:r>
              <a:rPr sz="1100" spc="-5" dirty="0">
                <a:latin typeface="Calibri"/>
                <a:cs typeface="Calibri"/>
              </a:rPr>
              <a:t>ülkeye ekonomik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sosyal kalkınmayı artırmak </a:t>
            </a:r>
            <a:r>
              <a:rPr sz="1100" dirty="0">
                <a:latin typeface="Calibri"/>
                <a:cs typeface="Calibri"/>
              </a:rPr>
              <a:t>için  </a:t>
            </a:r>
            <a:r>
              <a:rPr sz="1100" spc="-5" dirty="0">
                <a:latin typeface="Calibri"/>
                <a:cs typeface="Calibri"/>
              </a:rPr>
              <a:t>üst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düzey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yöneticiler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sağlamayı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amaçlamaktadır.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2008'den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beri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lisans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/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yüksek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lisans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/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doktora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(LMD)</a:t>
            </a:r>
            <a:endParaRPr sz="1100">
              <a:latin typeface="Calibri"/>
              <a:cs typeface="Calibri"/>
            </a:endParaRPr>
          </a:p>
          <a:p>
            <a:pPr marL="12700" marR="7620" algn="just">
              <a:lnSpc>
                <a:spcPts val="1440"/>
              </a:lnSpc>
              <a:spcBef>
                <a:spcPts val="15"/>
              </a:spcBef>
            </a:pPr>
            <a:r>
              <a:rPr sz="1100" spc="-5" dirty="0">
                <a:latin typeface="Calibri"/>
                <a:cs typeface="Calibri"/>
              </a:rPr>
              <a:t>modeline dayanan yüksek </a:t>
            </a:r>
            <a:r>
              <a:rPr sz="1100" dirty="0">
                <a:latin typeface="Calibri"/>
                <a:cs typeface="Calibri"/>
              </a:rPr>
              <a:t>öğrenim </a:t>
            </a:r>
            <a:r>
              <a:rPr sz="1100" spc="-5" dirty="0">
                <a:latin typeface="Calibri"/>
                <a:cs typeface="Calibri"/>
              </a:rPr>
              <a:t>süresi üç ila </a:t>
            </a:r>
            <a:r>
              <a:rPr sz="1100" dirty="0">
                <a:latin typeface="Calibri"/>
                <a:cs typeface="Calibri"/>
              </a:rPr>
              <a:t>yedi yıl </a:t>
            </a:r>
            <a:r>
              <a:rPr sz="1100" spc="-5" dirty="0">
                <a:latin typeface="Calibri"/>
                <a:cs typeface="Calibri"/>
              </a:rPr>
              <a:t>arasında değişmektedir. </a:t>
            </a:r>
            <a:r>
              <a:rPr sz="1100" dirty="0">
                <a:latin typeface="Calibri"/>
                <a:cs typeface="Calibri"/>
              </a:rPr>
              <a:t>Her </a:t>
            </a:r>
            <a:r>
              <a:rPr sz="1100" spc="-10" dirty="0">
                <a:latin typeface="Calibri"/>
                <a:cs typeface="Calibri"/>
              </a:rPr>
              <a:t>ne </a:t>
            </a:r>
            <a:r>
              <a:rPr sz="1100" dirty="0">
                <a:latin typeface="Calibri"/>
                <a:cs typeface="Calibri"/>
              </a:rPr>
              <a:t>kadar </a:t>
            </a:r>
            <a:r>
              <a:rPr sz="1100" spc="-5" dirty="0">
                <a:latin typeface="Calibri"/>
                <a:cs typeface="Calibri"/>
              </a:rPr>
              <a:t>bazı  </a:t>
            </a:r>
            <a:r>
              <a:rPr sz="1100" dirty="0">
                <a:latin typeface="Calibri"/>
                <a:cs typeface="Calibri"/>
              </a:rPr>
              <a:t>kurumlar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yüksek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lisans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(dört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yıl)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uzmanlaşmış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çalışma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diplomaları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(yedi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yıl)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vermeye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devam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etse</a:t>
            </a:r>
            <a:endParaRPr sz="1100">
              <a:latin typeface="Calibri"/>
              <a:cs typeface="Calibri"/>
            </a:endParaRPr>
          </a:p>
          <a:p>
            <a:pPr marL="12700" marR="7620" algn="just">
              <a:lnSpc>
                <a:spcPts val="1450"/>
              </a:lnSpc>
            </a:pPr>
            <a:r>
              <a:rPr sz="1100" dirty="0">
                <a:latin typeface="Calibri"/>
                <a:cs typeface="Calibri"/>
              </a:rPr>
              <a:t>de, </a:t>
            </a:r>
            <a:r>
              <a:rPr sz="1100" spc="-5" dirty="0">
                <a:latin typeface="Calibri"/>
                <a:cs typeface="Calibri"/>
              </a:rPr>
              <a:t>üniversite </a:t>
            </a:r>
            <a:r>
              <a:rPr sz="1100" dirty="0">
                <a:latin typeface="Calibri"/>
                <a:cs typeface="Calibri"/>
              </a:rPr>
              <a:t>eğitimi </a:t>
            </a:r>
            <a:r>
              <a:rPr sz="1100" spc="-5" dirty="0">
                <a:latin typeface="Calibri"/>
                <a:cs typeface="Calibri"/>
              </a:rPr>
              <a:t>lisans </a:t>
            </a:r>
            <a:r>
              <a:rPr sz="1100" dirty="0">
                <a:latin typeface="Calibri"/>
                <a:cs typeface="Calibri"/>
              </a:rPr>
              <a:t>derecesine </a:t>
            </a:r>
            <a:r>
              <a:rPr sz="1100" spc="-5" dirty="0">
                <a:latin typeface="Calibri"/>
                <a:cs typeface="Calibri"/>
              </a:rPr>
              <a:t>(üç </a:t>
            </a:r>
            <a:r>
              <a:rPr sz="1100" dirty="0">
                <a:latin typeface="Calibri"/>
                <a:cs typeface="Calibri"/>
              </a:rPr>
              <a:t>yıl) </a:t>
            </a:r>
            <a:r>
              <a:rPr sz="1100" spc="-5" dirty="0">
                <a:latin typeface="Calibri"/>
                <a:cs typeface="Calibri"/>
              </a:rPr>
              <a:t>yol açar. Lisansüstü </a:t>
            </a:r>
            <a:r>
              <a:rPr sz="1100" dirty="0">
                <a:latin typeface="Calibri"/>
                <a:cs typeface="Calibri"/>
              </a:rPr>
              <a:t>eğitim, </a:t>
            </a:r>
            <a:r>
              <a:rPr sz="1100" spc="-5" dirty="0">
                <a:latin typeface="Calibri"/>
                <a:cs typeface="Calibri"/>
              </a:rPr>
              <a:t>yüksek lisans (beş yıl) ve  </a:t>
            </a:r>
            <a:r>
              <a:rPr sz="1100" dirty="0">
                <a:latin typeface="Calibri"/>
                <a:cs typeface="Calibri"/>
              </a:rPr>
              <a:t>doktora </a:t>
            </a:r>
            <a:r>
              <a:rPr sz="1100" spc="-5" dirty="0">
                <a:latin typeface="Calibri"/>
                <a:cs typeface="Calibri"/>
              </a:rPr>
              <a:t>(yedi </a:t>
            </a:r>
            <a:r>
              <a:rPr sz="1100" dirty="0">
                <a:latin typeface="Calibri"/>
                <a:cs typeface="Calibri"/>
              </a:rPr>
              <a:t>yıl) </a:t>
            </a:r>
            <a:r>
              <a:rPr sz="1100" spc="-5" dirty="0">
                <a:latin typeface="Calibri"/>
                <a:cs typeface="Calibri"/>
              </a:rPr>
              <a:t>ile ilgilidir. HEI'ler yönetiminde </a:t>
            </a:r>
            <a:r>
              <a:rPr sz="1100" dirty="0">
                <a:latin typeface="Calibri"/>
                <a:cs typeface="Calibri"/>
              </a:rPr>
              <a:t>özerktir.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469265" indent="-228600" algn="just">
              <a:lnSpc>
                <a:spcPct val="100000"/>
              </a:lnSpc>
              <a:buFont typeface="Wingdings"/>
              <a:buChar char=""/>
              <a:tabLst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Eğitimin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gelişimi</a:t>
            </a:r>
            <a:endParaRPr sz="1100">
              <a:latin typeface="Calibri"/>
              <a:cs typeface="Calibri"/>
            </a:endParaRPr>
          </a:p>
          <a:p>
            <a:pPr marL="12700" marR="5715" algn="just">
              <a:lnSpc>
                <a:spcPct val="110000"/>
              </a:lnSpc>
            </a:pPr>
            <a:r>
              <a:rPr sz="1100" spc="-5" dirty="0">
                <a:latin typeface="Calibri"/>
                <a:cs typeface="Calibri"/>
              </a:rPr>
              <a:t>Okul </a:t>
            </a:r>
            <a:r>
              <a:rPr sz="1100" dirty="0">
                <a:latin typeface="Calibri"/>
                <a:cs typeface="Calibri"/>
              </a:rPr>
              <a:t>öncesi ve </a:t>
            </a:r>
            <a:r>
              <a:rPr sz="1100" spc="-5" dirty="0">
                <a:latin typeface="Calibri"/>
                <a:cs typeface="Calibri"/>
              </a:rPr>
              <a:t>ilköğretim hariç, 2014 yılına kıyasla neredeyse </a:t>
            </a:r>
            <a:r>
              <a:rPr sz="1100" dirty="0">
                <a:latin typeface="Calibri"/>
                <a:cs typeface="Calibri"/>
              </a:rPr>
              <a:t>tüm </a:t>
            </a:r>
            <a:r>
              <a:rPr sz="1100" spc="-5" dirty="0">
                <a:latin typeface="Calibri"/>
                <a:cs typeface="Calibri"/>
              </a:rPr>
              <a:t>döngülerdeki kayıtlarda </a:t>
            </a:r>
            <a:r>
              <a:rPr sz="1100" spc="5" dirty="0">
                <a:latin typeface="Calibri"/>
                <a:cs typeface="Calibri"/>
              </a:rPr>
              <a:t>artış,  </a:t>
            </a:r>
            <a:r>
              <a:rPr sz="1100" dirty="0">
                <a:latin typeface="Calibri"/>
                <a:cs typeface="Calibri"/>
              </a:rPr>
              <a:t>kayıtların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2006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2016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yılları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arasındaki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eğitim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döngüsüne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göre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evriminin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analizi,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Gine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eğitim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862431"/>
            <a:ext cx="5789295" cy="888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1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sisteminde devam </a:t>
            </a:r>
            <a:r>
              <a:rPr sz="1100" dirty="0">
                <a:latin typeface="Calibri"/>
                <a:cs typeface="Calibri"/>
              </a:rPr>
              <a:t>eden </a:t>
            </a:r>
            <a:r>
              <a:rPr sz="1100" spc="-5" dirty="0">
                <a:latin typeface="Calibri"/>
                <a:cs typeface="Calibri"/>
              </a:rPr>
              <a:t>dinamikleri anlamak </a:t>
            </a:r>
            <a:r>
              <a:rPr sz="1100" dirty="0">
                <a:latin typeface="Calibri"/>
                <a:cs typeface="Calibri"/>
              </a:rPr>
              <a:t>için birkaç </a:t>
            </a:r>
            <a:r>
              <a:rPr sz="1100" spc="-5" dirty="0">
                <a:latin typeface="Calibri"/>
                <a:cs typeface="Calibri"/>
              </a:rPr>
              <a:t>temel gözlem </a:t>
            </a:r>
            <a:r>
              <a:rPr sz="1100" dirty="0">
                <a:latin typeface="Calibri"/>
                <a:cs typeface="Calibri"/>
              </a:rPr>
              <a:t>ortaya </a:t>
            </a:r>
            <a:r>
              <a:rPr sz="1100" spc="-5" dirty="0">
                <a:latin typeface="Calibri"/>
                <a:cs typeface="Calibri"/>
              </a:rPr>
              <a:t>koymaktadır. Ebola  salgını nedeniyle, </a:t>
            </a:r>
            <a:r>
              <a:rPr sz="1100" dirty="0">
                <a:latin typeface="Calibri"/>
                <a:cs typeface="Calibri"/>
              </a:rPr>
              <a:t>tüm </a:t>
            </a:r>
            <a:r>
              <a:rPr sz="1100" spc="-5" dirty="0">
                <a:latin typeface="Calibri"/>
                <a:cs typeface="Calibri"/>
              </a:rPr>
              <a:t>döngülerin kayıtlarının azaldığını gördüğü 2015 yılını izole edersek, </a:t>
            </a:r>
            <a:r>
              <a:rPr sz="1100" dirty="0">
                <a:latin typeface="Calibri"/>
                <a:cs typeface="Calibri"/>
              </a:rPr>
              <a:t>öğrenme  </a:t>
            </a:r>
            <a:r>
              <a:rPr sz="1100" spc="-5" dirty="0">
                <a:latin typeface="Calibri"/>
                <a:cs typeface="Calibri"/>
              </a:rPr>
              <a:t>merkezleri hariç, 2006-2016 </a:t>
            </a:r>
            <a:r>
              <a:rPr sz="1100" dirty="0">
                <a:latin typeface="Calibri"/>
                <a:cs typeface="Calibri"/>
              </a:rPr>
              <a:t>yılları </a:t>
            </a:r>
            <a:r>
              <a:rPr sz="1100" spc="-5" dirty="0">
                <a:latin typeface="Calibri"/>
                <a:cs typeface="Calibri"/>
              </a:rPr>
              <a:t>arasında ancak, eğitim döngülerine bağlı olarak farklı</a:t>
            </a:r>
            <a:r>
              <a:rPr sz="1100" spc="17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dinamikler.</a:t>
            </a:r>
            <a:endParaRPr sz="1100">
              <a:latin typeface="Calibri"/>
              <a:cs typeface="Calibri"/>
            </a:endParaRPr>
          </a:p>
          <a:p>
            <a:pPr marL="469265" indent="-228600" algn="just">
              <a:lnSpc>
                <a:spcPct val="100000"/>
              </a:lnSpc>
              <a:spcBef>
                <a:spcPts val="130"/>
              </a:spcBef>
              <a:buFont typeface="Wingdings"/>
              <a:buChar char=""/>
              <a:tabLst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Kayıt oranlarının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gelişimi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ts val="1450"/>
              </a:lnSpc>
              <a:spcBef>
                <a:spcPts val="60"/>
              </a:spcBef>
            </a:pPr>
            <a:r>
              <a:rPr sz="1100" dirty="0">
                <a:latin typeface="Calibri"/>
                <a:cs typeface="Calibri"/>
              </a:rPr>
              <a:t>Kaydın </a:t>
            </a:r>
            <a:r>
              <a:rPr sz="1100" spc="-5" dirty="0">
                <a:latin typeface="Calibri"/>
                <a:cs typeface="Calibri"/>
              </a:rPr>
              <a:t>evrimi doğrultusunda </a:t>
            </a:r>
            <a:r>
              <a:rPr sz="1100" dirty="0">
                <a:latin typeface="Calibri"/>
                <a:cs typeface="Calibri"/>
              </a:rPr>
              <a:t>nicel </a:t>
            </a:r>
            <a:r>
              <a:rPr sz="1100" spc="-5" dirty="0">
                <a:latin typeface="Calibri"/>
                <a:cs typeface="Calibri"/>
              </a:rPr>
              <a:t>kapsamda </a:t>
            </a:r>
            <a:r>
              <a:rPr sz="1100" dirty="0">
                <a:latin typeface="Calibri"/>
                <a:cs typeface="Calibri"/>
              </a:rPr>
              <a:t>olumlu </a:t>
            </a:r>
            <a:r>
              <a:rPr sz="1100" spc="-5" dirty="0">
                <a:latin typeface="Calibri"/>
                <a:cs typeface="Calibri"/>
              </a:rPr>
              <a:t>bir evrim, Okul </a:t>
            </a:r>
            <a:r>
              <a:rPr sz="1100" dirty="0">
                <a:latin typeface="Calibri"/>
                <a:cs typeface="Calibri"/>
              </a:rPr>
              <a:t>kaydının </a:t>
            </a:r>
            <a:r>
              <a:rPr sz="1100" spc="-5" dirty="0">
                <a:latin typeface="Calibri"/>
                <a:cs typeface="Calibri"/>
              </a:rPr>
              <a:t>evrimi ile ilgili daha  </a:t>
            </a:r>
            <a:r>
              <a:rPr sz="1100" dirty="0">
                <a:latin typeface="Calibri"/>
                <a:cs typeface="Calibri"/>
              </a:rPr>
              <a:t>önceki analizler, </a:t>
            </a:r>
            <a:r>
              <a:rPr sz="1100" spc="-5" dirty="0">
                <a:latin typeface="Calibri"/>
                <a:cs typeface="Calibri"/>
              </a:rPr>
              <a:t>farklı eğitim seviyelerine kaydedilen </a:t>
            </a:r>
            <a:r>
              <a:rPr sz="1100" dirty="0">
                <a:latin typeface="Calibri"/>
                <a:cs typeface="Calibri"/>
              </a:rPr>
              <a:t>kayıtlarla veya yıllar </a:t>
            </a:r>
            <a:r>
              <a:rPr sz="1100" spc="-5" dirty="0">
                <a:latin typeface="Calibri"/>
                <a:cs typeface="Calibri"/>
              </a:rPr>
              <a:t>süren </a:t>
            </a:r>
            <a:r>
              <a:rPr sz="1100" dirty="0">
                <a:latin typeface="Calibri"/>
                <a:cs typeface="Calibri"/>
              </a:rPr>
              <a:t>eğitim </a:t>
            </a:r>
            <a:r>
              <a:rPr sz="1100" spc="-5" dirty="0">
                <a:latin typeface="Calibri"/>
                <a:cs typeface="Calibri"/>
              </a:rPr>
              <a:t>ve </a:t>
            </a:r>
            <a:r>
              <a:rPr sz="1100" dirty="0">
                <a:latin typeface="Calibri"/>
                <a:cs typeface="Calibri"/>
              </a:rPr>
              <a:t>okula </a:t>
            </a:r>
            <a:r>
              <a:rPr sz="1100" spc="-5" dirty="0">
                <a:latin typeface="Calibri"/>
                <a:cs typeface="Calibri"/>
              </a:rPr>
              <a:t>kayıtlı  nüfuslarla ilişkilendirilerek, </a:t>
            </a:r>
            <a:r>
              <a:rPr sz="1100" dirty="0">
                <a:latin typeface="Calibri"/>
                <a:cs typeface="Calibri"/>
              </a:rPr>
              <a:t>genel </a:t>
            </a:r>
            <a:r>
              <a:rPr sz="1100" spc="-5" dirty="0">
                <a:latin typeface="Calibri"/>
                <a:cs typeface="Calibri"/>
              </a:rPr>
              <a:t>ve etkili kapsam oranları </a:t>
            </a:r>
            <a:r>
              <a:rPr sz="1100" dirty="0">
                <a:latin typeface="Calibri"/>
                <a:cs typeface="Calibri"/>
              </a:rPr>
              <a:t>ile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desteklenmektedir.</a:t>
            </a:r>
            <a:endParaRPr sz="1100">
              <a:latin typeface="Calibri"/>
              <a:cs typeface="Calibri"/>
            </a:endParaRPr>
          </a:p>
          <a:p>
            <a:pPr marL="12700" marR="6350" algn="just">
              <a:lnSpc>
                <a:spcPts val="1440"/>
              </a:lnSpc>
              <a:spcBef>
                <a:spcPts val="15"/>
              </a:spcBef>
            </a:pPr>
            <a:r>
              <a:rPr sz="1100" dirty="0">
                <a:latin typeface="Calibri"/>
                <a:cs typeface="Calibri"/>
              </a:rPr>
              <a:t>Bir </a:t>
            </a:r>
            <a:r>
              <a:rPr sz="1100" spc="-5" dirty="0">
                <a:latin typeface="Calibri"/>
                <a:cs typeface="Calibri"/>
              </a:rPr>
              <a:t>yandan, </a:t>
            </a:r>
            <a:r>
              <a:rPr sz="1100" dirty="0">
                <a:latin typeface="Calibri"/>
                <a:cs typeface="Calibri"/>
              </a:rPr>
              <a:t>geç </a:t>
            </a:r>
            <a:r>
              <a:rPr sz="1100" spc="-5" dirty="0">
                <a:latin typeface="Calibri"/>
                <a:cs typeface="Calibri"/>
              </a:rPr>
              <a:t>öğrenciler arasında erken </a:t>
            </a:r>
            <a:r>
              <a:rPr sz="1100" dirty="0">
                <a:latin typeface="Calibri"/>
                <a:cs typeface="Calibri"/>
              </a:rPr>
              <a:t>okulu terk etmeyi </a:t>
            </a:r>
            <a:r>
              <a:rPr sz="1100" spc="-5" dirty="0">
                <a:latin typeface="Calibri"/>
                <a:cs typeface="Calibri"/>
              </a:rPr>
              <a:t>teşvik </a:t>
            </a:r>
            <a:r>
              <a:rPr sz="1100" dirty="0">
                <a:latin typeface="Calibri"/>
                <a:cs typeface="Calibri"/>
              </a:rPr>
              <a:t>edecek </a:t>
            </a:r>
            <a:r>
              <a:rPr sz="1100" spc="-5" dirty="0">
                <a:latin typeface="Calibri"/>
                <a:cs typeface="Calibri"/>
              </a:rPr>
              <a:t>yüksek bir </a:t>
            </a:r>
            <a:r>
              <a:rPr sz="1100" dirty="0">
                <a:latin typeface="Calibri"/>
                <a:cs typeface="Calibri"/>
              </a:rPr>
              <a:t>geç </a:t>
            </a:r>
            <a:r>
              <a:rPr sz="1100" spc="-5" dirty="0">
                <a:latin typeface="Calibri"/>
                <a:cs typeface="Calibri"/>
              </a:rPr>
              <a:t>okula giriş  Yaygınlığına  </a:t>
            </a:r>
            <a:r>
              <a:rPr sz="1100" dirty="0">
                <a:latin typeface="Calibri"/>
                <a:cs typeface="Calibri"/>
              </a:rPr>
              <a:t>ve  </a:t>
            </a:r>
            <a:r>
              <a:rPr sz="1100" spc="-5" dirty="0">
                <a:latin typeface="Calibri"/>
                <a:cs typeface="Calibri"/>
              </a:rPr>
              <a:t>diğer  yandan,  </a:t>
            </a:r>
            <a:r>
              <a:rPr sz="1100" dirty="0">
                <a:latin typeface="Calibri"/>
                <a:cs typeface="Calibri"/>
              </a:rPr>
              <a:t>eğitim  </a:t>
            </a:r>
            <a:r>
              <a:rPr sz="1100" spc="-5" dirty="0">
                <a:latin typeface="Calibri"/>
                <a:cs typeface="Calibri"/>
              </a:rPr>
              <a:t>sistemi  dışındaki  </a:t>
            </a:r>
            <a:r>
              <a:rPr sz="1100" dirty="0">
                <a:latin typeface="Calibri"/>
                <a:cs typeface="Calibri"/>
              </a:rPr>
              <a:t>öğrencilerin  </a:t>
            </a:r>
            <a:r>
              <a:rPr sz="1100" spc="-5" dirty="0">
                <a:latin typeface="Calibri"/>
                <a:cs typeface="Calibri"/>
              </a:rPr>
              <a:t>yüksek  oranına  </a:t>
            </a:r>
            <a:r>
              <a:rPr sz="1100" dirty="0">
                <a:latin typeface="Calibri"/>
                <a:cs typeface="Calibri"/>
              </a:rPr>
              <a:t>dikkat</a:t>
            </a:r>
            <a:r>
              <a:rPr sz="1100" spc="2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çekmek</a:t>
            </a:r>
            <a:endParaRPr sz="1100">
              <a:latin typeface="Calibri"/>
              <a:cs typeface="Calibri"/>
            </a:endParaRPr>
          </a:p>
          <a:p>
            <a:pPr marL="12700" marR="6350" algn="just">
              <a:lnSpc>
                <a:spcPts val="145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</a:rPr>
              <a:t>önemlidir. Gerçekten </a:t>
            </a:r>
            <a:r>
              <a:rPr sz="1100" dirty="0">
                <a:latin typeface="Calibri"/>
                <a:cs typeface="Calibri"/>
              </a:rPr>
              <a:t>de, </a:t>
            </a:r>
            <a:r>
              <a:rPr sz="1100" spc="-5" dirty="0">
                <a:latin typeface="Calibri"/>
                <a:cs typeface="Calibri"/>
              </a:rPr>
              <a:t>birçok </a:t>
            </a:r>
            <a:r>
              <a:rPr sz="1100" dirty="0">
                <a:latin typeface="Calibri"/>
                <a:cs typeface="Calibri"/>
              </a:rPr>
              <a:t>çocuk </a:t>
            </a:r>
            <a:r>
              <a:rPr sz="1100" spc="-5" dirty="0">
                <a:latin typeface="Calibri"/>
                <a:cs typeface="Calibri"/>
              </a:rPr>
              <a:t>resmi yaşta okula </a:t>
            </a:r>
            <a:r>
              <a:rPr sz="1100" dirty="0">
                <a:latin typeface="Calibri"/>
                <a:cs typeface="Calibri"/>
              </a:rPr>
              <a:t>girmiyor, </a:t>
            </a:r>
            <a:r>
              <a:rPr sz="1100" spc="-5" dirty="0">
                <a:latin typeface="Calibri"/>
                <a:cs typeface="Calibri"/>
              </a:rPr>
              <a:t>2015/2016'da </a:t>
            </a:r>
            <a:r>
              <a:rPr sz="1100" dirty="0">
                <a:latin typeface="Calibri"/>
                <a:cs typeface="Calibri"/>
              </a:rPr>
              <a:t>kayıtlı </a:t>
            </a:r>
            <a:r>
              <a:rPr sz="1100" spc="-5" dirty="0">
                <a:latin typeface="Calibri"/>
                <a:cs typeface="Calibri"/>
              </a:rPr>
              <a:t>CP1'in% </a:t>
            </a:r>
            <a:r>
              <a:rPr sz="1100" dirty="0">
                <a:latin typeface="Calibri"/>
                <a:cs typeface="Calibri"/>
              </a:rPr>
              <a:t>44'ü  7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yaşın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üzerinde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ve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CM2'ye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kayıtlı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öğrencilerin%</a:t>
            </a:r>
            <a:r>
              <a:rPr sz="1100" spc="17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77'si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12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yaşın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üzerinde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yıl.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Ayrıca,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okul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dışındaki</a:t>
            </a:r>
            <a:endParaRPr sz="1100">
              <a:latin typeface="Calibri"/>
              <a:cs typeface="Calibri"/>
            </a:endParaRPr>
          </a:p>
          <a:p>
            <a:pPr marL="12700" marR="6350" algn="just">
              <a:lnSpc>
                <a:spcPts val="1440"/>
              </a:lnSpc>
              <a:spcBef>
                <a:spcPts val="10"/>
              </a:spcBef>
            </a:pPr>
            <a:r>
              <a:rPr sz="1100" dirty="0">
                <a:latin typeface="Calibri"/>
                <a:cs typeface="Calibri"/>
              </a:rPr>
              <a:t>çocuklar </a:t>
            </a:r>
            <a:r>
              <a:rPr sz="1100" spc="-5" dirty="0">
                <a:latin typeface="Calibri"/>
                <a:cs typeface="Calibri"/>
              </a:rPr>
              <a:t>sorunu, 1,6 milyon çocuk </a:t>
            </a:r>
            <a:r>
              <a:rPr sz="1100" dirty="0">
                <a:latin typeface="Calibri"/>
                <a:cs typeface="Calibri"/>
              </a:rPr>
              <a:t>ve 5 </a:t>
            </a:r>
            <a:r>
              <a:rPr sz="1100" spc="-5" dirty="0">
                <a:latin typeface="Calibri"/>
                <a:cs typeface="Calibri"/>
              </a:rPr>
              <a:t>ila 16 </a:t>
            </a:r>
            <a:r>
              <a:rPr sz="1100" dirty="0">
                <a:latin typeface="Calibri"/>
                <a:cs typeface="Calibri"/>
              </a:rPr>
              <a:t>yaş </a:t>
            </a:r>
            <a:r>
              <a:rPr sz="1100" spc="-5" dirty="0">
                <a:latin typeface="Calibri"/>
                <a:cs typeface="Calibri"/>
              </a:rPr>
              <a:t>arası veya </a:t>
            </a:r>
            <a:r>
              <a:rPr sz="1100" dirty="0">
                <a:latin typeface="Calibri"/>
                <a:cs typeface="Calibri"/>
              </a:rPr>
              <a:t>5-16 yaş </a:t>
            </a:r>
            <a:r>
              <a:rPr sz="1100" spc="-5" dirty="0">
                <a:latin typeface="Calibri"/>
                <a:cs typeface="Calibri"/>
              </a:rPr>
              <a:t>grubundaki </a:t>
            </a:r>
            <a:r>
              <a:rPr sz="1100" dirty="0">
                <a:latin typeface="Calibri"/>
                <a:cs typeface="Calibri"/>
              </a:rPr>
              <a:t>gençlerin% </a:t>
            </a:r>
            <a:r>
              <a:rPr sz="1100" spc="-5" dirty="0">
                <a:latin typeface="Calibri"/>
                <a:cs typeface="Calibri"/>
              </a:rPr>
              <a:t>44'ünden  </a:t>
            </a:r>
            <a:r>
              <a:rPr sz="1100" dirty="0">
                <a:latin typeface="Calibri"/>
                <a:cs typeface="Calibri"/>
              </a:rPr>
              <a:t>beri  </a:t>
            </a:r>
            <a:r>
              <a:rPr sz="1100" spc="-5" dirty="0">
                <a:latin typeface="Calibri"/>
                <a:cs typeface="Calibri"/>
              </a:rPr>
              <a:t>Gine   eğitim   sistemi  için  büyük   bir  </a:t>
            </a:r>
            <a:r>
              <a:rPr sz="1100" dirty="0">
                <a:latin typeface="Calibri"/>
                <a:cs typeface="Calibri"/>
              </a:rPr>
              <a:t>sorun  </a:t>
            </a:r>
            <a:r>
              <a:rPr sz="1100" spc="-5" dirty="0">
                <a:latin typeface="Calibri"/>
                <a:cs typeface="Calibri"/>
              </a:rPr>
              <a:t>olmaya  devam  </a:t>
            </a:r>
            <a:r>
              <a:rPr sz="1100" dirty="0">
                <a:latin typeface="Calibri"/>
                <a:cs typeface="Calibri"/>
              </a:rPr>
              <a:t>etmektedir.  ,  </a:t>
            </a:r>
            <a:r>
              <a:rPr sz="1100" spc="-5" dirty="0">
                <a:latin typeface="Calibri"/>
                <a:cs typeface="Calibri"/>
              </a:rPr>
              <a:t>2016  yılında 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eğitim</a:t>
            </a:r>
            <a:endParaRPr sz="11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5"/>
              </a:spcBef>
            </a:pPr>
            <a:r>
              <a:rPr sz="1100" spc="-5" dirty="0">
                <a:latin typeface="Calibri"/>
                <a:cs typeface="Calibri"/>
              </a:rPr>
              <a:t>sisteminin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dışındaydı.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ct val="10970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Iç </a:t>
            </a:r>
            <a:r>
              <a:rPr sz="1100" spc="-5" dirty="0">
                <a:latin typeface="Calibri"/>
                <a:cs typeface="Calibri"/>
              </a:rPr>
              <a:t>verimlilik açısından, Gine eğitim sistemi önemli bir kaynak israfından muzdariptir, çünkü  ilköğretime yatırım </a:t>
            </a:r>
            <a:r>
              <a:rPr sz="1100" dirty="0">
                <a:latin typeface="Calibri"/>
                <a:cs typeface="Calibri"/>
              </a:rPr>
              <a:t>yapılan kaynakların% </a:t>
            </a:r>
            <a:r>
              <a:rPr sz="1100" spc="-5" dirty="0">
                <a:latin typeface="Calibri"/>
                <a:cs typeface="Calibri"/>
              </a:rPr>
              <a:t>32'si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ortaöğretime yatırım yapılanların% </a:t>
            </a:r>
            <a:r>
              <a:rPr sz="1100" dirty="0">
                <a:latin typeface="Calibri"/>
                <a:cs typeface="Calibri"/>
              </a:rPr>
              <a:t>35'i </a:t>
            </a:r>
            <a:r>
              <a:rPr sz="1100" spc="-5" dirty="0">
                <a:latin typeface="Calibri"/>
                <a:cs typeface="Calibri"/>
              </a:rPr>
              <a:t>2016 </a:t>
            </a:r>
            <a:r>
              <a:rPr sz="1100" dirty="0">
                <a:latin typeface="Calibri"/>
                <a:cs typeface="Calibri"/>
              </a:rPr>
              <a:t>yılında  boşa </a:t>
            </a:r>
            <a:r>
              <a:rPr sz="1100" spc="-5" dirty="0">
                <a:latin typeface="Calibri"/>
                <a:cs typeface="Calibri"/>
              </a:rPr>
              <a:t>gitmiştir </a:t>
            </a:r>
            <a:r>
              <a:rPr sz="1100" dirty="0">
                <a:latin typeface="Calibri"/>
                <a:cs typeface="Calibri"/>
              </a:rPr>
              <a:t>hala </a:t>
            </a:r>
            <a:r>
              <a:rPr sz="1100" spc="-5" dirty="0">
                <a:latin typeface="Calibri"/>
                <a:cs typeface="Calibri"/>
              </a:rPr>
              <a:t>çok </a:t>
            </a:r>
            <a:r>
              <a:rPr sz="1100" spc="-10" dirty="0">
                <a:latin typeface="Calibri"/>
                <a:cs typeface="Calibri"/>
              </a:rPr>
              <a:t>büyük </a:t>
            </a:r>
            <a:r>
              <a:rPr sz="1100" dirty="0">
                <a:latin typeface="Calibri"/>
                <a:cs typeface="Calibri"/>
              </a:rPr>
              <a:t>oranda </a:t>
            </a:r>
            <a:r>
              <a:rPr sz="1100" spc="-5" dirty="0">
                <a:latin typeface="Calibri"/>
                <a:cs typeface="Calibri"/>
              </a:rPr>
              <a:t>tekrarlayıcı ve terk. Alt döngülerde tekrarlanmasını yasaklayan  </a:t>
            </a:r>
            <a:r>
              <a:rPr sz="1100" dirty="0">
                <a:latin typeface="Calibri"/>
                <a:cs typeface="Calibri"/>
              </a:rPr>
              <a:t>hükümlere </a:t>
            </a:r>
            <a:r>
              <a:rPr sz="1100" spc="-5" dirty="0">
                <a:latin typeface="Calibri"/>
                <a:cs typeface="Calibri"/>
              </a:rPr>
              <a:t>rağmen, bu uygulama alışkanlıklara sıkı sıkıya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bağlıdır.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469265" indent="-228600" algn="just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Sistemin insan kaynakları yönetimi, sınıftaki öğretmenlere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odaklanma</a:t>
            </a:r>
            <a:endParaRPr sz="1100">
              <a:latin typeface="Calibri"/>
              <a:cs typeface="Calibri"/>
            </a:endParaRPr>
          </a:p>
          <a:p>
            <a:pPr marL="12700" marR="6350" algn="just">
              <a:lnSpc>
                <a:spcPct val="109700"/>
              </a:lnSpc>
            </a:pPr>
            <a:r>
              <a:rPr sz="1100" dirty="0">
                <a:latin typeface="Calibri"/>
                <a:cs typeface="Calibri"/>
              </a:rPr>
              <a:t>Bir </a:t>
            </a:r>
            <a:r>
              <a:rPr sz="1100" spc="-5" dirty="0">
                <a:latin typeface="Calibri"/>
                <a:cs typeface="Calibri"/>
              </a:rPr>
              <a:t>yandan, öğrenme faaliyetinin gerçekleşmesi </a:t>
            </a:r>
            <a:r>
              <a:rPr sz="1100" dirty="0">
                <a:latin typeface="Calibri"/>
                <a:cs typeface="Calibri"/>
              </a:rPr>
              <a:t>için varlıklarının </a:t>
            </a:r>
            <a:r>
              <a:rPr sz="1100" spc="-5" dirty="0">
                <a:latin typeface="Calibri"/>
                <a:cs typeface="Calibri"/>
              </a:rPr>
              <a:t>gerekli </a:t>
            </a:r>
            <a:r>
              <a:rPr sz="1100" dirty="0">
                <a:latin typeface="Calibri"/>
                <a:cs typeface="Calibri"/>
              </a:rPr>
              <a:t>olduğu ve </a:t>
            </a:r>
            <a:r>
              <a:rPr sz="1100" spc="-5" dirty="0">
                <a:latin typeface="Calibri"/>
                <a:cs typeface="Calibri"/>
              </a:rPr>
              <a:t>diğer </a:t>
            </a:r>
            <a:r>
              <a:rPr sz="1100" dirty="0">
                <a:latin typeface="Calibri"/>
                <a:cs typeface="Calibri"/>
              </a:rPr>
              <a:t>yandan  ücretlerinin </a:t>
            </a:r>
            <a:r>
              <a:rPr sz="1100" spc="-5" dirty="0">
                <a:latin typeface="Calibri"/>
                <a:cs typeface="Calibri"/>
              </a:rPr>
              <a:t>eğitim bütçesinin </a:t>
            </a:r>
            <a:r>
              <a:rPr sz="1100" dirty="0">
                <a:latin typeface="Calibri"/>
                <a:cs typeface="Calibri"/>
              </a:rPr>
              <a:t>çok </a:t>
            </a:r>
            <a:r>
              <a:rPr sz="1100" spc="-5" dirty="0">
                <a:latin typeface="Calibri"/>
                <a:cs typeface="Calibri"/>
              </a:rPr>
              <a:t>büyük bir </a:t>
            </a:r>
            <a:r>
              <a:rPr sz="1100" dirty="0">
                <a:latin typeface="Calibri"/>
                <a:cs typeface="Calibri"/>
              </a:rPr>
              <a:t>payı. Bu, </a:t>
            </a:r>
            <a:r>
              <a:rPr sz="1100" spc="-5" dirty="0">
                <a:latin typeface="Calibri"/>
                <a:cs typeface="Calibri"/>
              </a:rPr>
              <a:t>öğretmenlerin </a:t>
            </a:r>
            <a:r>
              <a:rPr sz="1100" dirty="0">
                <a:latin typeface="Calibri"/>
                <a:cs typeface="Calibri"/>
              </a:rPr>
              <a:t>iyi </a:t>
            </a:r>
            <a:r>
              <a:rPr sz="1100" spc="-5" dirty="0">
                <a:latin typeface="Calibri"/>
                <a:cs typeface="Calibri"/>
              </a:rPr>
              <a:t>yönetimi </a:t>
            </a:r>
            <a:r>
              <a:rPr sz="1100" dirty="0">
                <a:latin typeface="Calibri"/>
                <a:cs typeface="Calibri"/>
              </a:rPr>
              <a:t>/ </a:t>
            </a:r>
            <a:r>
              <a:rPr sz="1100" spc="-5" dirty="0">
                <a:latin typeface="Calibri"/>
                <a:cs typeface="Calibri"/>
              </a:rPr>
              <a:t>kullanımının eğitim  </a:t>
            </a:r>
            <a:r>
              <a:rPr sz="1100" dirty="0">
                <a:latin typeface="Calibri"/>
                <a:cs typeface="Calibri"/>
              </a:rPr>
              <a:t>harcamalarının </a:t>
            </a:r>
            <a:r>
              <a:rPr sz="1100" spc="-5" dirty="0">
                <a:latin typeface="Calibri"/>
                <a:cs typeface="Calibri"/>
              </a:rPr>
              <a:t>daha </a:t>
            </a:r>
            <a:r>
              <a:rPr sz="1100" dirty="0">
                <a:latin typeface="Calibri"/>
                <a:cs typeface="Calibri"/>
              </a:rPr>
              <a:t>iyi </a:t>
            </a:r>
            <a:r>
              <a:rPr sz="1100" spc="-5" dirty="0">
                <a:latin typeface="Calibri"/>
                <a:cs typeface="Calibri"/>
              </a:rPr>
              <a:t>etkililiğini </a:t>
            </a:r>
            <a:r>
              <a:rPr sz="1100" dirty="0">
                <a:latin typeface="Calibri"/>
                <a:cs typeface="Calibri"/>
              </a:rPr>
              <a:t>/ </a:t>
            </a:r>
            <a:r>
              <a:rPr sz="1100" spc="-5" dirty="0">
                <a:latin typeface="Calibri"/>
                <a:cs typeface="Calibri"/>
              </a:rPr>
              <a:t>verimliliğini sağladığı </a:t>
            </a:r>
            <a:r>
              <a:rPr sz="1100" dirty="0">
                <a:latin typeface="Calibri"/>
                <a:cs typeface="Calibri"/>
              </a:rPr>
              <a:t>anlamına gelir. Bu </a:t>
            </a:r>
            <a:r>
              <a:rPr sz="1100" spc="-5" dirty="0">
                <a:latin typeface="Calibri"/>
                <a:cs typeface="Calibri"/>
              </a:rPr>
              <a:t>bölümde, Gine eğitim  sisteminde öğretim kaynağının nasıl yönetildiği üç noktadan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incelenmektedir:</a:t>
            </a:r>
            <a:endParaRPr sz="1100">
              <a:latin typeface="Calibri"/>
              <a:cs typeface="Calibri"/>
            </a:endParaRPr>
          </a:p>
          <a:p>
            <a:pPr marL="777240" lvl="1" indent="-229235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777240" algn="l"/>
                <a:tab pos="777875" algn="l"/>
              </a:tabLst>
            </a:pPr>
            <a:r>
              <a:rPr sz="1100" dirty="0">
                <a:latin typeface="Calibri"/>
                <a:cs typeface="Calibri"/>
              </a:rPr>
              <a:t>öğretmen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kategorileri;</a:t>
            </a:r>
            <a:endParaRPr sz="1100">
              <a:latin typeface="Calibri"/>
              <a:cs typeface="Calibri"/>
            </a:endParaRPr>
          </a:p>
          <a:p>
            <a:pPr marL="777240" lvl="1" indent="-229235">
              <a:lnSpc>
                <a:spcPct val="100000"/>
              </a:lnSpc>
              <a:spcBef>
                <a:spcPts val="180"/>
              </a:spcBef>
              <a:buFont typeface="Symbol"/>
              <a:buChar char=""/>
              <a:tabLst>
                <a:tab pos="777240" algn="l"/>
                <a:tab pos="777875" algn="l"/>
              </a:tabLst>
            </a:pPr>
            <a:r>
              <a:rPr sz="1100" dirty="0">
                <a:latin typeface="Calibri"/>
                <a:cs typeface="Calibri"/>
              </a:rPr>
              <a:t>öğretmen alımı ve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eğitimi;</a:t>
            </a:r>
            <a:endParaRPr sz="1100">
              <a:latin typeface="Calibri"/>
              <a:cs typeface="Calibri"/>
            </a:endParaRPr>
          </a:p>
          <a:p>
            <a:pPr marL="777240" lvl="1" indent="-229235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777240" algn="l"/>
                <a:tab pos="777875" algn="l"/>
              </a:tabLst>
            </a:pPr>
            <a:r>
              <a:rPr sz="1100" dirty="0">
                <a:latin typeface="Calibri"/>
                <a:cs typeface="Calibri"/>
              </a:rPr>
              <a:t>okullara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tahsisleri.</a:t>
            </a:r>
            <a:endParaRPr sz="1100">
              <a:latin typeface="Calibri"/>
              <a:cs typeface="Calibri"/>
            </a:endParaRPr>
          </a:p>
          <a:p>
            <a:pPr marL="12700" marR="5715" algn="just">
              <a:lnSpc>
                <a:spcPts val="1450"/>
              </a:lnSpc>
              <a:spcBef>
                <a:spcPts val="60"/>
              </a:spcBef>
            </a:pPr>
            <a:r>
              <a:rPr sz="1100" dirty="0">
                <a:latin typeface="Calibri"/>
                <a:cs typeface="Calibri"/>
              </a:rPr>
              <a:t>Genel olarak, </a:t>
            </a:r>
            <a:r>
              <a:rPr sz="1100" spc="-5" dirty="0">
                <a:latin typeface="Calibri"/>
                <a:cs typeface="Calibri"/>
              </a:rPr>
              <a:t>Gine eğitim sistemi </a:t>
            </a:r>
            <a:r>
              <a:rPr sz="1100" dirty="0">
                <a:latin typeface="Calibri"/>
                <a:cs typeface="Calibri"/>
              </a:rPr>
              <a:t>içinde </a:t>
            </a:r>
            <a:r>
              <a:rPr sz="1100" spc="-5" dirty="0">
                <a:latin typeface="Calibri"/>
                <a:cs typeface="Calibri"/>
              </a:rPr>
              <a:t>üç öğretmen sınıfı bir </a:t>
            </a:r>
            <a:r>
              <a:rPr sz="1100" dirty="0">
                <a:latin typeface="Calibri"/>
                <a:cs typeface="Calibri"/>
              </a:rPr>
              <a:t>arada </a:t>
            </a:r>
            <a:r>
              <a:rPr sz="1100" spc="-5" dirty="0">
                <a:latin typeface="Calibri"/>
                <a:cs typeface="Calibri"/>
              </a:rPr>
              <a:t>bulunmaktadır: Devletle </a:t>
            </a:r>
            <a:r>
              <a:rPr sz="1100" dirty="0">
                <a:latin typeface="Calibri"/>
                <a:cs typeface="Calibri"/>
              </a:rPr>
              <a:t>açık </a:t>
            </a:r>
            <a:r>
              <a:rPr sz="1100" spc="-5" dirty="0">
                <a:latin typeface="Calibri"/>
                <a:cs typeface="Calibri"/>
              </a:rPr>
              <a:t>uçlu  sözleşmesi </a:t>
            </a:r>
            <a:r>
              <a:rPr sz="1100" dirty="0">
                <a:latin typeface="Calibri"/>
                <a:cs typeface="Calibri"/>
              </a:rPr>
              <a:t>olan </a:t>
            </a:r>
            <a:r>
              <a:rPr sz="1100" spc="-5" dirty="0">
                <a:latin typeface="Calibri"/>
                <a:cs typeface="Calibri"/>
              </a:rPr>
              <a:t>devlet memurları, belirli süreli sözleşmeli devlet sözleşmesi çalışanları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son olarak  </a:t>
            </a:r>
            <a:r>
              <a:rPr sz="1100" dirty="0">
                <a:latin typeface="Calibri"/>
                <a:cs typeface="Calibri"/>
              </a:rPr>
              <a:t>topluluk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veya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geçici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öğretmenler,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okul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içindeki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ihtiyaçlara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göre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yerel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olarak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işe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alındı.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İlköğretimde,</a:t>
            </a:r>
            <a:endParaRPr sz="1100">
              <a:latin typeface="Calibri"/>
              <a:cs typeface="Calibri"/>
            </a:endParaRPr>
          </a:p>
          <a:p>
            <a:pPr marL="12700" marR="5715" algn="just">
              <a:lnSpc>
                <a:spcPts val="1440"/>
              </a:lnSpc>
              <a:spcBef>
                <a:spcPts val="10"/>
              </a:spcBef>
            </a:pPr>
            <a:r>
              <a:rPr sz="1100" dirty="0">
                <a:latin typeface="Calibri"/>
                <a:cs typeface="Calibri"/>
              </a:rPr>
              <a:t>topluluk </a:t>
            </a:r>
            <a:r>
              <a:rPr sz="1100" spc="-5" dirty="0">
                <a:latin typeface="Calibri"/>
                <a:cs typeface="Calibri"/>
              </a:rPr>
              <a:t>öğretmenleri olarak adlandırılan bu öğretmenler topluluklar tarafından desteklenmektedir.  </a:t>
            </a:r>
            <a:r>
              <a:rPr sz="1100" dirty="0">
                <a:latin typeface="Calibri"/>
                <a:cs typeface="Calibri"/>
              </a:rPr>
              <a:t>Bu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öğretmenler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hem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toplum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okullarında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(yani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yerel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bir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girişimde)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hem</a:t>
            </a:r>
            <a:r>
              <a:rPr sz="1100" spc="2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devlet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okullarında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(yer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ts val="145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seçimi </a:t>
            </a:r>
            <a:r>
              <a:rPr sz="1100" spc="-5" dirty="0">
                <a:latin typeface="Calibri"/>
                <a:cs typeface="Calibri"/>
              </a:rPr>
              <a:t>hükümet </a:t>
            </a:r>
            <a:r>
              <a:rPr sz="1100" dirty="0">
                <a:latin typeface="Calibri"/>
                <a:cs typeface="Calibri"/>
              </a:rPr>
              <a:t>kararı </a:t>
            </a:r>
            <a:r>
              <a:rPr sz="1100" spc="-5" dirty="0">
                <a:latin typeface="Calibri"/>
                <a:cs typeface="Calibri"/>
              </a:rPr>
              <a:t>olan) bulunur. Orta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yüksek öğretimde, kurumlara </a:t>
            </a:r>
            <a:r>
              <a:rPr sz="1100" dirty="0">
                <a:latin typeface="Calibri"/>
                <a:cs typeface="Calibri"/>
              </a:rPr>
              <a:t>verilen kaynaklardan  </a:t>
            </a:r>
            <a:r>
              <a:rPr sz="1100" spc="-5" dirty="0">
                <a:latin typeface="Calibri"/>
                <a:cs typeface="Calibri"/>
              </a:rPr>
              <a:t>desteklenir </a:t>
            </a:r>
            <a:r>
              <a:rPr sz="1100" dirty="0">
                <a:latin typeface="Calibri"/>
                <a:cs typeface="Calibri"/>
              </a:rPr>
              <a:t>ve geçici </a:t>
            </a:r>
            <a:r>
              <a:rPr sz="1100" spc="-5" dirty="0">
                <a:latin typeface="Calibri"/>
                <a:cs typeface="Calibri"/>
              </a:rPr>
              <a:t>öğretmen </a:t>
            </a:r>
            <a:r>
              <a:rPr sz="1100" dirty="0">
                <a:latin typeface="Calibri"/>
                <a:cs typeface="Calibri"/>
              </a:rPr>
              <a:t>olarak </a:t>
            </a:r>
            <a:r>
              <a:rPr sz="1100" spc="-5" dirty="0">
                <a:latin typeface="Calibri"/>
                <a:cs typeface="Calibri"/>
              </a:rPr>
              <a:t>adlandırılırlar. </a:t>
            </a:r>
            <a:r>
              <a:rPr sz="1100" dirty="0">
                <a:latin typeface="Calibri"/>
                <a:cs typeface="Calibri"/>
              </a:rPr>
              <a:t>Genel </a:t>
            </a:r>
            <a:r>
              <a:rPr sz="1100" spc="-5" dirty="0">
                <a:latin typeface="Calibri"/>
                <a:cs typeface="Calibri"/>
              </a:rPr>
              <a:t>olarak, Gine eğitim sistemi içinde üç  </a:t>
            </a:r>
            <a:r>
              <a:rPr sz="1100" dirty="0">
                <a:latin typeface="Calibri"/>
                <a:cs typeface="Calibri"/>
              </a:rPr>
              <a:t>öğretmen </a:t>
            </a:r>
            <a:r>
              <a:rPr sz="1100" spc="-5" dirty="0">
                <a:latin typeface="Calibri"/>
                <a:cs typeface="Calibri"/>
              </a:rPr>
              <a:t>sınıfı  bir arada bulunmaktadır: Devletle  </a:t>
            </a:r>
            <a:r>
              <a:rPr sz="1100" spc="-10" dirty="0">
                <a:latin typeface="Calibri"/>
                <a:cs typeface="Calibri"/>
              </a:rPr>
              <a:t>açık  </a:t>
            </a:r>
            <a:r>
              <a:rPr sz="1100" dirty="0">
                <a:latin typeface="Calibri"/>
                <a:cs typeface="Calibri"/>
              </a:rPr>
              <a:t>uçlu </a:t>
            </a:r>
            <a:r>
              <a:rPr sz="1100" spc="-5" dirty="0">
                <a:latin typeface="Calibri"/>
                <a:cs typeface="Calibri"/>
              </a:rPr>
              <a:t>sözleşmesi  </a:t>
            </a:r>
            <a:r>
              <a:rPr sz="1100" dirty="0">
                <a:latin typeface="Calibri"/>
                <a:cs typeface="Calibri"/>
              </a:rPr>
              <a:t>olan </a:t>
            </a:r>
            <a:r>
              <a:rPr sz="1100" spc="-5" dirty="0">
                <a:latin typeface="Calibri"/>
                <a:cs typeface="Calibri"/>
              </a:rPr>
              <a:t>devlet  </a:t>
            </a:r>
            <a:r>
              <a:rPr sz="1100" dirty="0">
                <a:latin typeface="Calibri"/>
                <a:cs typeface="Calibri"/>
              </a:rPr>
              <a:t>memurları,</a:t>
            </a:r>
            <a:r>
              <a:rPr sz="1100" spc="-1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belirli</a:t>
            </a:r>
            <a:endParaRPr sz="1100">
              <a:latin typeface="Calibri"/>
              <a:cs typeface="Calibri"/>
            </a:endParaRPr>
          </a:p>
          <a:p>
            <a:pPr marL="12700" marR="6350" algn="just">
              <a:lnSpc>
                <a:spcPts val="1440"/>
              </a:lnSpc>
              <a:spcBef>
                <a:spcPts val="15"/>
              </a:spcBef>
            </a:pPr>
            <a:r>
              <a:rPr sz="1100" spc="-5" dirty="0">
                <a:latin typeface="Calibri"/>
                <a:cs typeface="Calibri"/>
              </a:rPr>
              <a:t>süreli sözleşmeli devlet sözleşmesi çalışanları </a:t>
            </a:r>
            <a:r>
              <a:rPr sz="1100" dirty="0">
                <a:latin typeface="Calibri"/>
                <a:cs typeface="Calibri"/>
              </a:rPr>
              <a:t>ve son olarak </a:t>
            </a:r>
            <a:r>
              <a:rPr sz="1100" spc="-5" dirty="0">
                <a:latin typeface="Calibri"/>
                <a:cs typeface="Calibri"/>
              </a:rPr>
              <a:t>topluluk </a:t>
            </a:r>
            <a:r>
              <a:rPr sz="1100" dirty="0">
                <a:latin typeface="Calibri"/>
                <a:cs typeface="Calibri"/>
              </a:rPr>
              <a:t>veya </a:t>
            </a:r>
            <a:r>
              <a:rPr sz="1100" spc="-5" dirty="0">
                <a:latin typeface="Calibri"/>
                <a:cs typeface="Calibri"/>
              </a:rPr>
              <a:t>geçici öğretmenler, okul  içindeki </a:t>
            </a:r>
            <a:r>
              <a:rPr sz="1100" dirty="0">
                <a:latin typeface="Calibri"/>
                <a:cs typeface="Calibri"/>
              </a:rPr>
              <a:t>ihtiyaçlara </a:t>
            </a:r>
            <a:r>
              <a:rPr sz="1100" spc="-5" dirty="0">
                <a:latin typeface="Calibri"/>
                <a:cs typeface="Calibri"/>
              </a:rPr>
              <a:t>göre yerel </a:t>
            </a:r>
            <a:r>
              <a:rPr sz="1100" dirty="0">
                <a:latin typeface="Calibri"/>
                <a:cs typeface="Calibri"/>
              </a:rPr>
              <a:t>olarak </a:t>
            </a:r>
            <a:r>
              <a:rPr sz="1100" spc="-5" dirty="0">
                <a:latin typeface="Calibri"/>
                <a:cs typeface="Calibri"/>
              </a:rPr>
              <a:t>işe alındı. </a:t>
            </a:r>
            <a:r>
              <a:rPr sz="1100" dirty="0">
                <a:latin typeface="Calibri"/>
                <a:cs typeface="Calibri"/>
              </a:rPr>
              <a:t>İlköğretimde, </a:t>
            </a:r>
            <a:r>
              <a:rPr sz="1100" spc="-5" dirty="0">
                <a:latin typeface="Calibri"/>
                <a:cs typeface="Calibri"/>
              </a:rPr>
              <a:t>topluluk öğretmenleri </a:t>
            </a:r>
            <a:r>
              <a:rPr sz="1100" dirty="0">
                <a:latin typeface="Calibri"/>
                <a:cs typeface="Calibri"/>
              </a:rPr>
              <a:t>olarak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adlandırılan</a:t>
            </a:r>
            <a:endParaRPr sz="1100">
              <a:latin typeface="Calibri"/>
              <a:cs typeface="Calibri"/>
            </a:endParaRPr>
          </a:p>
          <a:p>
            <a:pPr marL="12700" marR="8255" algn="just">
              <a:lnSpc>
                <a:spcPts val="145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</a:rPr>
              <a:t>bu öğretmenler topluluklar </a:t>
            </a:r>
            <a:r>
              <a:rPr sz="1100" dirty="0">
                <a:latin typeface="Calibri"/>
                <a:cs typeface="Calibri"/>
              </a:rPr>
              <a:t>tarafından </a:t>
            </a:r>
            <a:r>
              <a:rPr sz="1100" spc="-5" dirty="0">
                <a:latin typeface="Calibri"/>
                <a:cs typeface="Calibri"/>
              </a:rPr>
              <a:t>desteklenmektedir. </a:t>
            </a:r>
            <a:r>
              <a:rPr sz="1100" dirty="0">
                <a:latin typeface="Calibri"/>
                <a:cs typeface="Calibri"/>
              </a:rPr>
              <a:t>Bu </a:t>
            </a:r>
            <a:r>
              <a:rPr sz="1100" spc="-5" dirty="0">
                <a:latin typeface="Calibri"/>
                <a:cs typeface="Calibri"/>
              </a:rPr>
              <a:t>öğretmenler hem toplum okullarında  (yani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yerel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bir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girişimde)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hem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devlet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okullarında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(yer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seçimi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hükümet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kararı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olan)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bulunur.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Orta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ve</a:t>
            </a:r>
            <a:endParaRPr sz="1100">
              <a:latin typeface="Calibri"/>
              <a:cs typeface="Calibri"/>
            </a:endParaRPr>
          </a:p>
          <a:p>
            <a:pPr marL="12700" marR="8890" algn="just">
              <a:lnSpc>
                <a:spcPts val="1440"/>
              </a:lnSpc>
              <a:spcBef>
                <a:spcPts val="15"/>
              </a:spcBef>
            </a:pPr>
            <a:r>
              <a:rPr sz="1100" spc="-5" dirty="0">
                <a:latin typeface="Calibri"/>
                <a:cs typeface="Calibri"/>
              </a:rPr>
              <a:t>yüksek öğretimde, kurumlara </a:t>
            </a:r>
            <a:r>
              <a:rPr sz="1100" dirty="0">
                <a:latin typeface="Calibri"/>
                <a:cs typeface="Calibri"/>
              </a:rPr>
              <a:t>verilen </a:t>
            </a:r>
            <a:r>
              <a:rPr sz="1100" spc="-5" dirty="0">
                <a:latin typeface="Calibri"/>
                <a:cs typeface="Calibri"/>
              </a:rPr>
              <a:t>kaynaklardan desteklenir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geçici öğretmen olarak  adlandırılırlar.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241300" algn="just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3. </a:t>
            </a:r>
            <a:r>
              <a:rPr sz="1100" b="1" spc="-5" dirty="0">
                <a:latin typeface="Calibri"/>
                <a:cs typeface="Calibri"/>
              </a:rPr>
              <a:t>bölüm</a:t>
            </a:r>
            <a:r>
              <a:rPr sz="1100" b="1" spc="-5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469265" indent="-228600" algn="just">
              <a:lnSpc>
                <a:spcPct val="100000"/>
              </a:lnSpc>
              <a:buFont typeface="Wingdings"/>
              <a:buChar char=""/>
              <a:tabLst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Eşitlik </a:t>
            </a:r>
            <a:r>
              <a:rPr sz="1100" b="1" dirty="0">
                <a:latin typeface="Calibri"/>
                <a:cs typeface="Calibri"/>
              </a:rPr>
              <a:t>ve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eşitsizlikler</a:t>
            </a:r>
            <a:endParaRPr sz="1100">
              <a:latin typeface="Calibri"/>
              <a:cs typeface="Calibri"/>
            </a:endParaRPr>
          </a:p>
          <a:p>
            <a:pPr marL="12700" marR="6350" algn="just">
              <a:lnSpc>
                <a:spcPct val="110000"/>
              </a:lnSpc>
            </a:pPr>
            <a:r>
              <a:rPr sz="1100" spc="-5" dirty="0">
                <a:latin typeface="Calibri"/>
                <a:cs typeface="Calibri"/>
              </a:rPr>
              <a:t>Gine gibi genişleyen bir </a:t>
            </a:r>
            <a:r>
              <a:rPr sz="1100" dirty="0">
                <a:latin typeface="Calibri"/>
                <a:cs typeface="Calibri"/>
              </a:rPr>
              <a:t>eğitim </a:t>
            </a:r>
            <a:r>
              <a:rPr sz="1100" spc="-5" dirty="0">
                <a:latin typeface="Calibri"/>
                <a:cs typeface="Calibri"/>
              </a:rPr>
              <a:t>sisteminde, eğitim eşitliği, </a:t>
            </a:r>
            <a:r>
              <a:rPr sz="1100" dirty="0">
                <a:latin typeface="Calibri"/>
                <a:cs typeface="Calibri"/>
              </a:rPr>
              <a:t>herkes için </a:t>
            </a:r>
            <a:r>
              <a:rPr sz="1100" spc="-5" dirty="0">
                <a:latin typeface="Calibri"/>
                <a:cs typeface="Calibri"/>
              </a:rPr>
              <a:t>temel eğitime ulaşmak, herhangi  bir ayrım gözetmeksizin, kapsayıcı bir eğitim sisteminin kurulmasını gerektirdiği sürece önemlidir. </a:t>
            </a:r>
            <a:r>
              <a:rPr sz="1100" dirty="0">
                <a:latin typeface="Calibri"/>
                <a:cs typeface="Calibri"/>
              </a:rPr>
              <a:t>.  </a:t>
            </a:r>
            <a:r>
              <a:rPr sz="1100" spc="-5" dirty="0">
                <a:latin typeface="Calibri"/>
                <a:cs typeface="Calibri"/>
              </a:rPr>
              <a:t>Buna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ek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olarak,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beşeri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sermayenin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gelişmesi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öncelik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eksenlerinden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biri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olarak,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Guinean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eğitim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862431"/>
            <a:ext cx="5790565" cy="888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101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sisteminin temel </a:t>
            </a:r>
            <a:r>
              <a:rPr sz="1100" dirty="0">
                <a:latin typeface="Calibri"/>
                <a:cs typeface="Calibri"/>
              </a:rPr>
              <a:t>eğitim </a:t>
            </a:r>
            <a:r>
              <a:rPr sz="1100" spc="-5" dirty="0">
                <a:latin typeface="Calibri"/>
                <a:cs typeface="Calibri"/>
              </a:rPr>
              <a:t>bileşeninde herkese </a:t>
            </a:r>
            <a:r>
              <a:rPr sz="1100" dirty="0">
                <a:latin typeface="Calibri"/>
                <a:cs typeface="Calibri"/>
              </a:rPr>
              <a:t>eşit </a:t>
            </a:r>
            <a:r>
              <a:rPr sz="1100" spc="-5" dirty="0">
                <a:latin typeface="Calibri"/>
                <a:cs typeface="Calibri"/>
              </a:rPr>
              <a:t>erişim sunması ve aynı zamanda seviyelere erişimi  garanti </a:t>
            </a:r>
            <a:r>
              <a:rPr sz="1100" dirty="0">
                <a:latin typeface="Calibri"/>
                <a:cs typeface="Calibri"/>
              </a:rPr>
              <a:t>etmesi </a:t>
            </a:r>
            <a:r>
              <a:rPr sz="1100" spc="-5" dirty="0">
                <a:latin typeface="Calibri"/>
                <a:cs typeface="Calibri"/>
              </a:rPr>
              <a:t>çok önemlidir. </a:t>
            </a:r>
            <a:r>
              <a:rPr sz="1100" dirty="0">
                <a:latin typeface="Calibri"/>
                <a:cs typeface="Calibri"/>
              </a:rPr>
              <a:t>Özellikleri </a:t>
            </a:r>
            <a:r>
              <a:rPr sz="1100" spc="-5" dirty="0">
                <a:latin typeface="Calibri"/>
                <a:cs typeface="Calibri"/>
              </a:rPr>
              <a:t>ve sosyal kökenleri ne </a:t>
            </a:r>
            <a:r>
              <a:rPr sz="1100" dirty="0">
                <a:latin typeface="Calibri"/>
                <a:cs typeface="Calibri"/>
              </a:rPr>
              <a:t>olursa olsun en </a:t>
            </a:r>
            <a:r>
              <a:rPr sz="1100" spc="-5" dirty="0">
                <a:latin typeface="Calibri"/>
                <a:cs typeface="Calibri"/>
              </a:rPr>
              <a:t>yetenekli kişilere göre  daha üstün.</a:t>
            </a:r>
            <a:endParaRPr sz="1100">
              <a:latin typeface="Calibri"/>
              <a:cs typeface="Calibri"/>
            </a:endParaRPr>
          </a:p>
          <a:p>
            <a:pPr marL="12700" marR="6985" algn="just">
              <a:lnSpc>
                <a:spcPct val="109800"/>
              </a:lnSpc>
            </a:pPr>
            <a:r>
              <a:rPr sz="1100" dirty="0">
                <a:latin typeface="Calibri"/>
                <a:cs typeface="Calibri"/>
              </a:rPr>
              <a:t>Bu bölümün </a:t>
            </a:r>
            <a:r>
              <a:rPr sz="1100" spc="-5" dirty="0">
                <a:latin typeface="Calibri"/>
                <a:cs typeface="Calibri"/>
              </a:rPr>
              <a:t>amaçları, </a:t>
            </a:r>
            <a:r>
              <a:rPr sz="1100" dirty="0">
                <a:latin typeface="Calibri"/>
                <a:cs typeface="Calibri"/>
              </a:rPr>
              <a:t>okul </a:t>
            </a:r>
            <a:r>
              <a:rPr sz="1100" spc="-5" dirty="0">
                <a:latin typeface="Calibri"/>
                <a:cs typeface="Calibri"/>
              </a:rPr>
              <a:t>sistemi dışındaki çocukların </a:t>
            </a:r>
            <a:r>
              <a:rPr sz="1100" dirty="0">
                <a:latin typeface="Calibri"/>
                <a:cs typeface="Calibri"/>
              </a:rPr>
              <a:t>özelliklerini </a:t>
            </a:r>
            <a:r>
              <a:rPr sz="1100" spc="-5" dirty="0">
                <a:latin typeface="Calibri"/>
                <a:cs typeface="Calibri"/>
              </a:rPr>
              <a:t>analiz etmek, sistemde </a:t>
            </a:r>
            <a:r>
              <a:rPr sz="1100" dirty="0">
                <a:latin typeface="Calibri"/>
                <a:cs typeface="Calibri"/>
              </a:rPr>
              <a:t>var olan  eşitsizlikleri </a:t>
            </a:r>
            <a:r>
              <a:rPr sz="1100" spc="-5" dirty="0">
                <a:latin typeface="Calibri"/>
                <a:cs typeface="Calibri"/>
              </a:rPr>
              <a:t>(okullaşma, edinim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kamu kaynaklarının </a:t>
            </a:r>
            <a:r>
              <a:rPr sz="1100" dirty="0">
                <a:latin typeface="Calibri"/>
                <a:cs typeface="Calibri"/>
              </a:rPr>
              <a:t>tahsis </a:t>
            </a:r>
            <a:r>
              <a:rPr sz="1100" spc="-5" dirty="0">
                <a:latin typeface="Calibri"/>
                <a:cs typeface="Calibri"/>
              </a:rPr>
              <a:t>edilmesi açısından) tanımlamak </a:t>
            </a:r>
            <a:r>
              <a:rPr sz="1100" dirty="0">
                <a:latin typeface="Calibri"/>
                <a:cs typeface="Calibri"/>
              </a:rPr>
              <a:t>ve  tahmin </a:t>
            </a:r>
            <a:r>
              <a:rPr sz="1100" spc="-5" dirty="0">
                <a:latin typeface="Calibri"/>
                <a:cs typeface="Calibri"/>
              </a:rPr>
              <a:t>etmektir </a:t>
            </a:r>
            <a:r>
              <a:rPr sz="1100" dirty="0">
                <a:latin typeface="Calibri"/>
                <a:cs typeface="Calibri"/>
              </a:rPr>
              <a:t>eğitici. </a:t>
            </a:r>
            <a:r>
              <a:rPr sz="1100" spc="-5" dirty="0">
                <a:latin typeface="Calibri"/>
                <a:cs typeface="Calibri"/>
              </a:rPr>
              <a:t>Eşitsizlikler </a:t>
            </a:r>
            <a:r>
              <a:rPr sz="1100" dirty="0">
                <a:latin typeface="Calibri"/>
                <a:cs typeface="Calibri"/>
              </a:rPr>
              <a:t>sorununu </a:t>
            </a:r>
            <a:r>
              <a:rPr sz="1100" spc="-5" dirty="0">
                <a:latin typeface="Calibri"/>
                <a:cs typeface="Calibri"/>
              </a:rPr>
              <a:t>ele almadan önce, ilk bölümde okul teklifinin (birincil </a:t>
            </a:r>
            <a:r>
              <a:rPr sz="1100" dirty="0">
                <a:latin typeface="Calibri"/>
                <a:cs typeface="Calibri"/>
              </a:rPr>
              <a:t>ve  ikincil </a:t>
            </a:r>
            <a:r>
              <a:rPr sz="1100" spc="-5" dirty="0">
                <a:latin typeface="Calibri"/>
                <a:cs typeface="Calibri"/>
              </a:rPr>
              <a:t>kuruluşlar) dağılımını </a:t>
            </a:r>
            <a:r>
              <a:rPr sz="1100" dirty="0">
                <a:latin typeface="Calibri"/>
                <a:cs typeface="Calibri"/>
              </a:rPr>
              <a:t>ve öğrencilerin </a:t>
            </a:r>
            <a:r>
              <a:rPr sz="1100" spc="-5" dirty="0">
                <a:latin typeface="Calibri"/>
                <a:cs typeface="Calibri"/>
              </a:rPr>
              <a:t>bölgelere </a:t>
            </a:r>
            <a:r>
              <a:rPr sz="1100" dirty="0">
                <a:latin typeface="Calibri"/>
                <a:cs typeface="Calibri"/>
              </a:rPr>
              <a:t>/ </a:t>
            </a:r>
            <a:r>
              <a:rPr sz="1100" spc="-5" dirty="0">
                <a:latin typeface="Calibri"/>
                <a:cs typeface="Calibri"/>
              </a:rPr>
              <a:t>vilayetlere göre denetim koşullarını sunar.  </a:t>
            </a:r>
            <a:r>
              <a:rPr sz="1100" dirty="0">
                <a:latin typeface="Calibri"/>
                <a:cs typeface="Calibri"/>
              </a:rPr>
              <a:t>Genel </a:t>
            </a:r>
            <a:r>
              <a:rPr sz="1100" spc="-5" dirty="0">
                <a:latin typeface="Calibri"/>
                <a:cs typeface="Calibri"/>
              </a:rPr>
              <a:t>eğitim </a:t>
            </a:r>
            <a:r>
              <a:rPr sz="1100" dirty="0">
                <a:latin typeface="Calibri"/>
                <a:cs typeface="Calibri"/>
              </a:rPr>
              <a:t>ve kamu </a:t>
            </a:r>
            <a:r>
              <a:rPr sz="1100" spc="-5" dirty="0">
                <a:latin typeface="Calibri"/>
                <a:cs typeface="Calibri"/>
              </a:rPr>
              <a:t>hizmetlerinin dağılımı ele alındığında, </a:t>
            </a:r>
            <a:r>
              <a:rPr sz="1100" dirty="0">
                <a:latin typeface="Calibri"/>
                <a:cs typeface="Calibri"/>
              </a:rPr>
              <a:t>ikinci bölüm okul dışı eğitimden en </a:t>
            </a:r>
            <a:r>
              <a:rPr sz="1100" spc="5" dirty="0">
                <a:latin typeface="Calibri"/>
                <a:cs typeface="Calibri"/>
              </a:rPr>
              <a:t>çok  </a:t>
            </a:r>
            <a:r>
              <a:rPr sz="1100" dirty="0">
                <a:latin typeface="Calibri"/>
                <a:cs typeface="Calibri"/>
              </a:rPr>
              <a:t>etkilenen alt </a:t>
            </a:r>
            <a:r>
              <a:rPr sz="1100" spc="-5" dirty="0">
                <a:latin typeface="Calibri"/>
                <a:cs typeface="Calibri"/>
              </a:rPr>
              <a:t>grupları belirlemek </a:t>
            </a:r>
            <a:r>
              <a:rPr sz="1100" dirty="0">
                <a:latin typeface="Calibri"/>
                <a:cs typeface="Calibri"/>
              </a:rPr>
              <a:t>için </a:t>
            </a:r>
            <a:r>
              <a:rPr sz="1100" spc="-5" dirty="0">
                <a:latin typeface="Calibri"/>
                <a:cs typeface="Calibri"/>
              </a:rPr>
              <a:t>okul sistemi dışındaki </a:t>
            </a:r>
            <a:r>
              <a:rPr sz="1100" dirty="0">
                <a:latin typeface="Calibri"/>
                <a:cs typeface="Calibri"/>
              </a:rPr>
              <a:t>çocukların </a:t>
            </a:r>
            <a:r>
              <a:rPr sz="1100" spc="-5" dirty="0">
                <a:latin typeface="Calibri"/>
                <a:cs typeface="Calibri"/>
              </a:rPr>
              <a:t>özelliklerini analiz etmektedir.  </a:t>
            </a:r>
            <a:r>
              <a:rPr sz="1100" dirty="0">
                <a:latin typeface="Calibri"/>
                <a:cs typeface="Calibri"/>
              </a:rPr>
              <a:t>Üçüncü </a:t>
            </a:r>
            <a:r>
              <a:rPr sz="1100" spc="-5" dirty="0">
                <a:latin typeface="Calibri"/>
                <a:cs typeface="Calibri"/>
              </a:rPr>
              <a:t>bölüm cinsiyet, </a:t>
            </a:r>
            <a:r>
              <a:rPr sz="1100" dirty="0">
                <a:latin typeface="Calibri"/>
                <a:cs typeface="Calibri"/>
              </a:rPr>
              <a:t>ikamet yeri </a:t>
            </a:r>
            <a:r>
              <a:rPr sz="1100" spc="-5" dirty="0">
                <a:latin typeface="Calibri"/>
                <a:cs typeface="Calibri"/>
              </a:rPr>
              <a:t>(kentsel veya kırsal), bölge ve hane halklarının yaşam  standartlarına </a:t>
            </a:r>
            <a:r>
              <a:rPr sz="1100" dirty="0">
                <a:latin typeface="Calibri"/>
                <a:cs typeface="Calibri"/>
              </a:rPr>
              <a:t>göre </a:t>
            </a:r>
            <a:r>
              <a:rPr sz="1100" spc="-5" dirty="0">
                <a:latin typeface="Calibri"/>
                <a:cs typeface="Calibri"/>
              </a:rPr>
              <a:t>farklı eğitim seviyelerinde eğitim </a:t>
            </a:r>
            <a:r>
              <a:rPr sz="1100" dirty="0">
                <a:latin typeface="Calibri"/>
                <a:cs typeface="Calibri"/>
              </a:rPr>
              <a:t>göstergelerini </a:t>
            </a:r>
            <a:r>
              <a:rPr sz="1100" spc="-5" dirty="0">
                <a:latin typeface="Calibri"/>
                <a:cs typeface="Calibri"/>
              </a:rPr>
              <a:t>sunmaktadır. </a:t>
            </a:r>
            <a:r>
              <a:rPr sz="1100" dirty="0">
                <a:latin typeface="Calibri"/>
                <a:cs typeface="Calibri"/>
              </a:rPr>
              <a:t>Son bölüm, Guinean  </a:t>
            </a:r>
            <a:r>
              <a:rPr sz="1100" spc="-5" dirty="0">
                <a:latin typeface="Calibri"/>
                <a:cs typeface="Calibri"/>
              </a:rPr>
              <a:t>nüfusunun </a:t>
            </a:r>
            <a:r>
              <a:rPr sz="1100" dirty="0">
                <a:latin typeface="Calibri"/>
                <a:cs typeface="Calibri"/>
              </a:rPr>
              <a:t>en eğitimli </a:t>
            </a:r>
            <a:r>
              <a:rPr sz="1100" spc="-5" dirty="0">
                <a:latin typeface="Calibri"/>
                <a:cs typeface="Calibri"/>
              </a:rPr>
              <a:t>bireylerine </a:t>
            </a:r>
            <a:r>
              <a:rPr sz="1100" dirty="0">
                <a:latin typeface="Calibri"/>
                <a:cs typeface="Calibri"/>
              </a:rPr>
              <a:t>"fayda </a:t>
            </a:r>
            <a:r>
              <a:rPr sz="1100" spc="-5" dirty="0">
                <a:latin typeface="Calibri"/>
                <a:cs typeface="Calibri"/>
              </a:rPr>
              <a:t>sağlayan" kamu kaynaklarının </a:t>
            </a:r>
            <a:r>
              <a:rPr sz="1100" dirty="0">
                <a:latin typeface="Calibri"/>
                <a:cs typeface="Calibri"/>
              </a:rPr>
              <a:t>oranını tahmin </a:t>
            </a:r>
            <a:r>
              <a:rPr sz="1100" spc="-5" dirty="0">
                <a:latin typeface="Calibri"/>
                <a:cs typeface="Calibri"/>
              </a:rPr>
              <a:t>ederek, </a:t>
            </a:r>
            <a:r>
              <a:rPr sz="1100" dirty="0">
                <a:latin typeface="Calibri"/>
                <a:cs typeface="Calibri"/>
              </a:rPr>
              <a:t>birey  </a:t>
            </a:r>
            <a:r>
              <a:rPr sz="1100" spc="-5" dirty="0">
                <a:latin typeface="Calibri"/>
                <a:cs typeface="Calibri"/>
              </a:rPr>
              <a:t>grupları </a:t>
            </a:r>
            <a:r>
              <a:rPr sz="1100" dirty="0">
                <a:latin typeface="Calibri"/>
                <a:cs typeface="Calibri"/>
              </a:rPr>
              <a:t>arasındaki eğitim </a:t>
            </a:r>
            <a:r>
              <a:rPr sz="1100" spc="-5" dirty="0">
                <a:latin typeface="Calibri"/>
                <a:cs typeface="Calibri"/>
              </a:rPr>
              <a:t>yolunda gözlemlenen farklılıkların sonuçlarını kamu kaynaklarına tahsis  </a:t>
            </a:r>
            <a:r>
              <a:rPr sz="1100" dirty="0">
                <a:latin typeface="Calibri"/>
                <a:cs typeface="Calibri"/>
              </a:rPr>
              <a:t>açısından </a:t>
            </a:r>
            <a:r>
              <a:rPr sz="1100" spc="-5" dirty="0">
                <a:latin typeface="Calibri"/>
                <a:cs typeface="Calibri"/>
              </a:rPr>
              <a:t>incelemektedir </a:t>
            </a:r>
            <a:r>
              <a:rPr sz="1100" dirty="0">
                <a:latin typeface="Calibri"/>
                <a:cs typeface="Calibri"/>
              </a:rPr>
              <a:t>en avantajlı </a:t>
            </a:r>
            <a:r>
              <a:rPr sz="1100" spc="-5" dirty="0">
                <a:latin typeface="Calibri"/>
                <a:cs typeface="Calibri"/>
              </a:rPr>
              <a:t>sosyo-demografik grupların </a:t>
            </a:r>
            <a:r>
              <a:rPr sz="1100" dirty="0">
                <a:latin typeface="Calibri"/>
                <a:cs typeface="Calibri"/>
              </a:rPr>
              <a:t>eğitim </a:t>
            </a:r>
            <a:r>
              <a:rPr sz="1100" spc="-5" dirty="0">
                <a:latin typeface="Calibri"/>
                <a:cs typeface="Calibri"/>
              </a:rPr>
              <a:t>hizmetlerine erişiminde  daha </a:t>
            </a:r>
            <a:r>
              <a:rPr sz="1100" dirty="0">
                <a:latin typeface="Calibri"/>
                <a:cs typeface="Calibri"/>
              </a:rPr>
              <a:t>az avantajlı olanlara göre "tüketilen" </a:t>
            </a:r>
            <a:r>
              <a:rPr sz="1100" spc="-5" dirty="0">
                <a:latin typeface="Calibri"/>
                <a:cs typeface="Calibri"/>
              </a:rPr>
              <a:t>kamu eğitim kaynaklarının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payı.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697865" indent="-22923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698500" algn="l"/>
              </a:tabLst>
            </a:pPr>
            <a:r>
              <a:rPr sz="1100" b="1" spc="-5" dirty="0">
                <a:latin typeface="Calibri"/>
                <a:cs typeface="Calibri"/>
              </a:rPr>
              <a:t>Okul teklifi </a:t>
            </a:r>
            <a:r>
              <a:rPr sz="1100" b="1" dirty="0">
                <a:latin typeface="Calibri"/>
                <a:cs typeface="Calibri"/>
              </a:rPr>
              <a:t>ve </a:t>
            </a:r>
            <a:r>
              <a:rPr sz="1100" b="1" spc="-5" dirty="0">
                <a:latin typeface="Calibri"/>
                <a:cs typeface="Calibri"/>
              </a:rPr>
              <a:t>bölgelere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dağılımı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980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Teklifin </a:t>
            </a:r>
            <a:r>
              <a:rPr sz="1100" spc="-5" dirty="0">
                <a:latin typeface="Calibri"/>
                <a:cs typeface="Calibri"/>
              </a:rPr>
              <a:t>ulusal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bölgesel düzeyde </a:t>
            </a:r>
            <a:r>
              <a:rPr sz="1100" dirty="0">
                <a:latin typeface="Calibri"/>
                <a:cs typeface="Calibri"/>
              </a:rPr>
              <a:t>mevcut olması </a:t>
            </a:r>
            <a:r>
              <a:rPr sz="1100" spc="-5" dirty="0">
                <a:latin typeface="Calibri"/>
                <a:cs typeface="Calibri"/>
              </a:rPr>
              <a:t>eğitim düzeyini güçlü bir şekilde etkilediği sürece,  </a:t>
            </a:r>
            <a:r>
              <a:rPr sz="1100" dirty="0">
                <a:latin typeface="Calibri"/>
                <a:cs typeface="Calibri"/>
              </a:rPr>
              <a:t>eşitsizlikler </a:t>
            </a:r>
            <a:r>
              <a:rPr sz="1100" spc="-5" dirty="0">
                <a:latin typeface="Calibri"/>
                <a:cs typeface="Calibri"/>
              </a:rPr>
              <a:t>sorununu </a:t>
            </a:r>
            <a:r>
              <a:rPr sz="1100" dirty="0">
                <a:latin typeface="Calibri"/>
                <a:cs typeface="Calibri"/>
              </a:rPr>
              <a:t>ele </a:t>
            </a:r>
            <a:r>
              <a:rPr sz="1100" spc="-5" dirty="0">
                <a:latin typeface="Calibri"/>
                <a:cs typeface="Calibri"/>
              </a:rPr>
              <a:t>almadan </a:t>
            </a:r>
            <a:r>
              <a:rPr sz="1100" dirty="0">
                <a:latin typeface="Calibri"/>
                <a:cs typeface="Calibri"/>
              </a:rPr>
              <a:t>önce </a:t>
            </a:r>
            <a:r>
              <a:rPr sz="1100" spc="-5" dirty="0">
                <a:latin typeface="Calibri"/>
                <a:cs typeface="Calibri"/>
              </a:rPr>
              <a:t>(bölgesel </a:t>
            </a:r>
            <a:r>
              <a:rPr sz="1100" dirty="0">
                <a:latin typeface="Calibri"/>
                <a:cs typeface="Calibri"/>
              </a:rPr>
              <a:t>ve ikamet </a:t>
            </a:r>
            <a:r>
              <a:rPr sz="1100" spc="-5" dirty="0">
                <a:latin typeface="Calibri"/>
                <a:cs typeface="Calibri"/>
              </a:rPr>
              <a:t>yerine göre), öncelikle </a:t>
            </a:r>
            <a:r>
              <a:rPr sz="1100" dirty="0">
                <a:latin typeface="Calibri"/>
                <a:cs typeface="Calibri"/>
              </a:rPr>
              <a:t>okulun </a:t>
            </a:r>
            <a:r>
              <a:rPr sz="1100" spc="-5" dirty="0">
                <a:latin typeface="Calibri"/>
                <a:cs typeface="Calibri"/>
              </a:rPr>
              <a:t>sayısı </a:t>
            </a:r>
            <a:r>
              <a:rPr sz="1100" dirty="0">
                <a:latin typeface="Calibri"/>
                <a:cs typeface="Calibri"/>
              </a:rPr>
              <a:t>ve  </a:t>
            </a:r>
            <a:r>
              <a:rPr sz="1100" spc="-5" dirty="0">
                <a:latin typeface="Calibri"/>
                <a:cs typeface="Calibri"/>
              </a:rPr>
              <a:t>işletmek zorunda </a:t>
            </a:r>
            <a:r>
              <a:rPr sz="1100" dirty="0">
                <a:latin typeface="Calibri"/>
                <a:cs typeface="Calibri"/>
              </a:rPr>
              <a:t>oldukları araçlar </a:t>
            </a:r>
            <a:r>
              <a:rPr sz="1100" spc="-5" dirty="0">
                <a:latin typeface="Calibri"/>
                <a:cs typeface="Calibri"/>
              </a:rPr>
              <a:t>açısından teklifin coğrafi dağılımı70 (maddi koşullar </a:t>
            </a:r>
            <a:r>
              <a:rPr sz="1100" dirty="0">
                <a:latin typeface="Calibri"/>
                <a:cs typeface="Calibri"/>
              </a:rPr>
              <a:t>ve öğrencilerin  </a:t>
            </a:r>
            <a:r>
              <a:rPr sz="1100" spc="-5" dirty="0">
                <a:latin typeface="Calibri"/>
                <a:cs typeface="Calibri"/>
              </a:rPr>
              <a:t>denetimi71). Okul altyapısının </a:t>
            </a:r>
            <a:r>
              <a:rPr sz="1100" dirty="0">
                <a:latin typeface="Calibri"/>
                <a:cs typeface="Calibri"/>
              </a:rPr>
              <a:t>bölgesel / idari </a:t>
            </a:r>
            <a:r>
              <a:rPr sz="1100" spc="-5" dirty="0">
                <a:latin typeface="Calibri"/>
                <a:cs typeface="Calibri"/>
              </a:rPr>
              <a:t>düzeyde konumlandırılması </a:t>
            </a:r>
            <a:r>
              <a:rPr sz="1100" dirty="0">
                <a:latin typeface="Calibri"/>
                <a:cs typeface="Calibri"/>
              </a:rPr>
              <a:t>için </a:t>
            </a:r>
            <a:r>
              <a:rPr sz="1100" spc="-5" dirty="0">
                <a:latin typeface="Calibri"/>
                <a:cs typeface="Calibri"/>
              </a:rPr>
              <a:t>seçeneklerin, toplam  nüfustaki </a:t>
            </a:r>
            <a:r>
              <a:rPr sz="1100" dirty="0">
                <a:latin typeface="Calibri"/>
                <a:cs typeface="Calibri"/>
              </a:rPr>
              <a:t>her bölgenin / </a:t>
            </a:r>
            <a:r>
              <a:rPr sz="1100" spc="-5" dirty="0">
                <a:latin typeface="Calibri"/>
                <a:cs typeface="Calibri"/>
              </a:rPr>
              <a:t>vilayetin </a:t>
            </a:r>
            <a:r>
              <a:rPr sz="1100" dirty="0">
                <a:latin typeface="Calibri"/>
                <a:cs typeface="Calibri"/>
              </a:rPr>
              <a:t>/ alt </a:t>
            </a:r>
            <a:r>
              <a:rPr sz="1100" spc="-5" dirty="0">
                <a:latin typeface="Calibri"/>
                <a:cs typeface="Calibri"/>
              </a:rPr>
              <a:t>vilayetin ağırlığına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yoğunluğuna </a:t>
            </a:r>
            <a:r>
              <a:rPr sz="1100" dirty="0">
                <a:latin typeface="Calibri"/>
                <a:cs typeface="Calibri"/>
              </a:rPr>
              <a:t>bağlı olması </a:t>
            </a:r>
            <a:r>
              <a:rPr sz="1100" spc="-5" dirty="0">
                <a:latin typeface="Calibri"/>
                <a:cs typeface="Calibri"/>
              </a:rPr>
              <a:t>gerektiğini  </a:t>
            </a:r>
            <a:r>
              <a:rPr sz="1100" dirty="0">
                <a:latin typeface="Calibri"/>
                <a:cs typeface="Calibri"/>
              </a:rPr>
              <a:t>varsayarsak, okul </a:t>
            </a:r>
            <a:r>
              <a:rPr sz="1100" spc="-5" dirty="0">
                <a:latin typeface="Calibri"/>
                <a:cs typeface="Calibri"/>
              </a:rPr>
              <a:t>teklifi ülke geneline eşit olarak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dağıtılmıştır.</a:t>
            </a:r>
            <a:endParaRPr sz="1100">
              <a:latin typeface="Calibri"/>
              <a:cs typeface="Calibri"/>
            </a:endParaRPr>
          </a:p>
          <a:p>
            <a:pPr marL="12700" marR="8890" algn="just">
              <a:lnSpc>
                <a:spcPct val="10960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Bu bölüm </a:t>
            </a:r>
            <a:r>
              <a:rPr sz="1100" spc="-5" dirty="0">
                <a:latin typeface="Calibri"/>
                <a:cs typeface="Calibri"/>
              </a:rPr>
              <a:t>sadece temel eğitim, </a:t>
            </a:r>
            <a:r>
              <a:rPr sz="1100" dirty="0">
                <a:latin typeface="Calibri"/>
                <a:cs typeface="Calibri"/>
              </a:rPr>
              <a:t>yani </a:t>
            </a:r>
            <a:r>
              <a:rPr sz="1100" spc="-5" dirty="0">
                <a:latin typeface="Calibri"/>
                <a:cs typeface="Calibri"/>
              </a:rPr>
              <a:t>okul öncesi, ilköğretim, ortaöğretim genel </a:t>
            </a:r>
            <a:r>
              <a:rPr sz="1100" dirty="0">
                <a:latin typeface="Calibri"/>
                <a:cs typeface="Calibri"/>
              </a:rPr>
              <a:t>eğitim </a:t>
            </a:r>
            <a:r>
              <a:rPr sz="1100" spc="-5" dirty="0">
                <a:latin typeface="Calibri"/>
                <a:cs typeface="Calibri"/>
              </a:rPr>
              <a:t>ve </a:t>
            </a:r>
            <a:r>
              <a:rPr sz="1100" dirty="0">
                <a:latin typeface="Calibri"/>
                <a:cs typeface="Calibri"/>
              </a:rPr>
              <a:t>öğrenme  </a:t>
            </a:r>
            <a:r>
              <a:rPr sz="1100" spc="-5" dirty="0">
                <a:latin typeface="Calibri"/>
                <a:cs typeface="Calibri"/>
              </a:rPr>
              <a:t>merkezleri ile ilgilidir. Teklifin yalnızca belirli yönlerini inceleyecektir. </a:t>
            </a:r>
            <a:r>
              <a:rPr sz="1100" dirty="0">
                <a:latin typeface="Calibri"/>
                <a:cs typeface="Calibri"/>
              </a:rPr>
              <a:t>Bu alt </a:t>
            </a:r>
            <a:r>
              <a:rPr sz="1100" spc="-5" dirty="0">
                <a:latin typeface="Calibri"/>
                <a:cs typeface="Calibri"/>
              </a:rPr>
              <a:t>çevrimler </a:t>
            </a:r>
            <a:r>
              <a:rPr sz="1100" dirty="0">
                <a:latin typeface="Calibri"/>
                <a:cs typeface="Calibri"/>
              </a:rPr>
              <a:t>için mevcut  </a:t>
            </a:r>
            <a:r>
              <a:rPr sz="1100" spc="-5" dirty="0">
                <a:latin typeface="Calibri"/>
                <a:cs typeface="Calibri"/>
              </a:rPr>
              <a:t>verilere bağlı </a:t>
            </a:r>
            <a:r>
              <a:rPr sz="1100" dirty="0">
                <a:latin typeface="Calibri"/>
                <a:cs typeface="Calibri"/>
              </a:rPr>
              <a:t>olarak, </a:t>
            </a:r>
            <a:r>
              <a:rPr sz="1100" spc="-5" dirty="0">
                <a:latin typeface="Calibri"/>
                <a:cs typeface="Calibri"/>
              </a:rPr>
              <a:t>tedarik analizi değişkenlik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gösterir: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9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okul </a:t>
            </a:r>
            <a:r>
              <a:rPr sz="1100" spc="-5" dirty="0">
                <a:latin typeface="Calibri"/>
                <a:cs typeface="Calibri"/>
              </a:rPr>
              <a:t>teklifinin duruma </a:t>
            </a:r>
            <a:r>
              <a:rPr sz="1100" dirty="0">
                <a:latin typeface="Calibri"/>
                <a:cs typeface="Calibri"/>
              </a:rPr>
              <a:t>göre </a:t>
            </a:r>
            <a:r>
              <a:rPr sz="1100" spc="-5" dirty="0">
                <a:latin typeface="Calibri"/>
                <a:cs typeface="Calibri"/>
              </a:rPr>
              <a:t>(kamu, topluluk, </a:t>
            </a:r>
            <a:r>
              <a:rPr sz="1100" dirty="0">
                <a:latin typeface="Calibri"/>
                <a:cs typeface="Calibri"/>
              </a:rPr>
              <a:t>özel) </a:t>
            </a:r>
            <a:r>
              <a:rPr sz="1100" spc="-5" dirty="0">
                <a:latin typeface="Calibri"/>
                <a:cs typeface="Calibri"/>
              </a:rPr>
              <a:t>coğrafi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dağılımı;</a:t>
            </a:r>
            <a:endParaRPr sz="1100">
              <a:latin typeface="Calibri"/>
              <a:cs typeface="Calibri"/>
            </a:endParaRPr>
          </a:p>
          <a:p>
            <a:pPr marL="469265" marR="6350" indent="-228600">
              <a:lnSpc>
                <a:spcPct val="110000"/>
              </a:lnSpc>
              <a:spcBef>
                <a:spcPts val="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denetim </a:t>
            </a:r>
            <a:r>
              <a:rPr sz="1100" spc="-5" dirty="0">
                <a:latin typeface="Calibri"/>
                <a:cs typeface="Calibri"/>
              </a:rPr>
              <a:t>koşulları (öğretmen sayısı, topluluklar tarafından </a:t>
            </a:r>
            <a:r>
              <a:rPr sz="1100" dirty="0">
                <a:latin typeface="Calibri"/>
                <a:cs typeface="Calibri"/>
              </a:rPr>
              <a:t>devlet </a:t>
            </a:r>
            <a:r>
              <a:rPr sz="1100" spc="-5" dirty="0">
                <a:latin typeface="Calibri"/>
                <a:cs typeface="Calibri"/>
              </a:rPr>
              <a:t>okullarında </a:t>
            </a:r>
            <a:r>
              <a:rPr sz="1100" dirty="0">
                <a:latin typeface="Calibri"/>
                <a:cs typeface="Calibri"/>
              </a:rPr>
              <a:t>ödenen  </a:t>
            </a:r>
            <a:r>
              <a:rPr sz="1100" spc="-5" dirty="0">
                <a:latin typeface="Calibri"/>
                <a:cs typeface="Calibri"/>
              </a:rPr>
              <a:t>öğretmenler, nitelikli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öğretmenler);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9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öğretim materyallerinin mevcudiyeti </a:t>
            </a:r>
            <a:r>
              <a:rPr sz="1100" dirty="0">
                <a:latin typeface="Calibri"/>
                <a:cs typeface="Calibri"/>
              </a:rPr>
              <a:t>(ders kitaplarının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mevcudiyeti)</a:t>
            </a:r>
            <a:endParaRPr sz="1100">
              <a:latin typeface="Calibri"/>
              <a:cs typeface="Calibri"/>
            </a:endParaRPr>
          </a:p>
          <a:p>
            <a:pPr marL="12700" marR="8255" algn="just">
              <a:lnSpc>
                <a:spcPts val="1450"/>
              </a:lnSpc>
              <a:spcBef>
                <a:spcPts val="60"/>
              </a:spcBef>
            </a:pPr>
            <a:r>
              <a:rPr sz="1100" dirty="0">
                <a:latin typeface="Calibri"/>
                <a:cs typeface="Calibri"/>
              </a:rPr>
              <a:t>Kırsal </a:t>
            </a:r>
            <a:r>
              <a:rPr sz="1100" spc="-5" dirty="0">
                <a:latin typeface="Calibri"/>
                <a:cs typeface="Calibri"/>
              </a:rPr>
              <a:t>alanlardaki devlet okullarındaki öğretmenlerin </a:t>
            </a:r>
            <a:r>
              <a:rPr sz="1100" dirty="0">
                <a:latin typeface="Calibri"/>
                <a:cs typeface="Calibri"/>
              </a:rPr>
              <a:t>dörtte </a:t>
            </a:r>
            <a:r>
              <a:rPr sz="1100" spc="-5" dirty="0">
                <a:latin typeface="Calibri"/>
                <a:cs typeface="Calibri"/>
              </a:rPr>
              <a:t>biri, ebeveynlerine bağımlıdır ve ikamet  ettikleri </a:t>
            </a:r>
            <a:r>
              <a:rPr sz="1100" dirty="0">
                <a:latin typeface="Calibri"/>
                <a:cs typeface="Calibri"/>
              </a:rPr>
              <a:t>yerden </a:t>
            </a:r>
            <a:r>
              <a:rPr sz="1100" spc="-5" dirty="0">
                <a:latin typeface="Calibri"/>
                <a:cs typeface="Calibri"/>
              </a:rPr>
              <a:t>bağımsız </a:t>
            </a:r>
            <a:r>
              <a:rPr sz="1100" dirty="0">
                <a:latin typeface="Calibri"/>
                <a:cs typeface="Calibri"/>
              </a:rPr>
              <a:t>olarak aynı </a:t>
            </a:r>
            <a:r>
              <a:rPr sz="1100" spc="-5" dirty="0">
                <a:latin typeface="Calibri"/>
                <a:cs typeface="Calibri"/>
              </a:rPr>
              <a:t>hizmete erişim </a:t>
            </a:r>
            <a:r>
              <a:rPr sz="1100" dirty="0">
                <a:latin typeface="Calibri"/>
                <a:cs typeface="Calibri"/>
              </a:rPr>
              <a:t>hakkı olan çocukların </a:t>
            </a:r>
            <a:r>
              <a:rPr sz="1100" spc="-5" dirty="0">
                <a:latin typeface="Calibri"/>
                <a:cs typeface="Calibri"/>
              </a:rPr>
              <a:t>eşitsiz muamelesine yol  </a:t>
            </a:r>
            <a:r>
              <a:rPr sz="1100" dirty="0">
                <a:latin typeface="Calibri"/>
                <a:cs typeface="Calibri"/>
              </a:rPr>
              <a:t>açar. </a:t>
            </a:r>
            <a:r>
              <a:rPr sz="1100" spc="-5" dirty="0">
                <a:latin typeface="Calibri"/>
                <a:cs typeface="Calibri"/>
              </a:rPr>
              <a:t>Ulusal düzeydeki devlet okullarındaki ortalama </a:t>
            </a:r>
            <a:r>
              <a:rPr sz="1100" dirty="0">
                <a:latin typeface="Calibri"/>
                <a:cs typeface="Calibri"/>
              </a:rPr>
              <a:t>denetim oranı </a:t>
            </a:r>
            <a:r>
              <a:rPr sz="1100" spc="-5" dirty="0">
                <a:latin typeface="Calibri"/>
                <a:cs typeface="Calibri"/>
              </a:rPr>
              <a:t>öğretmen için </a:t>
            </a:r>
            <a:r>
              <a:rPr sz="1100" dirty="0">
                <a:latin typeface="Calibri"/>
                <a:cs typeface="Calibri"/>
              </a:rPr>
              <a:t>52 </a:t>
            </a:r>
            <a:r>
              <a:rPr sz="1100" spc="-5" dirty="0">
                <a:latin typeface="Calibri"/>
                <a:cs typeface="Calibri"/>
              </a:rPr>
              <a:t>öğrenciyken,  </a:t>
            </a:r>
            <a:r>
              <a:rPr sz="1100" dirty="0">
                <a:latin typeface="Calibri"/>
                <a:cs typeface="Calibri"/>
              </a:rPr>
              <a:t>kentsel </a:t>
            </a:r>
            <a:r>
              <a:rPr sz="1100" spc="-5" dirty="0">
                <a:latin typeface="Calibri"/>
                <a:cs typeface="Calibri"/>
              </a:rPr>
              <a:t>alanlardaki  devlet </a:t>
            </a:r>
            <a:r>
              <a:rPr sz="1100" dirty="0">
                <a:latin typeface="Calibri"/>
                <a:cs typeface="Calibri"/>
              </a:rPr>
              <a:t>okullarında </a:t>
            </a:r>
            <a:r>
              <a:rPr sz="1100" spc="-5" dirty="0">
                <a:latin typeface="Calibri"/>
                <a:cs typeface="Calibri"/>
              </a:rPr>
              <a:t>54:  </a:t>
            </a:r>
            <a:r>
              <a:rPr sz="1100" dirty="0">
                <a:latin typeface="Calibri"/>
                <a:cs typeface="Calibri"/>
              </a:rPr>
              <a:t>1 ve  </a:t>
            </a:r>
            <a:r>
              <a:rPr sz="1100" spc="-5" dirty="0">
                <a:latin typeface="Calibri"/>
                <a:cs typeface="Calibri"/>
              </a:rPr>
              <a:t>kırsal kesimde  51: 1'dir.  </a:t>
            </a:r>
            <a:r>
              <a:rPr sz="1100" spc="5" dirty="0">
                <a:latin typeface="Calibri"/>
                <a:cs typeface="Calibri"/>
              </a:rPr>
              <a:t>Bu 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okullardaki  ebeveynlere</a:t>
            </a:r>
            <a:endParaRPr sz="1100">
              <a:latin typeface="Calibri"/>
              <a:cs typeface="Calibri"/>
            </a:endParaRPr>
          </a:p>
          <a:p>
            <a:pPr marL="12700" marR="7620" algn="just">
              <a:lnSpc>
                <a:spcPts val="1440"/>
              </a:lnSpc>
              <a:spcBef>
                <a:spcPts val="15"/>
              </a:spcBef>
            </a:pPr>
            <a:r>
              <a:rPr sz="1100" dirty="0">
                <a:latin typeface="Calibri"/>
                <a:cs typeface="Calibri"/>
              </a:rPr>
              <a:t>bağımlı </a:t>
            </a:r>
            <a:r>
              <a:rPr sz="1100" spc="-5" dirty="0">
                <a:latin typeface="Calibri"/>
                <a:cs typeface="Calibri"/>
              </a:rPr>
              <a:t>öğretmenler. Gerçekten de, </a:t>
            </a:r>
            <a:r>
              <a:rPr sz="1100" dirty="0">
                <a:latin typeface="Calibri"/>
                <a:cs typeface="Calibri"/>
              </a:rPr>
              <a:t>eğer </a:t>
            </a:r>
            <a:r>
              <a:rPr sz="1100" spc="-5" dirty="0">
                <a:latin typeface="Calibri"/>
                <a:cs typeface="Calibri"/>
              </a:rPr>
              <a:t>ulusal düzeyde, devlet okullarındaki öğretmenlerin% </a:t>
            </a:r>
            <a:r>
              <a:rPr sz="1100" dirty="0">
                <a:latin typeface="Calibri"/>
                <a:cs typeface="Calibri"/>
              </a:rPr>
              <a:t>81'i  devlet   </a:t>
            </a:r>
            <a:r>
              <a:rPr sz="1100" spc="-5" dirty="0">
                <a:latin typeface="Calibri"/>
                <a:cs typeface="Calibri"/>
              </a:rPr>
              <a:t>bütçesinden  </a:t>
            </a:r>
            <a:r>
              <a:rPr sz="1100" dirty="0">
                <a:latin typeface="Calibri"/>
                <a:cs typeface="Calibri"/>
              </a:rPr>
              <a:t>ödenirse,  </a:t>
            </a:r>
            <a:r>
              <a:rPr sz="1100" spc="-5" dirty="0">
                <a:latin typeface="Calibri"/>
                <a:cs typeface="Calibri"/>
              </a:rPr>
              <a:t>bu   </a:t>
            </a:r>
            <a:r>
              <a:rPr sz="1100" dirty="0">
                <a:latin typeface="Calibri"/>
                <a:cs typeface="Calibri"/>
              </a:rPr>
              <a:t>oran  kentsel  </a:t>
            </a:r>
            <a:r>
              <a:rPr sz="1100" spc="-5" dirty="0">
                <a:latin typeface="Calibri"/>
                <a:cs typeface="Calibri"/>
              </a:rPr>
              <a:t>alanlardaki   okullarda%   93   iken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kırsal  </a:t>
            </a:r>
            <a:r>
              <a:rPr sz="1100" spc="-5" dirty="0">
                <a:latin typeface="Calibri"/>
                <a:cs typeface="Calibri"/>
              </a:rPr>
              <a:t>alanlardaki</a:t>
            </a:r>
            <a:endParaRPr sz="1100">
              <a:latin typeface="Calibri"/>
              <a:cs typeface="Calibri"/>
            </a:endParaRPr>
          </a:p>
          <a:p>
            <a:pPr marL="12700" marR="8255" algn="just">
              <a:lnSpc>
                <a:spcPts val="1450"/>
              </a:lnSpc>
              <a:spcBef>
                <a:spcPts val="10"/>
              </a:spcBef>
            </a:pPr>
            <a:r>
              <a:rPr sz="1100" dirty="0">
                <a:latin typeface="Calibri"/>
                <a:cs typeface="Calibri"/>
              </a:rPr>
              <a:t>okullarda% </a:t>
            </a:r>
            <a:r>
              <a:rPr sz="1100" spc="-5" dirty="0">
                <a:latin typeface="Calibri"/>
                <a:cs typeface="Calibri"/>
              </a:rPr>
              <a:t>75'tir. Kankan'da% </a:t>
            </a:r>
            <a:r>
              <a:rPr sz="1100" dirty="0">
                <a:latin typeface="Calibri"/>
                <a:cs typeface="Calibri"/>
              </a:rPr>
              <a:t>69'dan </a:t>
            </a:r>
            <a:r>
              <a:rPr sz="1100" spc="-5" dirty="0">
                <a:latin typeface="Calibri"/>
                <a:cs typeface="Calibri"/>
              </a:rPr>
              <a:t>Conakry'de% </a:t>
            </a:r>
            <a:r>
              <a:rPr sz="1100" dirty="0">
                <a:latin typeface="Calibri"/>
                <a:cs typeface="Calibri"/>
              </a:rPr>
              <a:t>94'e kadar </a:t>
            </a:r>
            <a:r>
              <a:rPr sz="1100" spc="-5" dirty="0">
                <a:latin typeface="Calibri"/>
                <a:cs typeface="Calibri"/>
              </a:rPr>
              <a:t>değişmektedir. Toplum okullarına  </a:t>
            </a:r>
            <a:r>
              <a:rPr sz="1100" dirty="0">
                <a:latin typeface="Calibri"/>
                <a:cs typeface="Calibri"/>
              </a:rPr>
              <a:t>gelince,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öğretmenlerin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ortalama%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18'i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devlet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tarafından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ödenmektedir.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oran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Boke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bölgesindeki%</a:t>
            </a:r>
            <a:endParaRPr sz="1100">
              <a:latin typeface="Calibri"/>
              <a:cs typeface="Calibri"/>
            </a:endParaRPr>
          </a:p>
          <a:p>
            <a:pPr marL="12700" marR="8255" algn="just">
              <a:lnSpc>
                <a:spcPts val="1440"/>
              </a:lnSpc>
              <a:spcBef>
                <a:spcPts val="10"/>
              </a:spcBef>
            </a:pPr>
            <a:r>
              <a:rPr sz="1100" dirty="0">
                <a:latin typeface="Calibri"/>
                <a:cs typeface="Calibri"/>
              </a:rPr>
              <a:t>11 </a:t>
            </a:r>
            <a:r>
              <a:rPr sz="1100" spc="-5" dirty="0">
                <a:latin typeface="Calibri"/>
                <a:cs typeface="Calibri"/>
              </a:rPr>
              <a:t>ile </a:t>
            </a:r>
            <a:r>
              <a:rPr sz="1100" dirty="0">
                <a:latin typeface="Calibri"/>
                <a:cs typeface="Calibri"/>
              </a:rPr>
              <a:t>Labé </a:t>
            </a:r>
            <a:r>
              <a:rPr sz="1100" spc="-5" dirty="0">
                <a:latin typeface="Calibri"/>
                <a:cs typeface="Calibri"/>
              </a:rPr>
              <a:t>bölgesindeki% 31 arasında değişmektedir. Devlet </a:t>
            </a:r>
            <a:r>
              <a:rPr sz="1100" dirty="0">
                <a:latin typeface="Calibri"/>
                <a:cs typeface="Calibri"/>
              </a:rPr>
              <a:t>okullarında </a:t>
            </a:r>
            <a:r>
              <a:rPr sz="1100" spc="-5" dirty="0">
                <a:latin typeface="Calibri"/>
                <a:cs typeface="Calibri"/>
              </a:rPr>
              <a:t>veliler </a:t>
            </a:r>
            <a:r>
              <a:rPr sz="1100" dirty="0">
                <a:latin typeface="Calibri"/>
                <a:cs typeface="Calibri"/>
              </a:rPr>
              <a:t>tarafından ödenen  </a:t>
            </a:r>
            <a:r>
              <a:rPr sz="1100" spc="-5" dirty="0">
                <a:latin typeface="Calibri"/>
                <a:cs typeface="Calibri"/>
              </a:rPr>
              <a:t>öğretmenleri  görmezden  gelirsek, </a:t>
            </a:r>
            <a:r>
              <a:rPr sz="1100" dirty="0">
                <a:latin typeface="Calibri"/>
                <a:cs typeface="Calibri"/>
              </a:rPr>
              <a:t>kamu </a:t>
            </a:r>
            <a:r>
              <a:rPr sz="1100" spc="-5" dirty="0">
                <a:latin typeface="Calibri"/>
                <a:cs typeface="Calibri"/>
              </a:rPr>
              <a:t>denetim  oranı  ulusal düzeyde  ortalama  64:  </a:t>
            </a:r>
            <a:r>
              <a:rPr sz="1100" dirty="0">
                <a:latin typeface="Calibri"/>
                <a:cs typeface="Calibri"/>
              </a:rPr>
              <a:t>1 olur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(kentsel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ts val="145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</a:rPr>
              <a:t>alanlarda 58: </a:t>
            </a:r>
            <a:r>
              <a:rPr sz="1100" dirty="0">
                <a:latin typeface="Calibri"/>
                <a:cs typeface="Calibri"/>
              </a:rPr>
              <a:t>1, kırsal </a:t>
            </a:r>
            <a:r>
              <a:rPr sz="1100" spc="-5" dirty="0">
                <a:latin typeface="Calibri"/>
                <a:cs typeface="Calibri"/>
              </a:rPr>
              <a:t>alanlarda </a:t>
            </a:r>
            <a:r>
              <a:rPr sz="1100" dirty="0">
                <a:latin typeface="Calibri"/>
                <a:cs typeface="Calibri"/>
              </a:rPr>
              <a:t>68: </a:t>
            </a:r>
            <a:r>
              <a:rPr sz="1100" spc="-5" dirty="0">
                <a:latin typeface="Calibri"/>
                <a:cs typeface="Calibri"/>
              </a:rPr>
              <a:t>1), Kindia'daki 51: 1'den </a:t>
            </a:r>
            <a:r>
              <a:rPr sz="1100" dirty="0">
                <a:latin typeface="Calibri"/>
                <a:cs typeface="Calibri"/>
              </a:rPr>
              <a:t>Mamou'daki </a:t>
            </a:r>
            <a:r>
              <a:rPr sz="1100" spc="-5" dirty="0">
                <a:latin typeface="Calibri"/>
                <a:cs typeface="Calibri"/>
              </a:rPr>
              <a:t>73: </a:t>
            </a:r>
            <a:r>
              <a:rPr sz="1100" dirty="0">
                <a:latin typeface="Calibri"/>
                <a:cs typeface="Calibri"/>
              </a:rPr>
              <a:t>1'e kadar, </a:t>
            </a:r>
            <a:r>
              <a:rPr sz="1100" spc="-5" dirty="0">
                <a:latin typeface="Calibri"/>
                <a:cs typeface="Calibri"/>
              </a:rPr>
              <a:t>ailelerin  </a:t>
            </a:r>
            <a:r>
              <a:rPr sz="1100" dirty="0">
                <a:latin typeface="Calibri"/>
                <a:cs typeface="Calibri"/>
              </a:rPr>
              <a:t>okulun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işleyişine</a:t>
            </a:r>
            <a:r>
              <a:rPr sz="1100" spc="2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önemli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katkısını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göstermektedir.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Buna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ek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olarak,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kırsal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nüfus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hiç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okula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gitmeyen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ts val="1440"/>
              </a:lnSpc>
              <a:spcBef>
                <a:spcPts val="10"/>
              </a:spcBef>
            </a:pPr>
            <a:r>
              <a:rPr sz="1100" dirty="0">
                <a:latin typeface="Calibri"/>
                <a:cs typeface="Calibri"/>
              </a:rPr>
              <a:t>genç </a:t>
            </a:r>
            <a:r>
              <a:rPr sz="1100" spc="-5" dirty="0">
                <a:latin typeface="Calibri"/>
                <a:cs typeface="Calibri"/>
              </a:rPr>
              <a:t>nüfusun büyük bir </a:t>
            </a:r>
            <a:r>
              <a:rPr sz="1100" dirty="0">
                <a:latin typeface="Calibri"/>
                <a:cs typeface="Calibri"/>
              </a:rPr>
              <a:t>bölümünü </a:t>
            </a:r>
            <a:r>
              <a:rPr sz="1100" spc="-5" dirty="0">
                <a:latin typeface="Calibri"/>
                <a:cs typeface="Calibri"/>
              </a:rPr>
              <a:t>yoğunlaştırmaktadır: </a:t>
            </a:r>
            <a:r>
              <a:rPr sz="1100" dirty="0">
                <a:latin typeface="Calibri"/>
                <a:cs typeface="Calibri"/>
              </a:rPr>
              <a:t>kırsal </a:t>
            </a:r>
            <a:r>
              <a:rPr sz="1100" spc="-5" dirty="0">
                <a:latin typeface="Calibri"/>
                <a:cs typeface="Calibri"/>
              </a:rPr>
              <a:t>alanlarda yaşayan </a:t>
            </a:r>
            <a:r>
              <a:rPr sz="1100" dirty="0">
                <a:latin typeface="Calibri"/>
                <a:cs typeface="Calibri"/>
              </a:rPr>
              <a:t>5-16 yaşındaki  çocukların%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53'ü</a:t>
            </a:r>
            <a:r>
              <a:rPr sz="1100" spc="2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kentsel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alanlarda%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18'e</a:t>
            </a:r>
            <a:r>
              <a:rPr sz="1100" spc="2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karşı</a:t>
            </a:r>
            <a:r>
              <a:rPr sz="1100" spc="2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okula</a:t>
            </a:r>
            <a:r>
              <a:rPr sz="1100" spc="2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devam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etmemişken,</a:t>
            </a:r>
            <a:r>
              <a:rPr sz="1100" spc="2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yaş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grubunun</a:t>
            </a:r>
            <a:r>
              <a:rPr sz="1100" spc="2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sadece%</a:t>
            </a:r>
            <a:endParaRPr sz="1100">
              <a:latin typeface="Calibri"/>
              <a:cs typeface="Calibri"/>
            </a:endParaRPr>
          </a:p>
          <a:p>
            <a:pPr marL="12700" marR="6985" algn="just">
              <a:lnSpc>
                <a:spcPts val="145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</a:rPr>
              <a:t>42'sini temsil etmektedir. Sonuç </a:t>
            </a:r>
            <a:r>
              <a:rPr sz="1100" dirty="0">
                <a:latin typeface="Calibri"/>
                <a:cs typeface="Calibri"/>
              </a:rPr>
              <a:t>olarak, </a:t>
            </a:r>
            <a:r>
              <a:rPr sz="1100" spc="-5" dirty="0">
                <a:latin typeface="Calibri"/>
                <a:cs typeface="Calibri"/>
              </a:rPr>
              <a:t>kentsel alanlarda ve </a:t>
            </a:r>
            <a:r>
              <a:rPr sz="1100" dirty="0">
                <a:latin typeface="Calibri"/>
                <a:cs typeface="Calibri"/>
              </a:rPr>
              <a:t>okul </a:t>
            </a:r>
            <a:r>
              <a:rPr sz="1100" spc="-5" dirty="0">
                <a:latin typeface="Calibri"/>
                <a:cs typeface="Calibri"/>
              </a:rPr>
              <a:t>dışında yaşayan çocuklar </a:t>
            </a:r>
            <a:r>
              <a:rPr sz="1100" dirty="0">
                <a:latin typeface="Calibri"/>
                <a:cs typeface="Calibri"/>
              </a:rPr>
              <a:t>eğitim  </a:t>
            </a:r>
            <a:r>
              <a:rPr sz="1100" spc="-5" dirty="0">
                <a:latin typeface="Calibri"/>
                <a:cs typeface="Calibri"/>
              </a:rPr>
              <a:t>sistemi dışındaki çocukların sadece% 16'sını temsil </a:t>
            </a:r>
            <a:r>
              <a:rPr sz="1100" dirty="0">
                <a:latin typeface="Calibri"/>
                <a:cs typeface="Calibri"/>
              </a:rPr>
              <a:t>etmekte, geri kalan% </a:t>
            </a:r>
            <a:r>
              <a:rPr sz="1100" spc="-5" dirty="0">
                <a:latin typeface="Calibri"/>
                <a:cs typeface="Calibri"/>
              </a:rPr>
              <a:t>84'ü </a:t>
            </a:r>
            <a:r>
              <a:rPr sz="1100" dirty="0">
                <a:latin typeface="Calibri"/>
                <a:cs typeface="Calibri"/>
              </a:rPr>
              <a:t>kırsal </a:t>
            </a:r>
            <a:r>
              <a:rPr sz="1100" spc="-5" dirty="0">
                <a:latin typeface="Calibri"/>
                <a:cs typeface="Calibri"/>
              </a:rPr>
              <a:t>alanlarda  </a:t>
            </a:r>
            <a:r>
              <a:rPr sz="1100" dirty="0">
                <a:latin typeface="Calibri"/>
                <a:cs typeface="Calibri"/>
              </a:rPr>
              <a:t>bulunmaktadır.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862431"/>
            <a:ext cx="5790565" cy="867727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469265" indent="-228600" algn="just">
              <a:lnSpc>
                <a:spcPct val="100000"/>
              </a:lnSpc>
              <a:spcBef>
                <a:spcPts val="229"/>
              </a:spcBef>
              <a:buFont typeface="Wingdings"/>
              <a:buChar char=""/>
              <a:tabLst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Eğitimcilerin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özellikler</a:t>
            </a:r>
            <a:r>
              <a:rPr sz="1100" spc="-5" dirty="0">
                <a:latin typeface="Calibri"/>
                <a:cs typeface="Calibri"/>
              </a:rPr>
              <a:t>i</a:t>
            </a:r>
            <a:endParaRPr sz="1100">
              <a:latin typeface="Calibri"/>
              <a:cs typeface="Calibri"/>
            </a:endParaRPr>
          </a:p>
          <a:p>
            <a:pPr marL="12700" marR="7620" algn="just">
              <a:lnSpc>
                <a:spcPct val="109700"/>
              </a:lnSpc>
              <a:spcBef>
                <a:spcPts val="10"/>
              </a:spcBef>
            </a:pPr>
            <a:r>
              <a:rPr sz="1100" spc="-5" dirty="0">
                <a:latin typeface="Calibri"/>
                <a:cs typeface="Calibri"/>
              </a:rPr>
              <a:t>Eğitimcilerin özellikleri statülerine, </a:t>
            </a:r>
            <a:r>
              <a:rPr sz="1100" dirty="0">
                <a:latin typeface="Calibri"/>
                <a:cs typeface="Calibri"/>
              </a:rPr>
              <a:t>akademik </a:t>
            </a:r>
            <a:r>
              <a:rPr sz="1100" spc="-5" dirty="0">
                <a:latin typeface="Calibri"/>
                <a:cs typeface="Calibri"/>
              </a:rPr>
              <a:t>çalışma düzeylerine </a:t>
            </a:r>
            <a:r>
              <a:rPr sz="1100" dirty="0">
                <a:latin typeface="Calibri"/>
                <a:cs typeface="Calibri"/>
              </a:rPr>
              <a:t>veya </a:t>
            </a:r>
            <a:r>
              <a:rPr sz="1100" spc="-5" dirty="0">
                <a:latin typeface="Calibri"/>
                <a:cs typeface="Calibri"/>
              </a:rPr>
              <a:t>başlangıç </a:t>
            </a:r>
            <a:r>
              <a:rPr sz="1100" dirty="0">
                <a:latin typeface="Calibri"/>
                <a:cs typeface="Calibri"/>
              </a:rPr>
              <a:t>veya </a:t>
            </a:r>
            <a:r>
              <a:rPr sz="1100" spc="-5" dirty="0">
                <a:latin typeface="Calibri"/>
                <a:cs typeface="Calibri"/>
              </a:rPr>
              <a:t>sürekli mesleki  </a:t>
            </a:r>
            <a:r>
              <a:rPr sz="1100" dirty="0">
                <a:latin typeface="Calibri"/>
                <a:cs typeface="Calibri"/>
              </a:rPr>
              <a:t>eğitim </a:t>
            </a:r>
            <a:r>
              <a:rPr sz="1100" spc="-5" dirty="0">
                <a:latin typeface="Calibri"/>
                <a:cs typeface="Calibri"/>
              </a:rPr>
              <a:t>seviyelerine göre </a:t>
            </a:r>
            <a:r>
              <a:rPr sz="1100" dirty="0">
                <a:latin typeface="Calibri"/>
                <a:cs typeface="Calibri"/>
              </a:rPr>
              <a:t>değerlendirilebilir. Bu </a:t>
            </a:r>
            <a:r>
              <a:rPr sz="1100" spc="-5" dirty="0">
                <a:latin typeface="Calibri"/>
                <a:cs typeface="Calibri"/>
              </a:rPr>
              <a:t>bilgiler veritabanında 2015/2016 öğretim yılı için  </a:t>
            </a:r>
            <a:r>
              <a:rPr sz="1100" dirty="0">
                <a:latin typeface="Calibri"/>
                <a:cs typeface="Calibri"/>
              </a:rPr>
              <a:t>mevcuttur. Bu </a:t>
            </a:r>
            <a:r>
              <a:rPr sz="1100" spc="-5" dirty="0">
                <a:latin typeface="Calibri"/>
                <a:cs typeface="Calibri"/>
              </a:rPr>
              <a:t>farklı unsurları incelemeden </a:t>
            </a:r>
            <a:r>
              <a:rPr sz="1100" dirty="0">
                <a:latin typeface="Calibri"/>
                <a:cs typeface="Calibri"/>
              </a:rPr>
              <a:t>önce, </a:t>
            </a:r>
            <a:r>
              <a:rPr sz="1100" spc="-5" dirty="0">
                <a:latin typeface="Calibri"/>
                <a:cs typeface="Calibri"/>
              </a:rPr>
              <a:t>farklı okul </a:t>
            </a:r>
            <a:r>
              <a:rPr sz="1100" dirty="0">
                <a:latin typeface="Calibri"/>
                <a:cs typeface="Calibri"/>
              </a:rPr>
              <a:t>öncesi </a:t>
            </a:r>
            <a:r>
              <a:rPr sz="1100" spc="-5" dirty="0">
                <a:latin typeface="Calibri"/>
                <a:cs typeface="Calibri"/>
              </a:rPr>
              <a:t>formüllerindeki eğitimci  sayısına124 ve </a:t>
            </a:r>
            <a:r>
              <a:rPr sz="1100" dirty="0">
                <a:latin typeface="Calibri"/>
                <a:cs typeface="Calibri"/>
              </a:rPr>
              <a:t>okul öncesi personel </a:t>
            </a:r>
            <a:r>
              <a:rPr sz="1100" spc="-5" dirty="0">
                <a:latin typeface="Calibri"/>
                <a:cs typeface="Calibri"/>
              </a:rPr>
              <a:t>arasında temsil </a:t>
            </a:r>
            <a:r>
              <a:rPr sz="1100" dirty="0">
                <a:latin typeface="Calibri"/>
                <a:cs typeface="Calibri"/>
              </a:rPr>
              <a:t>ettikleri orana </a:t>
            </a:r>
            <a:r>
              <a:rPr sz="1100" spc="-5" dirty="0">
                <a:latin typeface="Calibri"/>
                <a:cs typeface="Calibri"/>
              </a:rPr>
              <a:t>bakmak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gerekir.</a:t>
            </a:r>
            <a:endParaRPr sz="1100">
              <a:latin typeface="Calibri"/>
              <a:cs typeface="Calibri"/>
            </a:endParaRPr>
          </a:p>
          <a:p>
            <a:pPr marL="469265" indent="-228600" algn="just">
              <a:lnSpc>
                <a:spcPct val="100000"/>
              </a:lnSpc>
              <a:spcBef>
                <a:spcPts val="130"/>
              </a:spcBef>
              <a:buFont typeface="Wingdings"/>
              <a:buChar char=""/>
              <a:tabLst>
                <a:tab pos="469900" algn="l"/>
              </a:tabLst>
            </a:pPr>
            <a:r>
              <a:rPr sz="1100" b="1" dirty="0">
                <a:latin typeface="Calibri"/>
                <a:cs typeface="Calibri"/>
              </a:rPr>
              <a:t>Eğitim ve </a:t>
            </a:r>
            <a:r>
              <a:rPr sz="1100" b="1" spc="-5" dirty="0">
                <a:latin typeface="Calibri"/>
                <a:cs typeface="Calibri"/>
              </a:rPr>
              <a:t>öğrenmede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eşitlik</a:t>
            </a:r>
            <a:endParaRPr sz="1100">
              <a:latin typeface="Calibri"/>
              <a:cs typeface="Calibri"/>
            </a:endParaRPr>
          </a:p>
          <a:p>
            <a:pPr marL="12700" marR="10160" algn="just">
              <a:lnSpc>
                <a:spcPct val="110000"/>
              </a:lnSpc>
            </a:pPr>
            <a:r>
              <a:rPr sz="1100" dirty="0">
                <a:latin typeface="Calibri"/>
                <a:cs typeface="Calibri"/>
              </a:rPr>
              <a:t>Bu </a:t>
            </a:r>
            <a:r>
              <a:rPr sz="1100" spc="-5" dirty="0">
                <a:latin typeface="Calibri"/>
                <a:cs typeface="Calibri"/>
              </a:rPr>
              <a:t>bölüm, cinsiyet </a:t>
            </a:r>
            <a:r>
              <a:rPr sz="1100" dirty="0">
                <a:latin typeface="Calibri"/>
                <a:cs typeface="Calibri"/>
              </a:rPr>
              <a:t>ve ikamet yeri, </a:t>
            </a:r>
            <a:r>
              <a:rPr sz="1100" spc="-5" dirty="0">
                <a:latin typeface="Calibri"/>
                <a:cs typeface="Calibri"/>
              </a:rPr>
              <a:t>coğrafi konum </a:t>
            </a:r>
            <a:r>
              <a:rPr sz="1100" dirty="0">
                <a:latin typeface="Calibri"/>
                <a:cs typeface="Calibri"/>
              </a:rPr>
              <a:t>ve ailenin </a:t>
            </a:r>
            <a:r>
              <a:rPr sz="1100" spc="-5" dirty="0">
                <a:latin typeface="Calibri"/>
                <a:cs typeface="Calibri"/>
              </a:rPr>
              <a:t>yaşam standardına </a:t>
            </a:r>
            <a:r>
              <a:rPr sz="1100" dirty="0">
                <a:latin typeface="Calibri"/>
                <a:cs typeface="Calibri"/>
              </a:rPr>
              <a:t>göre </a:t>
            </a:r>
            <a:r>
              <a:rPr sz="1100" spc="-5" dirty="0">
                <a:latin typeface="Calibri"/>
                <a:cs typeface="Calibri"/>
              </a:rPr>
              <a:t>eğitim ve  </a:t>
            </a:r>
            <a:r>
              <a:rPr sz="1100" dirty="0">
                <a:latin typeface="Calibri"/>
                <a:cs typeface="Calibri"/>
              </a:rPr>
              <a:t>kazanımdaki </a:t>
            </a:r>
            <a:r>
              <a:rPr sz="1100" spc="-5" dirty="0">
                <a:latin typeface="Calibri"/>
                <a:cs typeface="Calibri"/>
              </a:rPr>
              <a:t>eşitsizlikleri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incelemektedir.</a:t>
            </a:r>
            <a:endParaRPr sz="1100">
              <a:latin typeface="Calibri"/>
              <a:cs typeface="Calibri"/>
            </a:endParaRPr>
          </a:p>
          <a:p>
            <a:pPr marL="469265" indent="-228600" algn="just">
              <a:lnSpc>
                <a:spcPct val="100000"/>
              </a:lnSpc>
              <a:spcBef>
                <a:spcPts val="120"/>
              </a:spcBef>
              <a:buFont typeface="Wingdings"/>
              <a:buChar char=""/>
              <a:tabLst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Cinsiyet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eşitsizlikleri</a:t>
            </a:r>
            <a:endParaRPr sz="1100">
              <a:latin typeface="Calibri"/>
              <a:cs typeface="Calibri"/>
            </a:endParaRPr>
          </a:p>
          <a:p>
            <a:pPr marL="12700" marR="5715" algn="just">
              <a:lnSpc>
                <a:spcPct val="10970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</a:rPr>
              <a:t>Toplumsal cinsiyet eşitliği, çeşitli kalkınma stratejileri (yoksulluk ve bebek ve anne ölümlerine </a:t>
            </a:r>
            <a:r>
              <a:rPr sz="1100" dirty="0">
                <a:latin typeface="Calibri"/>
                <a:cs typeface="Calibri"/>
              </a:rPr>
              <a:t>karşı  </a:t>
            </a:r>
            <a:r>
              <a:rPr sz="1100" spc="-5" dirty="0">
                <a:latin typeface="Calibri"/>
                <a:cs typeface="Calibri"/>
              </a:rPr>
              <a:t>mücadele) ile ulusal düzeyde savunulan veya uygulanan </a:t>
            </a:r>
            <a:r>
              <a:rPr sz="1100" dirty="0">
                <a:latin typeface="Calibri"/>
                <a:cs typeface="Calibri"/>
              </a:rPr>
              <a:t>kadınların güçlendirilmesine ilişkin politikalar  </a:t>
            </a:r>
            <a:r>
              <a:rPr sz="1100" spc="-5" dirty="0">
                <a:latin typeface="Calibri"/>
                <a:cs typeface="Calibri"/>
              </a:rPr>
              <a:t>içinde </a:t>
            </a:r>
            <a:r>
              <a:rPr sz="1100" dirty="0">
                <a:latin typeface="Calibri"/>
                <a:cs typeface="Calibri"/>
              </a:rPr>
              <a:t>özel </a:t>
            </a:r>
            <a:r>
              <a:rPr sz="1100" spc="-5" dirty="0">
                <a:latin typeface="Calibri"/>
                <a:cs typeface="Calibri"/>
              </a:rPr>
              <a:t>bir yere sahiptir. Okulda cinsiyet eşitliği bu </a:t>
            </a:r>
            <a:r>
              <a:rPr sz="1100" dirty="0">
                <a:latin typeface="Calibri"/>
                <a:cs typeface="Calibri"/>
              </a:rPr>
              <a:t>hedeflere </a:t>
            </a:r>
            <a:r>
              <a:rPr sz="1100" spc="-5" dirty="0">
                <a:latin typeface="Calibri"/>
                <a:cs typeface="Calibri"/>
              </a:rPr>
              <a:t>ulaşmak </a:t>
            </a:r>
            <a:r>
              <a:rPr sz="1100" dirty="0">
                <a:latin typeface="Calibri"/>
                <a:cs typeface="Calibri"/>
              </a:rPr>
              <a:t>için </a:t>
            </a:r>
            <a:r>
              <a:rPr sz="1100" spc="-5" dirty="0">
                <a:latin typeface="Calibri"/>
                <a:cs typeface="Calibri"/>
              </a:rPr>
              <a:t>bir </a:t>
            </a:r>
            <a:r>
              <a:rPr sz="1100" dirty="0">
                <a:latin typeface="Calibri"/>
                <a:cs typeface="Calibri"/>
              </a:rPr>
              <a:t>ön </a:t>
            </a:r>
            <a:r>
              <a:rPr sz="1100" spc="-5" dirty="0">
                <a:latin typeface="Calibri"/>
                <a:cs typeface="Calibri"/>
              </a:rPr>
              <a:t>koşul  olduğundan, </a:t>
            </a:r>
            <a:r>
              <a:rPr sz="1100" dirty="0">
                <a:latin typeface="Calibri"/>
                <a:cs typeface="Calibri"/>
              </a:rPr>
              <a:t>Gine'nin </a:t>
            </a:r>
            <a:r>
              <a:rPr sz="1100" spc="-5" dirty="0">
                <a:latin typeface="Calibri"/>
                <a:cs typeface="Calibri"/>
              </a:rPr>
              <a:t>bu </a:t>
            </a:r>
            <a:r>
              <a:rPr sz="1100" dirty="0">
                <a:latin typeface="Calibri"/>
                <a:cs typeface="Calibri"/>
              </a:rPr>
              <a:t>alanda </a:t>
            </a:r>
            <a:r>
              <a:rPr sz="1100" spc="-5" dirty="0">
                <a:latin typeface="Calibri"/>
                <a:cs typeface="Calibri"/>
              </a:rPr>
              <a:t>nerede durduğunu görmek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önemlidir.</a:t>
            </a:r>
            <a:endParaRPr sz="1100">
              <a:latin typeface="Calibri"/>
              <a:cs typeface="Calibri"/>
            </a:endParaRPr>
          </a:p>
          <a:p>
            <a:pPr marL="469265" indent="-228600" algn="just">
              <a:lnSpc>
                <a:spcPct val="100000"/>
              </a:lnSpc>
              <a:spcBef>
                <a:spcPts val="135"/>
              </a:spcBef>
              <a:buFont typeface="Wingdings"/>
              <a:buChar char=""/>
              <a:tabLst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Öğrenmedeki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farklılıklar</a:t>
            </a:r>
            <a:endParaRPr sz="1100">
              <a:latin typeface="Calibri"/>
              <a:cs typeface="Calibri"/>
            </a:endParaRPr>
          </a:p>
          <a:p>
            <a:pPr marL="12700" marR="8890" algn="just">
              <a:lnSpc>
                <a:spcPct val="110000"/>
              </a:lnSpc>
            </a:pPr>
            <a:r>
              <a:rPr sz="1100" dirty="0">
                <a:latin typeface="Calibri"/>
                <a:cs typeface="Calibri"/>
              </a:rPr>
              <a:t>Kızların </a:t>
            </a:r>
            <a:r>
              <a:rPr sz="1100" spc="-5" dirty="0">
                <a:latin typeface="Calibri"/>
                <a:cs typeface="Calibri"/>
              </a:rPr>
              <a:t>ulusal değerlendirmeler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sınavlardaki performansı, </a:t>
            </a:r>
            <a:r>
              <a:rPr sz="1100" dirty="0">
                <a:latin typeface="Calibri"/>
                <a:cs typeface="Calibri"/>
              </a:rPr>
              <a:t>tüm </a:t>
            </a:r>
            <a:r>
              <a:rPr sz="1100" spc="-5" dirty="0">
                <a:latin typeface="Calibri"/>
                <a:cs typeface="Calibri"/>
              </a:rPr>
              <a:t>eğitim seviyelerindeki erkeklerden  daha düşüktür.</a:t>
            </a:r>
            <a:endParaRPr sz="1100">
              <a:latin typeface="Calibri"/>
              <a:cs typeface="Calibri"/>
            </a:endParaRPr>
          </a:p>
          <a:p>
            <a:pPr marL="469265" indent="-228600" algn="just">
              <a:lnSpc>
                <a:spcPct val="100000"/>
              </a:lnSpc>
              <a:spcBef>
                <a:spcPts val="130"/>
              </a:spcBef>
              <a:buFont typeface="Wingdings"/>
              <a:buChar char=""/>
              <a:tabLst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Bölgesel eşitsizlikler</a:t>
            </a:r>
            <a:endParaRPr sz="1100">
              <a:latin typeface="Calibri"/>
              <a:cs typeface="Calibri"/>
            </a:endParaRPr>
          </a:p>
          <a:p>
            <a:pPr marL="12700" marR="7620" algn="just">
              <a:lnSpc>
                <a:spcPts val="1450"/>
              </a:lnSpc>
              <a:spcBef>
                <a:spcPts val="60"/>
              </a:spcBef>
            </a:pPr>
            <a:r>
              <a:rPr sz="1100" dirty="0">
                <a:latin typeface="Calibri"/>
                <a:cs typeface="Calibri"/>
              </a:rPr>
              <a:t>Bir </a:t>
            </a:r>
            <a:r>
              <a:rPr sz="1100" spc="-5" dirty="0">
                <a:latin typeface="Calibri"/>
                <a:cs typeface="Calibri"/>
              </a:rPr>
              <a:t>eğitim sisteminin gelişim düzeyi ne </a:t>
            </a:r>
            <a:r>
              <a:rPr sz="1100" dirty="0">
                <a:latin typeface="Calibri"/>
                <a:cs typeface="Calibri"/>
              </a:rPr>
              <a:t>olursa </a:t>
            </a:r>
            <a:r>
              <a:rPr sz="1100" spc="-5" dirty="0">
                <a:latin typeface="Calibri"/>
                <a:cs typeface="Calibri"/>
              </a:rPr>
              <a:t>olsun, eğitimin bir </a:t>
            </a:r>
            <a:r>
              <a:rPr sz="1100" dirty="0">
                <a:latin typeface="Calibri"/>
                <a:cs typeface="Calibri"/>
              </a:rPr>
              <a:t>ya </a:t>
            </a:r>
            <a:r>
              <a:rPr sz="1100" spc="-5" dirty="0">
                <a:latin typeface="Calibri"/>
                <a:cs typeface="Calibri"/>
              </a:rPr>
              <a:t>da birkaç yönünde bölgesel  </a:t>
            </a:r>
            <a:r>
              <a:rPr sz="1100" dirty="0">
                <a:latin typeface="Calibri"/>
                <a:cs typeface="Calibri"/>
              </a:rPr>
              <a:t>farklılıklar hala mevcuttur. Bu eşitsizlikleri </a:t>
            </a:r>
            <a:r>
              <a:rPr sz="1100" spc="-5" dirty="0">
                <a:latin typeface="Calibri"/>
                <a:cs typeface="Calibri"/>
              </a:rPr>
              <a:t>olabildiğince azaltmak, sadece eğitim koşullarını daha </a:t>
            </a:r>
            <a:r>
              <a:rPr sz="1100" dirty="0">
                <a:latin typeface="Calibri"/>
                <a:cs typeface="Calibri"/>
              </a:rPr>
              <a:t>adil  hale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getirmek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için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değil,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aynı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zamanda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ülkenin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beşeri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sermayesini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arttırmak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iyileştirmek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için</a:t>
            </a:r>
            <a:endParaRPr sz="1100">
              <a:latin typeface="Calibri"/>
              <a:cs typeface="Calibri"/>
            </a:endParaRPr>
          </a:p>
          <a:p>
            <a:pPr marL="12700" marR="7620" algn="just">
              <a:lnSpc>
                <a:spcPts val="1440"/>
              </a:lnSpc>
              <a:spcBef>
                <a:spcPts val="15"/>
              </a:spcBef>
            </a:pPr>
            <a:r>
              <a:rPr sz="1100" spc="-5" dirty="0">
                <a:latin typeface="Calibri"/>
                <a:cs typeface="Calibri"/>
              </a:rPr>
              <a:t>herhangi bir </a:t>
            </a:r>
            <a:r>
              <a:rPr sz="1100" dirty="0">
                <a:latin typeface="Calibri"/>
                <a:cs typeface="Calibri"/>
              </a:rPr>
              <a:t>eğitim </a:t>
            </a:r>
            <a:r>
              <a:rPr sz="1100" spc="-5" dirty="0">
                <a:latin typeface="Calibri"/>
                <a:cs typeface="Calibri"/>
              </a:rPr>
              <a:t>politikasının </a:t>
            </a:r>
            <a:r>
              <a:rPr sz="1100" dirty="0">
                <a:latin typeface="Calibri"/>
                <a:cs typeface="Calibri"/>
              </a:rPr>
              <a:t>/ </a:t>
            </a:r>
            <a:r>
              <a:rPr sz="1100" spc="-5" dirty="0">
                <a:latin typeface="Calibri"/>
                <a:cs typeface="Calibri"/>
              </a:rPr>
              <a:t>stratejisinin </a:t>
            </a:r>
            <a:r>
              <a:rPr sz="1100" dirty="0">
                <a:latin typeface="Calibri"/>
                <a:cs typeface="Calibri"/>
              </a:rPr>
              <a:t>temel amacıdır. Bu </a:t>
            </a:r>
            <a:r>
              <a:rPr sz="1100" spc="-5" dirty="0">
                <a:latin typeface="Calibri"/>
                <a:cs typeface="Calibri"/>
              </a:rPr>
              <a:t>bölümde, okul </a:t>
            </a:r>
            <a:r>
              <a:rPr sz="1100" dirty="0">
                <a:latin typeface="Calibri"/>
                <a:cs typeface="Calibri"/>
              </a:rPr>
              <a:t>teklifinin </a:t>
            </a:r>
            <a:r>
              <a:rPr sz="1100" spc="-5" dirty="0">
                <a:latin typeface="Calibri"/>
                <a:cs typeface="Calibri"/>
              </a:rPr>
              <a:t>bölgesel  düzeyde gözlenen </a:t>
            </a:r>
            <a:r>
              <a:rPr sz="1100" dirty="0">
                <a:latin typeface="Calibri"/>
                <a:cs typeface="Calibri"/>
              </a:rPr>
              <a:t>okul </a:t>
            </a:r>
            <a:r>
              <a:rPr sz="1100" spc="-5" dirty="0">
                <a:latin typeface="Calibri"/>
                <a:cs typeface="Calibri"/>
              </a:rPr>
              <a:t>sonuçları üzerindeki </a:t>
            </a:r>
            <a:r>
              <a:rPr sz="1100" dirty="0">
                <a:latin typeface="Calibri"/>
                <a:cs typeface="Calibri"/>
              </a:rPr>
              <a:t>eşitsiz </a:t>
            </a:r>
            <a:r>
              <a:rPr sz="1100" spc="-5" dirty="0">
                <a:latin typeface="Calibri"/>
                <a:cs typeface="Calibri"/>
              </a:rPr>
              <a:t>dağılımının </a:t>
            </a:r>
            <a:r>
              <a:rPr sz="1100" dirty="0">
                <a:latin typeface="Calibri"/>
                <a:cs typeface="Calibri"/>
              </a:rPr>
              <a:t>sonuçları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incelenmektedir.</a:t>
            </a:r>
            <a:endParaRPr sz="1100">
              <a:latin typeface="Calibri"/>
              <a:cs typeface="Calibri"/>
            </a:endParaRPr>
          </a:p>
          <a:p>
            <a:pPr marL="12700" marR="6985" algn="just">
              <a:lnSpc>
                <a:spcPts val="145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Bu </a:t>
            </a:r>
            <a:r>
              <a:rPr sz="1100" spc="-5" dirty="0">
                <a:latin typeface="Calibri"/>
                <a:cs typeface="Calibri"/>
              </a:rPr>
              <a:t>bölüm aynı zamanda eğitim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öğretimdeki </a:t>
            </a:r>
            <a:r>
              <a:rPr sz="1100" dirty="0">
                <a:latin typeface="Calibri"/>
                <a:cs typeface="Calibri"/>
              </a:rPr>
              <a:t>önemli </a:t>
            </a:r>
            <a:r>
              <a:rPr sz="1100" spc="-5" dirty="0">
                <a:latin typeface="Calibri"/>
                <a:cs typeface="Calibri"/>
              </a:rPr>
              <a:t>farklılıkları vurgulamaktadır. Cinsiyet  </a:t>
            </a:r>
            <a:r>
              <a:rPr sz="1100" dirty="0">
                <a:latin typeface="Calibri"/>
                <a:cs typeface="Calibri"/>
              </a:rPr>
              <a:t>eşitsizlikleri  </a:t>
            </a:r>
            <a:r>
              <a:rPr sz="1100" spc="-5" dirty="0">
                <a:latin typeface="Calibri"/>
                <a:cs typeface="Calibri"/>
              </a:rPr>
              <a:t>ile  ilgili  olarak,  analizler  bir  </a:t>
            </a:r>
            <a:r>
              <a:rPr sz="1100" dirty="0">
                <a:latin typeface="Calibri"/>
                <a:cs typeface="Calibri"/>
              </a:rPr>
              <a:t>yandan  </a:t>
            </a:r>
            <a:r>
              <a:rPr sz="1100" spc="-5" dirty="0">
                <a:latin typeface="Calibri"/>
                <a:cs typeface="Calibri"/>
              </a:rPr>
              <a:t>kızların  </a:t>
            </a:r>
            <a:r>
              <a:rPr sz="1100" dirty="0">
                <a:latin typeface="Calibri"/>
                <a:cs typeface="Calibri"/>
              </a:rPr>
              <a:t>tüm  </a:t>
            </a:r>
            <a:r>
              <a:rPr sz="1100" spc="-5" dirty="0">
                <a:latin typeface="Calibri"/>
                <a:cs typeface="Calibri"/>
              </a:rPr>
              <a:t>eğitim  seviyelerinde  yeterince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temsil</a:t>
            </a:r>
            <a:endParaRPr sz="1100">
              <a:latin typeface="Calibri"/>
              <a:cs typeface="Calibri"/>
            </a:endParaRPr>
          </a:p>
          <a:p>
            <a:pPr marL="12700" marR="6350" algn="just">
              <a:lnSpc>
                <a:spcPts val="1440"/>
              </a:lnSpc>
              <a:spcBef>
                <a:spcPts val="10"/>
              </a:spcBef>
            </a:pPr>
            <a:r>
              <a:rPr sz="1100" dirty="0">
                <a:latin typeface="Calibri"/>
                <a:cs typeface="Calibri"/>
              </a:rPr>
              <a:t>edilmediğini ve </a:t>
            </a:r>
            <a:r>
              <a:rPr sz="1100" spc="-5" dirty="0">
                <a:latin typeface="Calibri"/>
                <a:cs typeface="Calibri"/>
              </a:rPr>
              <a:t>diğer yandan </a:t>
            </a:r>
            <a:r>
              <a:rPr sz="1100" dirty="0">
                <a:latin typeface="Calibri"/>
                <a:cs typeface="Calibri"/>
              </a:rPr>
              <a:t>erkeklerden </a:t>
            </a:r>
            <a:r>
              <a:rPr sz="1100" spc="-5" dirty="0">
                <a:latin typeface="Calibri"/>
                <a:cs typeface="Calibri"/>
              </a:rPr>
              <a:t>daha düşük sonuçlara sahip </a:t>
            </a:r>
            <a:r>
              <a:rPr sz="1100" dirty="0">
                <a:latin typeface="Calibri"/>
                <a:cs typeface="Calibri"/>
              </a:rPr>
              <a:t>olduklarını </a:t>
            </a:r>
            <a:r>
              <a:rPr sz="1100" spc="-5" dirty="0">
                <a:latin typeface="Calibri"/>
                <a:cs typeface="Calibri"/>
              </a:rPr>
              <a:t>göstermektedir  ulusal   </a:t>
            </a:r>
            <a:r>
              <a:rPr sz="1100" dirty="0">
                <a:latin typeface="Calibri"/>
                <a:cs typeface="Calibri"/>
              </a:rPr>
              <a:t>değerlendirmelere.  Kızların  olumsuz  </a:t>
            </a:r>
            <a:r>
              <a:rPr sz="1100" spc="-5" dirty="0">
                <a:latin typeface="Calibri"/>
                <a:cs typeface="Calibri"/>
              </a:rPr>
              <a:t>durumu,   </a:t>
            </a:r>
            <a:r>
              <a:rPr sz="1100" dirty="0">
                <a:latin typeface="Calibri"/>
                <a:cs typeface="Calibri"/>
              </a:rPr>
              <a:t>aynı  zamanda  </a:t>
            </a:r>
            <a:r>
              <a:rPr sz="1100" spc="-5" dirty="0">
                <a:latin typeface="Calibri"/>
                <a:cs typeface="Calibri"/>
              </a:rPr>
              <a:t>birincil   döngüye   daha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düşük</a:t>
            </a:r>
            <a:endParaRPr sz="1100">
              <a:latin typeface="Calibri"/>
              <a:cs typeface="Calibri"/>
            </a:endParaRPr>
          </a:p>
          <a:p>
            <a:pPr marL="12700" marR="8255" algn="just">
              <a:lnSpc>
                <a:spcPts val="145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erişimden </a:t>
            </a:r>
            <a:r>
              <a:rPr sz="1100" spc="-5" dirty="0">
                <a:latin typeface="Calibri"/>
                <a:cs typeface="Calibri"/>
              </a:rPr>
              <a:t>(kızlar için% 108, </a:t>
            </a:r>
            <a:r>
              <a:rPr sz="1100" dirty="0">
                <a:latin typeface="Calibri"/>
                <a:cs typeface="Calibri"/>
              </a:rPr>
              <a:t>erkekler </a:t>
            </a:r>
            <a:r>
              <a:rPr sz="1100" spc="-5" dirty="0">
                <a:latin typeface="Calibri"/>
                <a:cs typeface="Calibri"/>
              </a:rPr>
              <a:t>için% 124'e </a:t>
            </a:r>
            <a:r>
              <a:rPr sz="1100" dirty="0">
                <a:latin typeface="Calibri"/>
                <a:cs typeface="Calibri"/>
              </a:rPr>
              <a:t>karşı) </a:t>
            </a:r>
            <a:r>
              <a:rPr sz="1100" spc="-5" dirty="0">
                <a:latin typeface="Calibri"/>
                <a:cs typeface="Calibri"/>
              </a:rPr>
              <a:t>ve tüm döngülerde güçlü bir israftan  </a:t>
            </a:r>
            <a:r>
              <a:rPr sz="1100" dirty="0">
                <a:latin typeface="Calibri"/>
                <a:cs typeface="Calibri"/>
              </a:rPr>
              <a:t>kaynaklanır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ve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kızların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sadece%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57'si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2016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yılında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ilkokulu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(erkeklerin%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78'ine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karşı)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ve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üniversiteyi</a:t>
            </a:r>
            <a:endParaRPr sz="1100">
              <a:latin typeface="Calibri"/>
              <a:cs typeface="Calibri"/>
            </a:endParaRPr>
          </a:p>
          <a:p>
            <a:pPr marL="12700" marR="9525" algn="just">
              <a:lnSpc>
                <a:spcPts val="1440"/>
              </a:lnSpc>
              <a:spcBef>
                <a:spcPts val="15"/>
              </a:spcBef>
            </a:pPr>
            <a:r>
              <a:rPr sz="1100" dirty="0">
                <a:latin typeface="Calibri"/>
                <a:cs typeface="Calibri"/>
              </a:rPr>
              <a:t>(erkeklerin% 40'ına </a:t>
            </a:r>
            <a:r>
              <a:rPr sz="1100" spc="-5" dirty="0">
                <a:latin typeface="Calibri"/>
                <a:cs typeface="Calibri"/>
              </a:rPr>
              <a:t>karşı) tamamlayan </a:t>
            </a:r>
            <a:r>
              <a:rPr sz="1100" dirty="0">
                <a:latin typeface="Calibri"/>
                <a:cs typeface="Calibri"/>
              </a:rPr>
              <a:t>kızların% </a:t>
            </a:r>
            <a:r>
              <a:rPr sz="1100" spc="-5" dirty="0">
                <a:latin typeface="Calibri"/>
                <a:cs typeface="Calibri"/>
              </a:rPr>
              <a:t>25'ini tamamladı. Çıraklık açısından </a:t>
            </a:r>
            <a:r>
              <a:rPr sz="1100" dirty="0">
                <a:latin typeface="Calibri"/>
                <a:cs typeface="Calibri"/>
              </a:rPr>
              <a:t>kızların kötü  </a:t>
            </a:r>
            <a:r>
              <a:rPr sz="1100" spc="-5" dirty="0">
                <a:latin typeface="Calibri"/>
                <a:cs typeface="Calibri"/>
              </a:rPr>
              <a:t>performansları da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gözlemleniyor.</a:t>
            </a:r>
            <a:endParaRPr sz="1100">
              <a:latin typeface="Calibri"/>
              <a:cs typeface="Calibri"/>
            </a:endParaRPr>
          </a:p>
          <a:p>
            <a:pPr marL="12700" marR="7620" algn="just">
              <a:lnSpc>
                <a:spcPts val="145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Son </a:t>
            </a:r>
            <a:r>
              <a:rPr sz="1100" spc="-5" dirty="0">
                <a:latin typeface="Calibri"/>
                <a:cs typeface="Calibri"/>
              </a:rPr>
              <a:t>olarak, eğitimdeki eşitsizliklerin </a:t>
            </a:r>
            <a:r>
              <a:rPr sz="1100" dirty="0">
                <a:latin typeface="Calibri"/>
                <a:cs typeface="Calibri"/>
              </a:rPr>
              <a:t>doğrudan </a:t>
            </a:r>
            <a:r>
              <a:rPr sz="1100" spc="-5" dirty="0">
                <a:latin typeface="Calibri"/>
                <a:cs typeface="Calibri"/>
              </a:rPr>
              <a:t>bir sonucu </a:t>
            </a:r>
            <a:r>
              <a:rPr sz="1100" dirty="0">
                <a:latin typeface="Calibri"/>
                <a:cs typeface="Calibri"/>
              </a:rPr>
              <a:t>olarak, </a:t>
            </a:r>
            <a:r>
              <a:rPr sz="1100" spc="-5" dirty="0">
                <a:latin typeface="Calibri"/>
                <a:cs typeface="Calibri"/>
              </a:rPr>
              <a:t>eğitime tahsis </a:t>
            </a:r>
            <a:r>
              <a:rPr sz="1100" dirty="0">
                <a:latin typeface="Calibri"/>
                <a:cs typeface="Calibri"/>
              </a:rPr>
              <a:t>edilen </a:t>
            </a:r>
            <a:r>
              <a:rPr sz="1100" spc="-5" dirty="0">
                <a:latin typeface="Calibri"/>
                <a:cs typeface="Calibri"/>
              </a:rPr>
              <a:t>kaynakların  tahsisinde  eşitsizlikler </a:t>
            </a:r>
            <a:r>
              <a:rPr sz="1100" dirty="0">
                <a:latin typeface="Calibri"/>
                <a:cs typeface="Calibri"/>
              </a:rPr>
              <a:t>kaydedilmiştir. </a:t>
            </a:r>
            <a:r>
              <a:rPr sz="1100" spc="-5" dirty="0">
                <a:latin typeface="Calibri"/>
                <a:cs typeface="Calibri"/>
              </a:rPr>
              <a:t>En  eğitimli%  10'ların  </a:t>
            </a:r>
            <a:r>
              <a:rPr sz="1100" dirty="0">
                <a:latin typeface="Calibri"/>
                <a:cs typeface="Calibri"/>
              </a:rPr>
              <a:t>eğitime yönelik </a:t>
            </a:r>
            <a:r>
              <a:rPr sz="1100" spc="-5" dirty="0">
                <a:latin typeface="Calibri"/>
                <a:cs typeface="Calibri"/>
              </a:rPr>
              <a:t>kamu  kaynaklarının</a:t>
            </a:r>
            <a:r>
              <a:rPr sz="1100" spc="2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üçte</a:t>
            </a:r>
            <a:endParaRPr sz="1100">
              <a:latin typeface="Calibri"/>
              <a:cs typeface="Calibri"/>
            </a:endParaRPr>
          </a:p>
          <a:p>
            <a:pPr marL="12700" marR="7620" algn="just">
              <a:lnSpc>
                <a:spcPts val="1440"/>
              </a:lnSpc>
              <a:spcBef>
                <a:spcPts val="10"/>
              </a:spcBef>
            </a:pPr>
            <a:r>
              <a:rPr sz="1100" spc="-5" dirty="0">
                <a:latin typeface="Calibri"/>
                <a:cs typeface="Calibri"/>
              </a:rPr>
              <a:t>birinden biraz daha fazla tükettiği ve bazı sosyal grupların daha fazla kaynak tükettiği tahmin  </a:t>
            </a:r>
            <a:r>
              <a:rPr sz="1100" dirty="0">
                <a:latin typeface="Calibri"/>
                <a:cs typeface="Calibri"/>
              </a:rPr>
              <a:t>edilmektedir.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Nitekim,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daha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yüksek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eğitim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düzeyleri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nedeniyle,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kentsel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sakinler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kırsal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sakinlere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göre</a:t>
            </a:r>
            <a:endParaRPr sz="1100">
              <a:latin typeface="Calibri"/>
              <a:cs typeface="Calibri"/>
            </a:endParaRPr>
          </a:p>
          <a:p>
            <a:pPr marL="12700" marR="6985" algn="just">
              <a:lnSpc>
                <a:spcPts val="145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3,5 </a:t>
            </a:r>
            <a:r>
              <a:rPr sz="1100" spc="-5" dirty="0">
                <a:latin typeface="Calibri"/>
                <a:cs typeface="Calibri"/>
              </a:rPr>
              <a:t>kat, Conakry'den genç insanlar </a:t>
            </a:r>
            <a:r>
              <a:rPr sz="1100" dirty="0">
                <a:latin typeface="Calibri"/>
                <a:cs typeface="Calibri"/>
              </a:rPr>
              <a:t>Mamou </a:t>
            </a:r>
            <a:r>
              <a:rPr sz="1100" spc="-5" dirty="0">
                <a:latin typeface="Calibri"/>
                <a:cs typeface="Calibri"/>
              </a:rPr>
              <a:t>bölgesindekilere göre 2,5 </a:t>
            </a:r>
            <a:r>
              <a:rPr sz="1100" dirty="0">
                <a:latin typeface="Calibri"/>
                <a:cs typeface="Calibri"/>
              </a:rPr>
              <a:t>kat </a:t>
            </a:r>
            <a:r>
              <a:rPr sz="1100" spc="-5" dirty="0">
                <a:latin typeface="Calibri"/>
                <a:cs typeface="Calibri"/>
              </a:rPr>
              <a:t>daha fazla kaynak  tüketmektedir </a:t>
            </a:r>
            <a:r>
              <a:rPr sz="1100" dirty="0">
                <a:latin typeface="Calibri"/>
                <a:cs typeface="Calibri"/>
              </a:rPr>
              <a:t>en zengin </a:t>
            </a:r>
            <a:r>
              <a:rPr sz="1100" spc="-5" dirty="0">
                <a:latin typeface="Calibri"/>
                <a:cs typeface="Calibri"/>
              </a:rPr>
              <a:t>beşte biri, </a:t>
            </a:r>
            <a:r>
              <a:rPr sz="1100" dirty="0">
                <a:latin typeface="Calibri"/>
                <a:cs typeface="Calibri"/>
              </a:rPr>
              <a:t>en </a:t>
            </a:r>
            <a:r>
              <a:rPr sz="1100" spc="-5" dirty="0">
                <a:latin typeface="Calibri"/>
                <a:cs typeface="Calibri"/>
              </a:rPr>
              <a:t>zayıf beşte birlik bölüme göre neredeyse </a:t>
            </a:r>
            <a:r>
              <a:rPr sz="1100" dirty="0">
                <a:latin typeface="Calibri"/>
                <a:cs typeface="Calibri"/>
              </a:rPr>
              <a:t>altı </a:t>
            </a:r>
            <a:r>
              <a:rPr sz="1100" spc="-5" dirty="0">
                <a:latin typeface="Calibri"/>
                <a:cs typeface="Calibri"/>
              </a:rPr>
              <a:t>kat daha fazla  </a:t>
            </a:r>
            <a:r>
              <a:rPr sz="1100" dirty="0">
                <a:latin typeface="Calibri"/>
                <a:cs typeface="Calibri"/>
              </a:rPr>
              <a:t>kaynak.</a:t>
            </a:r>
            <a:endParaRPr sz="1100">
              <a:latin typeface="Calibri"/>
              <a:cs typeface="Calibri"/>
            </a:endParaRPr>
          </a:p>
          <a:p>
            <a:pPr marL="241300" algn="just">
              <a:lnSpc>
                <a:spcPct val="100000"/>
              </a:lnSpc>
              <a:spcBef>
                <a:spcPts val="55"/>
              </a:spcBef>
            </a:pPr>
            <a:r>
              <a:rPr sz="1100" b="1" dirty="0">
                <a:latin typeface="Calibri"/>
                <a:cs typeface="Calibri"/>
              </a:rPr>
              <a:t>4.</a:t>
            </a:r>
            <a:r>
              <a:rPr sz="1100" b="1" spc="19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bölüm</a:t>
            </a:r>
            <a:endParaRPr sz="1100">
              <a:latin typeface="Calibri"/>
              <a:cs typeface="Calibri"/>
            </a:endParaRPr>
          </a:p>
          <a:p>
            <a:pPr marL="469265" indent="-228600" algn="just">
              <a:lnSpc>
                <a:spcPct val="100000"/>
              </a:lnSpc>
              <a:spcBef>
                <a:spcPts val="135"/>
              </a:spcBef>
              <a:buFont typeface="Wingdings"/>
              <a:buChar char=""/>
              <a:tabLst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Gine eğitim sisteminin dış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verimliliği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ct val="109700"/>
              </a:lnSpc>
            </a:pPr>
            <a:r>
              <a:rPr sz="1100" dirty="0">
                <a:latin typeface="Calibri"/>
                <a:cs typeface="Calibri"/>
              </a:rPr>
              <a:t>Dış </a:t>
            </a:r>
            <a:r>
              <a:rPr sz="1100" spc="-5" dirty="0">
                <a:latin typeface="Calibri"/>
                <a:cs typeface="Calibri"/>
              </a:rPr>
              <a:t>verimliliğin analizi, kamu fonunu, </a:t>
            </a:r>
            <a:r>
              <a:rPr sz="1100" dirty="0">
                <a:latin typeface="Calibri"/>
                <a:cs typeface="Calibri"/>
              </a:rPr>
              <a:t>mezunların iş </a:t>
            </a:r>
            <a:r>
              <a:rPr sz="1100" spc="-5" dirty="0">
                <a:latin typeface="Calibri"/>
                <a:cs typeface="Calibri"/>
              </a:rPr>
              <a:t>piyasasına </a:t>
            </a:r>
            <a:r>
              <a:rPr sz="1100" dirty="0">
                <a:latin typeface="Calibri"/>
                <a:cs typeface="Calibri"/>
              </a:rPr>
              <a:t>entegrasyonuna </a:t>
            </a:r>
            <a:r>
              <a:rPr sz="1100" spc="-5" dirty="0">
                <a:latin typeface="Calibri"/>
                <a:cs typeface="Calibri"/>
              </a:rPr>
              <a:t>izin </a:t>
            </a:r>
            <a:r>
              <a:rPr sz="1100" dirty="0">
                <a:latin typeface="Calibri"/>
                <a:cs typeface="Calibri"/>
              </a:rPr>
              <a:t>verecek </a:t>
            </a:r>
            <a:r>
              <a:rPr sz="1100" spc="-5" dirty="0">
                <a:latin typeface="Calibri"/>
                <a:cs typeface="Calibri"/>
              </a:rPr>
              <a:t>ve büyük  </a:t>
            </a:r>
            <a:r>
              <a:rPr sz="1100" dirty="0">
                <a:latin typeface="Calibri"/>
                <a:cs typeface="Calibri"/>
              </a:rPr>
              <a:t>olasılıkla ülkenin </a:t>
            </a:r>
            <a:r>
              <a:rPr sz="1100" spc="-5" dirty="0">
                <a:latin typeface="Calibri"/>
                <a:cs typeface="Calibri"/>
              </a:rPr>
              <a:t>gelişimi. </a:t>
            </a:r>
            <a:r>
              <a:rPr sz="1100" dirty="0">
                <a:latin typeface="Calibri"/>
                <a:cs typeface="Calibri"/>
              </a:rPr>
              <a:t>Bu endişe, </a:t>
            </a:r>
            <a:r>
              <a:rPr sz="1100" spc="-5" dirty="0">
                <a:latin typeface="Calibri"/>
                <a:cs typeface="Calibri"/>
              </a:rPr>
              <a:t>erişim, </a:t>
            </a:r>
            <a:r>
              <a:rPr sz="1100" dirty="0">
                <a:latin typeface="Calibri"/>
                <a:cs typeface="Calibri"/>
              </a:rPr>
              <a:t>arz ve </a:t>
            </a:r>
            <a:r>
              <a:rPr sz="1100" spc="-5" dirty="0">
                <a:latin typeface="Calibri"/>
                <a:cs typeface="Calibri"/>
              </a:rPr>
              <a:t>kaliteyi iyileştirmenin </a:t>
            </a:r>
            <a:r>
              <a:rPr sz="1100" dirty="0">
                <a:latin typeface="Calibri"/>
                <a:cs typeface="Calibri"/>
              </a:rPr>
              <a:t>yanı </a:t>
            </a:r>
            <a:r>
              <a:rPr sz="1100" spc="-5" dirty="0">
                <a:latin typeface="Calibri"/>
                <a:cs typeface="Calibri"/>
              </a:rPr>
              <a:t>sıra eğitim ve öğretimi  ulusal </a:t>
            </a:r>
            <a:r>
              <a:rPr sz="1100" dirty="0">
                <a:latin typeface="Calibri"/>
                <a:cs typeface="Calibri"/>
              </a:rPr>
              <a:t>ekonominin </a:t>
            </a:r>
            <a:r>
              <a:rPr sz="1100" spc="-5" dirty="0">
                <a:latin typeface="Calibri"/>
                <a:cs typeface="Calibri"/>
              </a:rPr>
              <a:t>ihtiyaçlarına uyarlamak </a:t>
            </a:r>
            <a:r>
              <a:rPr sz="1100" dirty="0">
                <a:latin typeface="Calibri"/>
                <a:cs typeface="Calibri"/>
              </a:rPr>
              <a:t>isteyen </a:t>
            </a:r>
            <a:r>
              <a:rPr sz="1100" spc="-5" dirty="0">
                <a:latin typeface="Calibri"/>
                <a:cs typeface="Calibri"/>
              </a:rPr>
              <a:t>Gine </a:t>
            </a:r>
            <a:r>
              <a:rPr sz="1100" dirty="0">
                <a:latin typeface="Calibri"/>
                <a:cs typeface="Calibri"/>
              </a:rPr>
              <a:t>hükümeti tarafından 2016-2020 </a:t>
            </a:r>
            <a:r>
              <a:rPr sz="1100" spc="-5" dirty="0">
                <a:latin typeface="Calibri"/>
                <a:cs typeface="Calibri"/>
              </a:rPr>
              <a:t>yılları  arasında da dikkate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alınmaktadır.</a:t>
            </a:r>
            <a:endParaRPr sz="1100">
              <a:latin typeface="Calibri"/>
              <a:cs typeface="Calibri"/>
            </a:endParaRPr>
          </a:p>
          <a:p>
            <a:pPr marL="12700" marR="6985" algn="just">
              <a:lnSpc>
                <a:spcPct val="10970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Bu nedenle </a:t>
            </a:r>
            <a:r>
              <a:rPr sz="1100" spc="-5" dirty="0">
                <a:latin typeface="Calibri"/>
                <a:cs typeface="Calibri"/>
              </a:rPr>
              <a:t>hükümet, Gine nüfusunun </a:t>
            </a:r>
            <a:r>
              <a:rPr sz="1100" dirty="0">
                <a:latin typeface="Calibri"/>
                <a:cs typeface="Calibri"/>
              </a:rPr>
              <a:t>mesleki </a:t>
            </a:r>
            <a:r>
              <a:rPr sz="1100" spc="-5" dirty="0">
                <a:latin typeface="Calibri"/>
                <a:cs typeface="Calibri"/>
              </a:rPr>
              <a:t>ve teknik eğitime </a:t>
            </a:r>
            <a:r>
              <a:rPr sz="1100" dirty="0">
                <a:latin typeface="Calibri"/>
                <a:cs typeface="Calibri"/>
              </a:rPr>
              <a:t>ya </a:t>
            </a:r>
            <a:r>
              <a:rPr sz="1100" spc="-5" dirty="0">
                <a:latin typeface="Calibri"/>
                <a:cs typeface="Calibri"/>
              </a:rPr>
              <a:t>da ekonominin </a:t>
            </a:r>
            <a:r>
              <a:rPr sz="1100" dirty="0">
                <a:latin typeface="Calibri"/>
                <a:cs typeface="Calibri"/>
              </a:rPr>
              <a:t>ihtiyaçlarına </a:t>
            </a:r>
            <a:r>
              <a:rPr sz="1100" spc="-5" dirty="0">
                <a:latin typeface="Calibri"/>
                <a:cs typeface="Calibri"/>
              </a:rPr>
              <a:t>göre  </a:t>
            </a:r>
            <a:r>
              <a:rPr sz="1100" dirty="0">
                <a:latin typeface="Calibri"/>
                <a:cs typeface="Calibri"/>
              </a:rPr>
              <a:t>uyarlanmış </a:t>
            </a:r>
            <a:r>
              <a:rPr sz="1100" spc="-5" dirty="0">
                <a:latin typeface="Calibri"/>
                <a:cs typeface="Calibri"/>
              </a:rPr>
              <a:t>yüksek kaliteli eğitime erişim sağlamayı amaçlamaktadır. </a:t>
            </a:r>
            <a:r>
              <a:rPr sz="1100" dirty="0">
                <a:latin typeface="Calibri"/>
                <a:cs typeface="Calibri"/>
              </a:rPr>
              <a:t>Bu </a:t>
            </a:r>
            <a:r>
              <a:rPr sz="1100" spc="-5" dirty="0">
                <a:latin typeface="Calibri"/>
                <a:cs typeface="Calibri"/>
              </a:rPr>
              <a:t>açıdan bu bölüm </a:t>
            </a:r>
            <a:r>
              <a:rPr sz="1100" dirty="0">
                <a:latin typeface="Calibri"/>
                <a:cs typeface="Calibri"/>
              </a:rPr>
              <a:t>iki ana  bölüme ayrılmıştır. </a:t>
            </a:r>
            <a:r>
              <a:rPr sz="1100" spc="-5" dirty="0">
                <a:latin typeface="Calibri"/>
                <a:cs typeface="Calibri"/>
              </a:rPr>
              <a:t>Birincisi durumun değerlendirilmesi ile ilgilidir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ikincisi, </a:t>
            </a:r>
            <a:r>
              <a:rPr sz="1100" dirty="0">
                <a:latin typeface="Calibri"/>
                <a:cs typeface="Calibri"/>
              </a:rPr>
              <a:t>Gine'deki </a:t>
            </a:r>
            <a:r>
              <a:rPr sz="1100" spc="-5" dirty="0">
                <a:latin typeface="Calibri"/>
                <a:cs typeface="Calibri"/>
              </a:rPr>
              <a:t>eğitim </a:t>
            </a:r>
            <a:r>
              <a:rPr sz="1100" dirty="0">
                <a:latin typeface="Calibri"/>
                <a:cs typeface="Calibri"/>
              </a:rPr>
              <a:t>ve  </a:t>
            </a:r>
            <a:r>
              <a:rPr sz="1100" spc="-5" dirty="0">
                <a:latin typeface="Calibri"/>
                <a:cs typeface="Calibri"/>
              </a:rPr>
              <a:t>öğretim sisteminin dış verimliliğinin </a:t>
            </a:r>
            <a:r>
              <a:rPr sz="1100" dirty="0">
                <a:latin typeface="Calibri"/>
                <a:cs typeface="Calibri"/>
              </a:rPr>
              <a:t>güçlendirilmesini </a:t>
            </a:r>
            <a:r>
              <a:rPr sz="1100" spc="-5" dirty="0">
                <a:latin typeface="Calibri"/>
                <a:cs typeface="Calibri"/>
              </a:rPr>
              <a:t>mümkün kılacak engelleri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vurgular.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862431"/>
            <a:ext cx="5789295" cy="88620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697865" indent="-229235" algn="just">
              <a:lnSpc>
                <a:spcPct val="100000"/>
              </a:lnSpc>
              <a:spcBef>
                <a:spcPts val="229"/>
              </a:spcBef>
              <a:buFont typeface="Wingdings"/>
              <a:buChar char=""/>
              <a:tabLst>
                <a:tab pos="698500" algn="l"/>
              </a:tabLst>
            </a:pPr>
            <a:r>
              <a:rPr sz="1100" b="1" dirty="0">
                <a:latin typeface="Calibri"/>
                <a:cs typeface="Calibri"/>
              </a:rPr>
              <a:t>Gine </a:t>
            </a:r>
            <a:r>
              <a:rPr sz="1100" b="1" spc="-5" dirty="0">
                <a:latin typeface="Calibri"/>
                <a:cs typeface="Calibri"/>
              </a:rPr>
              <a:t>eğitim sisteminin dış verimliliğinin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değerlendirilmesi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ct val="10980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Bu bölüm, Gine'deki </a:t>
            </a:r>
            <a:r>
              <a:rPr sz="1100" spc="-5" dirty="0">
                <a:latin typeface="Calibri"/>
                <a:cs typeface="Calibri"/>
              </a:rPr>
              <a:t>eğitim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öğretim sisteminin, </a:t>
            </a:r>
            <a:r>
              <a:rPr sz="1100" dirty="0">
                <a:latin typeface="Calibri"/>
                <a:cs typeface="Calibri"/>
              </a:rPr>
              <a:t>mezunlarının </a:t>
            </a:r>
            <a:r>
              <a:rPr sz="1100" spc="-5" dirty="0">
                <a:latin typeface="Calibri"/>
                <a:cs typeface="Calibri"/>
              </a:rPr>
              <a:t>daha </a:t>
            </a:r>
            <a:r>
              <a:rPr sz="1100" dirty="0">
                <a:latin typeface="Calibri"/>
                <a:cs typeface="Calibri"/>
              </a:rPr>
              <a:t>iyi </a:t>
            </a:r>
            <a:r>
              <a:rPr sz="1100" spc="-5" dirty="0">
                <a:latin typeface="Calibri"/>
                <a:cs typeface="Calibri"/>
              </a:rPr>
              <a:t>bir profesyonel ve üretken  </a:t>
            </a:r>
            <a:r>
              <a:rPr sz="1100" dirty="0">
                <a:latin typeface="Calibri"/>
                <a:cs typeface="Calibri"/>
              </a:rPr>
              <a:t>entegrasyonuna </a:t>
            </a:r>
            <a:r>
              <a:rPr sz="1100" spc="-10" dirty="0">
                <a:latin typeface="Calibri"/>
                <a:cs typeface="Calibri"/>
              </a:rPr>
              <a:t>ne </a:t>
            </a:r>
            <a:r>
              <a:rPr sz="1100" spc="-5" dirty="0">
                <a:latin typeface="Calibri"/>
                <a:cs typeface="Calibri"/>
              </a:rPr>
              <a:t>ölçüde katkıda bulunduğunu ve ulusal ekonominin ihtiyaçlarına olabildiğince  </a:t>
            </a:r>
            <a:r>
              <a:rPr sz="1100" dirty="0">
                <a:latin typeface="Calibri"/>
                <a:cs typeface="Calibri"/>
              </a:rPr>
              <a:t>karşılık </a:t>
            </a:r>
            <a:r>
              <a:rPr sz="1100" spc="-5" dirty="0">
                <a:latin typeface="Calibri"/>
                <a:cs typeface="Calibri"/>
              </a:rPr>
              <a:t>verdiğini değerlendirmektedir. İlk </a:t>
            </a:r>
            <a:r>
              <a:rPr sz="1100" dirty="0">
                <a:latin typeface="Calibri"/>
                <a:cs typeface="Calibri"/>
              </a:rPr>
              <a:t>alt </a:t>
            </a:r>
            <a:r>
              <a:rPr sz="1100" spc="-5" dirty="0">
                <a:latin typeface="Calibri"/>
                <a:cs typeface="Calibri"/>
              </a:rPr>
              <a:t>bölüm, </a:t>
            </a:r>
            <a:r>
              <a:rPr sz="1100" dirty="0">
                <a:latin typeface="Calibri"/>
                <a:cs typeface="Calibri"/>
              </a:rPr>
              <a:t>iş piyasasının </a:t>
            </a:r>
            <a:r>
              <a:rPr sz="1100" spc="-5" dirty="0">
                <a:latin typeface="Calibri"/>
                <a:cs typeface="Calibri"/>
              </a:rPr>
              <a:t>bağlamını, ikincisi </a:t>
            </a:r>
            <a:r>
              <a:rPr sz="1100" dirty="0">
                <a:latin typeface="Calibri"/>
                <a:cs typeface="Calibri"/>
              </a:rPr>
              <a:t>ise </a:t>
            </a:r>
            <a:r>
              <a:rPr sz="1100" spc="-5" dirty="0">
                <a:latin typeface="Calibri"/>
                <a:cs typeface="Calibri"/>
              </a:rPr>
              <a:t>bu pazardaki  </a:t>
            </a:r>
            <a:r>
              <a:rPr sz="1100" dirty="0">
                <a:latin typeface="Calibri"/>
                <a:cs typeface="Calibri"/>
              </a:rPr>
              <a:t>mezunların </a:t>
            </a:r>
            <a:r>
              <a:rPr sz="1100" spc="-5" dirty="0">
                <a:latin typeface="Calibri"/>
                <a:cs typeface="Calibri"/>
              </a:rPr>
              <a:t>entegrasyonunu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konumunu değerlendirir, </a:t>
            </a:r>
            <a:r>
              <a:rPr sz="1100" dirty="0">
                <a:latin typeface="Calibri"/>
                <a:cs typeface="Calibri"/>
              </a:rPr>
              <a:t>son alt </a:t>
            </a:r>
            <a:r>
              <a:rPr sz="1100" spc="-5" dirty="0">
                <a:latin typeface="Calibri"/>
                <a:cs typeface="Calibri"/>
              </a:rPr>
              <a:t>bölüm </a:t>
            </a:r>
            <a:r>
              <a:rPr sz="1100" dirty="0">
                <a:latin typeface="Calibri"/>
                <a:cs typeface="Calibri"/>
              </a:rPr>
              <a:t>ise </a:t>
            </a:r>
            <a:r>
              <a:rPr sz="1100" spc="-5" dirty="0">
                <a:latin typeface="Calibri"/>
                <a:cs typeface="Calibri"/>
              </a:rPr>
              <a:t>bu sistemin </a:t>
            </a:r>
            <a:r>
              <a:rPr sz="1100" dirty="0">
                <a:latin typeface="Calibri"/>
                <a:cs typeface="Calibri"/>
              </a:rPr>
              <a:t>işgücü </a:t>
            </a:r>
            <a:r>
              <a:rPr sz="1100" spc="-5" dirty="0">
                <a:latin typeface="Calibri"/>
                <a:cs typeface="Calibri"/>
              </a:rPr>
              <a:t>piyasası  </a:t>
            </a:r>
            <a:r>
              <a:rPr sz="1100" dirty="0">
                <a:latin typeface="Calibri"/>
                <a:cs typeface="Calibri"/>
              </a:rPr>
              <a:t>talebi </a:t>
            </a:r>
            <a:r>
              <a:rPr sz="1100" spc="-5" dirty="0">
                <a:latin typeface="Calibri"/>
                <a:cs typeface="Calibri"/>
              </a:rPr>
              <a:t>ve kalkınma ihtiyaçlarını ne </a:t>
            </a:r>
            <a:r>
              <a:rPr sz="1100" dirty="0">
                <a:latin typeface="Calibri"/>
                <a:cs typeface="Calibri"/>
              </a:rPr>
              <a:t>ölçüde </a:t>
            </a:r>
            <a:r>
              <a:rPr sz="1100" spc="-5" dirty="0">
                <a:latin typeface="Calibri"/>
                <a:cs typeface="Calibri"/>
              </a:rPr>
              <a:t>karşıladığını </a:t>
            </a:r>
            <a:r>
              <a:rPr sz="1100" dirty="0">
                <a:latin typeface="Calibri"/>
                <a:cs typeface="Calibri"/>
              </a:rPr>
              <a:t>değerlendirir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ekonominin.</a:t>
            </a:r>
            <a:endParaRPr sz="1100">
              <a:latin typeface="Calibri"/>
              <a:cs typeface="Calibri"/>
            </a:endParaRPr>
          </a:p>
          <a:p>
            <a:pPr marL="1383665" lvl="1" indent="-229235" algn="just">
              <a:lnSpc>
                <a:spcPct val="100000"/>
              </a:lnSpc>
              <a:spcBef>
                <a:spcPts val="135"/>
              </a:spcBef>
              <a:buAutoNum type="arabicParenR"/>
              <a:tabLst>
                <a:tab pos="1384300" algn="l"/>
              </a:tabLst>
            </a:pPr>
            <a:r>
              <a:rPr sz="1100" b="1" dirty="0">
                <a:latin typeface="Calibri"/>
                <a:cs typeface="Calibri"/>
              </a:rPr>
              <a:t>İşgücü </a:t>
            </a:r>
            <a:r>
              <a:rPr sz="1100" b="1" spc="-5" dirty="0">
                <a:latin typeface="Calibri"/>
                <a:cs typeface="Calibri"/>
              </a:rPr>
              <a:t>piyasası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bağlamı</a:t>
            </a:r>
            <a:endParaRPr sz="11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1100" dirty="0">
                <a:latin typeface="Calibri"/>
                <a:cs typeface="Calibri"/>
              </a:rPr>
              <a:t>Genç </a:t>
            </a:r>
            <a:r>
              <a:rPr sz="1100" spc="-5" dirty="0">
                <a:latin typeface="Calibri"/>
                <a:cs typeface="Calibri"/>
              </a:rPr>
              <a:t>bir çalışma nüfusu </a:t>
            </a:r>
            <a:r>
              <a:rPr sz="1100" dirty="0">
                <a:latin typeface="Calibri"/>
                <a:cs typeface="Calibri"/>
              </a:rPr>
              <a:t>ve kayıt </a:t>
            </a:r>
            <a:r>
              <a:rPr sz="1100" spc="-5" dirty="0">
                <a:latin typeface="Calibri"/>
                <a:cs typeface="Calibri"/>
              </a:rPr>
              <a:t>dışı </a:t>
            </a:r>
            <a:r>
              <a:rPr sz="1100" dirty="0">
                <a:latin typeface="Calibri"/>
                <a:cs typeface="Calibri"/>
              </a:rPr>
              <a:t>işlerin </a:t>
            </a:r>
            <a:r>
              <a:rPr sz="1100" spc="-5" dirty="0">
                <a:latin typeface="Calibri"/>
                <a:cs typeface="Calibri"/>
              </a:rPr>
              <a:t>baskınlığı </a:t>
            </a:r>
            <a:r>
              <a:rPr sz="1100" dirty="0">
                <a:latin typeface="Calibri"/>
                <a:cs typeface="Calibri"/>
              </a:rPr>
              <a:t>ile </a:t>
            </a:r>
            <a:r>
              <a:rPr sz="1100" spc="-5" dirty="0">
                <a:latin typeface="Calibri"/>
                <a:cs typeface="Calibri"/>
              </a:rPr>
              <a:t>karakterize </a:t>
            </a:r>
            <a:r>
              <a:rPr sz="1100" dirty="0">
                <a:latin typeface="Calibri"/>
                <a:cs typeface="Calibri"/>
              </a:rPr>
              <a:t>edilen </a:t>
            </a:r>
            <a:r>
              <a:rPr sz="1100" spc="-5" dirty="0">
                <a:latin typeface="Calibri"/>
                <a:cs typeface="Calibri"/>
              </a:rPr>
              <a:t>bir işgücü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piyasası.</a:t>
            </a:r>
            <a:endParaRPr sz="1100">
              <a:latin typeface="Calibri"/>
              <a:cs typeface="Calibri"/>
            </a:endParaRPr>
          </a:p>
          <a:p>
            <a:pPr marL="12700" marR="5715" algn="just">
              <a:lnSpc>
                <a:spcPts val="1450"/>
              </a:lnSpc>
              <a:spcBef>
                <a:spcPts val="60"/>
              </a:spcBef>
            </a:pPr>
            <a:r>
              <a:rPr sz="1100" dirty="0">
                <a:latin typeface="Calibri"/>
                <a:cs typeface="Calibri"/>
              </a:rPr>
              <a:t>Diğer Afrika </a:t>
            </a:r>
            <a:r>
              <a:rPr sz="1100" spc="-5" dirty="0">
                <a:latin typeface="Calibri"/>
                <a:cs typeface="Calibri"/>
              </a:rPr>
              <a:t>ülkeleri gibi, Gine </a:t>
            </a:r>
            <a:r>
              <a:rPr sz="1100" dirty="0">
                <a:latin typeface="Calibri"/>
                <a:cs typeface="Calibri"/>
              </a:rPr>
              <a:t>işgücü piyasasının </a:t>
            </a:r>
            <a:r>
              <a:rPr sz="1100" spc="-5" dirty="0">
                <a:latin typeface="Calibri"/>
                <a:cs typeface="Calibri"/>
              </a:rPr>
              <a:t>da </a:t>
            </a:r>
            <a:r>
              <a:rPr sz="1100" dirty="0">
                <a:latin typeface="Calibri"/>
                <a:cs typeface="Calibri"/>
              </a:rPr>
              <a:t>resmi / gayri </a:t>
            </a:r>
            <a:r>
              <a:rPr sz="1100" spc="-5" dirty="0">
                <a:latin typeface="Calibri"/>
                <a:cs typeface="Calibri"/>
              </a:rPr>
              <a:t>resmi bir ikiliği </a:t>
            </a:r>
            <a:r>
              <a:rPr sz="1100" dirty="0">
                <a:latin typeface="Calibri"/>
                <a:cs typeface="Calibri"/>
              </a:rPr>
              <a:t>vardır. Resmi  olmayan </a:t>
            </a:r>
            <a:r>
              <a:rPr sz="1100" spc="-5" dirty="0">
                <a:latin typeface="Calibri"/>
                <a:cs typeface="Calibri"/>
              </a:rPr>
              <a:t>sektördeki faaliyetler, doymuş </a:t>
            </a:r>
            <a:r>
              <a:rPr sz="1100" dirty="0">
                <a:latin typeface="Calibri"/>
                <a:cs typeface="Calibri"/>
              </a:rPr>
              <a:t>kamu </a:t>
            </a:r>
            <a:r>
              <a:rPr sz="1100" spc="-5" dirty="0">
                <a:latin typeface="Calibri"/>
                <a:cs typeface="Calibri"/>
              </a:rPr>
              <a:t>yönetimi ve embriyonik resmi özel </a:t>
            </a:r>
            <a:r>
              <a:rPr sz="1100" spc="5" dirty="0">
                <a:latin typeface="Calibri"/>
                <a:cs typeface="Calibri"/>
              </a:rPr>
              <a:t>sektör </a:t>
            </a:r>
            <a:r>
              <a:rPr sz="1100" spc="-5" dirty="0">
                <a:latin typeface="Calibri"/>
                <a:cs typeface="Calibri"/>
              </a:rPr>
              <a:t>sonucunda  109  hakimdir. Gerçekten de, </a:t>
            </a:r>
            <a:r>
              <a:rPr sz="1100" dirty="0">
                <a:latin typeface="Calibri"/>
                <a:cs typeface="Calibri"/>
              </a:rPr>
              <a:t>mevcut </a:t>
            </a:r>
            <a:r>
              <a:rPr sz="1100" spc="-5" dirty="0">
                <a:latin typeface="Calibri"/>
                <a:cs typeface="Calibri"/>
              </a:rPr>
              <a:t>verilere  göre, enformel  sektör, </a:t>
            </a:r>
            <a:r>
              <a:rPr sz="1100" dirty="0">
                <a:latin typeface="Calibri"/>
                <a:cs typeface="Calibri"/>
              </a:rPr>
              <a:t>modern </a:t>
            </a:r>
            <a:r>
              <a:rPr sz="1100" spc="-5" dirty="0">
                <a:latin typeface="Calibri"/>
                <a:cs typeface="Calibri"/>
              </a:rPr>
              <a:t>sektörde  aktif  olan 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endParaRPr sz="1100">
              <a:latin typeface="Calibri"/>
              <a:cs typeface="Calibri"/>
            </a:endParaRPr>
          </a:p>
          <a:p>
            <a:pPr marL="12700" marR="6350" algn="just">
              <a:lnSpc>
                <a:spcPts val="1440"/>
              </a:lnSpc>
              <a:spcBef>
                <a:spcPts val="15"/>
              </a:spcBef>
            </a:pPr>
            <a:r>
              <a:rPr sz="1100" dirty="0">
                <a:latin typeface="Calibri"/>
                <a:cs typeface="Calibri"/>
              </a:rPr>
              <a:t>aktifin </a:t>
            </a:r>
            <a:r>
              <a:rPr sz="1100" spc="-5" dirty="0">
                <a:latin typeface="Calibri"/>
                <a:cs typeface="Calibri"/>
              </a:rPr>
              <a:t>yaklaşık bir aktifine </a:t>
            </a:r>
            <a:r>
              <a:rPr sz="1100" dirty="0">
                <a:latin typeface="Calibri"/>
                <a:cs typeface="Calibri"/>
              </a:rPr>
              <a:t>karşı </a:t>
            </a:r>
            <a:r>
              <a:rPr sz="1100" spc="-5" dirty="0">
                <a:latin typeface="Calibri"/>
                <a:cs typeface="Calibri"/>
              </a:rPr>
              <a:t>10'dan (15-64 </a:t>
            </a:r>
            <a:r>
              <a:rPr sz="1100" dirty="0">
                <a:latin typeface="Calibri"/>
                <a:cs typeface="Calibri"/>
              </a:rPr>
              <a:t>yaş) yaklaşık </a:t>
            </a:r>
            <a:r>
              <a:rPr sz="1100" spc="-5" dirty="0">
                <a:latin typeface="Calibri"/>
                <a:cs typeface="Calibri"/>
              </a:rPr>
              <a:t>dokuz aktif </a:t>
            </a:r>
            <a:r>
              <a:rPr sz="1100" dirty="0">
                <a:latin typeface="Calibri"/>
                <a:cs typeface="Calibri"/>
              </a:rPr>
              <a:t>birey (15-64 yaş) </a:t>
            </a:r>
            <a:r>
              <a:rPr sz="1100" spc="-5" dirty="0">
                <a:latin typeface="Calibri"/>
                <a:cs typeface="Calibri"/>
              </a:rPr>
              <a:t>istihdam  etmektedir.    Kamu    yönetiminde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ve%  </a:t>
            </a:r>
            <a:r>
              <a:rPr sz="1100" dirty="0">
                <a:latin typeface="Calibri"/>
                <a:cs typeface="Calibri"/>
              </a:rPr>
              <a:t>5  özel  </a:t>
            </a:r>
            <a:r>
              <a:rPr sz="1100" spc="-5" dirty="0">
                <a:latin typeface="Calibri"/>
                <a:cs typeface="Calibri"/>
              </a:rPr>
              <a:t>sektörde.  Kayıt  </a:t>
            </a:r>
            <a:r>
              <a:rPr sz="1100" dirty="0">
                <a:latin typeface="Calibri"/>
                <a:cs typeface="Calibri"/>
              </a:rPr>
              <a:t>dışı  </a:t>
            </a:r>
            <a:r>
              <a:rPr sz="1100" spc="-5" dirty="0">
                <a:latin typeface="Calibri"/>
                <a:cs typeface="Calibri"/>
              </a:rPr>
              <a:t>sektör,  girişte  sağladığı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esneklik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ts val="145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nedeniyle, </a:t>
            </a:r>
            <a:r>
              <a:rPr sz="1100" spc="-5" dirty="0">
                <a:latin typeface="Calibri"/>
                <a:cs typeface="Calibri"/>
              </a:rPr>
              <a:t>modern sektöre </a:t>
            </a:r>
            <a:r>
              <a:rPr sz="1100" dirty="0">
                <a:latin typeface="Calibri"/>
                <a:cs typeface="Calibri"/>
              </a:rPr>
              <a:t>entegre olamayan </a:t>
            </a:r>
            <a:r>
              <a:rPr sz="1100" spc="-5" dirty="0">
                <a:latin typeface="Calibri"/>
                <a:cs typeface="Calibri"/>
              </a:rPr>
              <a:t>ilk </a:t>
            </a:r>
            <a:r>
              <a:rPr sz="1100" dirty="0">
                <a:latin typeface="Calibri"/>
                <a:cs typeface="Calibri"/>
              </a:rPr>
              <a:t>iş arayan gençler için </a:t>
            </a:r>
            <a:r>
              <a:rPr sz="1100" spc="-5" dirty="0">
                <a:latin typeface="Calibri"/>
                <a:cs typeface="Calibri"/>
              </a:rPr>
              <a:t>bir sıçrama tahtası gibi  görünüyor: 15'in% </a:t>
            </a:r>
            <a:r>
              <a:rPr sz="1100" dirty="0">
                <a:latin typeface="Calibri"/>
                <a:cs typeface="Calibri"/>
              </a:rPr>
              <a:t>94'ü Bu </a:t>
            </a:r>
            <a:r>
              <a:rPr sz="1100" spc="-5" dirty="0">
                <a:latin typeface="Calibri"/>
                <a:cs typeface="Calibri"/>
              </a:rPr>
              <a:t>sektörde 30-29 yılın% 89'una </a:t>
            </a:r>
            <a:r>
              <a:rPr sz="1100" dirty="0">
                <a:latin typeface="Calibri"/>
                <a:cs typeface="Calibri"/>
              </a:rPr>
              <a:t>karşı </a:t>
            </a:r>
            <a:r>
              <a:rPr sz="1100" spc="-5" dirty="0">
                <a:latin typeface="Calibri"/>
                <a:cs typeface="Calibri"/>
              </a:rPr>
              <a:t>-29 </a:t>
            </a:r>
            <a:r>
              <a:rPr sz="1100" dirty="0">
                <a:latin typeface="Calibri"/>
                <a:cs typeface="Calibri"/>
              </a:rPr>
              <a:t>yıl </a:t>
            </a:r>
            <a:r>
              <a:rPr sz="1100" spc="-5" dirty="0">
                <a:latin typeface="Calibri"/>
                <a:cs typeface="Calibri"/>
              </a:rPr>
              <a:t>istihdam edilmektedir. </a:t>
            </a:r>
            <a:r>
              <a:rPr sz="1100" dirty="0">
                <a:latin typeface="Calibri"/>
                <a:cs typeface="Calibri"/>
              </a:rPr>
              <a:t>Ayrıca, </a:t>
            </a:r>
            <a:r>
              <a:rPr sz="1100" spc="-5" dirty="0">
                <a:latin typeface="Calibri"/>
                <a:cs typeface="Calibri"/>
              </a:rPr>
              <a:t>bu  </a:t>
            </a:r>
            <a:r>
              <a:rPr sz="1100" dirty="0">
                <a:latin typeface="Calibri"/>
                <a:cs typeface="Calibri"/>
              </a:rPr>
              <a:t>sektörde  erkeklerden  </a:t>
            </a:r>
            <a:r>
              <a:rPr sz="1100" spc="-5" dirty="0">
                <a:latin typeface="Calibri"/>
                <a:cs typeface="Calibri"/>
              </a:rPr>
              <a:t>daha  fazla  </a:t>
            </a:r>
            <a:r>
              <a:rPr sz="1100" dirty="0">
                <a:latin typeface="Calibri"/>
                <a:cs typeface="Calibri"/>
              </a:rPr>
              <a:t>kadın  ve  kırsal  </a:t>
            </a:r>
            <a:r>
              <a:rPr sz="1100" spc="-5" dirty="0">
                <a:latin typeface="Calibri"/>
                <a:cs typeface="Calibri"/>
              </a:rPr>
              <a:t>kesimde  çalışanlardan  daha  fazla  </a:t>
            </a:r>
            <a:r>
              <a:rPr sz="1100" dirty="0">
                <a:latin typeface="Calibri"/>
                <a:cs typeface="Calibri"/>
              </a:rPr>
              <a:t>kadın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istihdam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ts val="1440"/>
              </a:lnSpc>
              <a:spcBef>
                <a:spcPts val="15"/>
              </a:spcBef>
            </a:pPr>
            <a:r>
              <a:rPr sz="1100" dirty="0">
                <a:latin typeface="Calibri"/>
                <a:cs typeface="Calibri"/>
              </a:rPr>
              <a:t>edilmektedir, </a:t>
            </a:r>
            <a:r>
              <a:rPr sz="1100" spc="-5" dirty="0">
                <a:latin typeface="Calibri"/>
                <a:cs typeface="Calibri"/>
              </a:rPr>
              <a:t>kayıt </a:t>
            </a:r>
            <a:r>
              <a:rPr sz="1100" dirty="0">
                <a:latin typeface="Calibri"/>
                <a:cs typeface="Calibri"/>
              </a:rPr>
              <a:t>dışı </a:t>
            </a:r>
            <a:r>
              <a:rPr sz="1100" spc="-5" dirty="0">
                <a:latin typeface="Calibri"/>
                <a:cs typeface="Calibri"/>
              </a:rPr>
              <a:t>istihdam </a:t>
            </a:r>
            <a:r>
              <a:rPr sz="1100" dirty="0">
                <a:latin typeface="Calibri"/>
                <a:cs typeface="Calibri"/>
              </a:rPr>
              <a:t>oranı kadınlarda% </a:t>
            </a:r>
            <a:r>
              <a:rPr sz="1100" spc="-5" dirty="0">
                <a:latin typeface="Calibri"/>
                <a:cs typeface="Calibri"/>
              </a:rPr>
              <a:t>97'ye </a:t>
            </a:r>
            <a:r>
              <a:rPr sz="1100" dirty="0">
                <a:latin typeface="Calibri"/>
                <a:cs typeface="Calibri"/>
              </a:rPr>
              <a:t>karşı </a:t>
            </a:r>
            <a:r>
              <a:rPr sz="1100" spc="-5" dirty="0">
                <a:latin typeface="Calibri"/>
                <a:cs typeface="Calibri"/>
              </a:rPr>
              <a:t>erkekler için% 87, kentsel alanlarda  </a:t>
            </a:r>
            <a:r>
              <a:rPr sz="1100" dirty="0">
                <a:latin typeface="Calibri"/>
                <a:cs typeface="Calibri"/>
              </a:rPr>
              <a:t>ise%  75'dir.  Kırsal  </a:t>
            </a:r>
            <a:r>
              <a:rPr sz="1100" spc="-5" dirty="0">
                <a:latin typeface="Calibri"/>
                <a:cs typeface="Calibri"/>
              </a:rPr>
              <a:t>alanlarda  neredeyse%  98.  </a:t>
            </a:r>
            <a:r>
              <a:rPr sz="1100" dirty="0">
                <a:latin typeface="Calibri"/>
                <a:cs typeface="Calibri"/>
              </a:rPr>
              <a:t>Bu  </a:t>
            </a:r>
            <a:r>
              <a:rPr sz="1100" spc="-5" dirty="0">
                <a:latin typeface="Calibri"/>
                <a:cs typeface="Calibri"/>
              </a:rPr>
              <a:t>sonuçlar  </a:t>
            </a:r>
            <a:r>
              <a:rPr sz="1100" dirty="0">
                <a:latin typeface="Calibri"/>
                <a:cs typeface="Calibri"/>
              </a:rPr>
              <a:t>büyük  kırsal  </a:t>
            </a:r>
            <a:r>
              <a:rPr sz="1100" spc="-5" dirty="0">
                <a:latin typeface="Calibri"/>
                <a:cs typeface="Calibri"/>
              </a:rPr>
              <a:t>nüfus  (2014  yılında </a:t>
            </a:r>
            <a:r>
              <a:rPr sz="1100" spc="16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nüfus</a:t>
            </a:r>
            <a:endParaRPr sz="1100">
              <a:latin typeface="Calibri"/>
              <a:cs typeface="Calibri"/>
            </a:endParaRPr>
          </a:p>
          <a:p>
            <a:pPr marL="12700" marR="6985" algn="just">
              <a:lnSpc>
                <a:spcPts val="145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</a:rPr>
              <a:t>sayımına göre kırsal kesimde yaşayan Gine nüfusunun% 65'i)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kentsel alanlarda resmi (modern)  faaliyetlerin yoğunlaşması ile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açıklanmaktadır.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1383665" lvl="1" indent="-229235" algn="just">
              <a:lnSpc>
                <a:spcPct val="100000"/>
              </a:lnSpc>
              <a:buAutoNum type="arabicParenR" startAt="2"/>
              <a:tabLst>
                <a:tab pos="1384300" algn="l"/>
              </a:tabLst>
            </a:pPr>
            <a:r>
              <a:rPr sz="1100" b="1" spc="-5" dirty="0">
                <a:latin typeface="Calibri"/>
                <a:cs typeface="Calibri"/>
              </a:rPr>
              <a:t>Mezunların eğitim sisteminden profesyonel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entegrasyonu</a:t>
            </a:r>
            <a:endParaRPr sz="11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1100" spc="-5" dirty="0">
                <a:latin typeface="Calibri"/>
                <a:cs typeface="Calibri"/>
              </a:rPr>
              <a:t>2011 yılında </a:t>
            </a:r>
            <a:r>
              <a:rPr sz="1100" dirty="0">
                <a:latin typeface="Calibri"/>
                <a:cs typeface="Calibri"/>
              </a:rPr>
              <a:t>okulu bırakan her dört </a:t>
            </a:r>
            <a:r>
              <a:rPr sz="1100" spc="-5" dirty="0">
                <a:latin typeface="Calibri"/>
                <a:cs typeface="Calibri"/>
              </a:rPr>
              <a:t>gençten sadece biri </a:t>
            </a:r>
            <a:r>
              <a:rPr sz="1100" dirty="0">
                <a:latin typeface="Calibri"/>
                <a:cs typeface="Calibri"/>
              </a:rPr>
              <a:t>yıl içinde </a:t>
            </a:r>
            <a:r>
              <a:rPr sz="1100" spc="-10" dirty="0">
                <a:latin typeface="Calibri"/>
                <a:cs typeface="Calibri"/>
              </a:rPr>
              <a:t>iş </a:t>
            </a:r>
            <a:r>
              <a:rPr sz="1100" spc="-5" dirty="0">
                <a:latin typeface="Calibri"/>
                <a:cs typeface="Calibri"/>
              </a:rPr>
              <a:t>buldu.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ct val="10970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İş </a:t>
            </a:r>
            <a:r>
              <a:rPr sz="1100" spc="-5" dirty="0">
                <a:latin typeface="Calibri"/>
                <a:cs typeface="Calibri"/>
              </a:rPr>
              <a:t>bulanların yaklaşık% 17'si </a:t>
            </a:r>
            <a:r>
              <a:rPr sz="1100" dirty="0">
                <a:latin typeface="Calibri"/>
                <a:cs typeface="Calibri"/>
              </a:rPr>
              <a:t>yetersiz </a:t>
            </a:r>
            <a:r>
              <a:rPr sz="1100" spc="-5" dirty="0">
                <a:latin typeface="Calibri"/>
                <a:cs typeface="Calibri"/>
              </a:rPr>
              <a:t>istihdam edilmiştir (görünür veya görünmez eksik istihdam).  Görünmez </a:t>
            </a:r>
            <a:r>
              <a:rPr sz="1100" dirty="0">
                <a:latin typeface="Calibri"/>
                <a:cs typeface="Calibri"/>
              </a:rPr>
              <a:t>işsiz bırakanlar ana </a:t>
            </a:r>
            <a:r>
              <a:rPr sz="1100" spc="-5" dirty="0">
                <a:latin typeface="Calibri"/>
                <a:cs typeface="Calibri"/>
              </a:rPr>
              <a:t>işlerinde </a:t>
            </a:r>
            <a:r>
              <a:rPr sz="1100" dirty="0">
                <a:latin typeface="Calibri"/>
                <a:cs typeface="Calibri"/>
              </a:rPr>
              <a:t>haftada </a:t>
            </a:r>
            <a:r>
              <a:rPr sz="1100" spc="-5" dirty="0">
                <a:latin typeface="Calibri"/>
                <a:cs typeface="Calibri"/>
              </a:rPr>
              <a:t>40 saatten </a:t>
            </a:r>
            <a:r>
              <a:rPr sz="1100" dirty="0">
                <a:latin typeface="Calibri"/>
                <a:cs typeface="Calibri"/>
              </a:rPr>
              <a:t>az </a:t>
            </a:r>
            <a:r>
              <a:rPr sz="1100" spc="-5" dirty="0">
                <a:latin typeface="Calibri"/>
                <a:cs typeface="Calibri"/>
              </a:rPr>
              <a:t>çalışmakta ve daha fazla saat çalışmak  istemektedir. Görünür eksik istihdamda bulunanlar yıllık yoksulluk sınırının altında </a:t>
            </a:r>
            <a:r>
              <a:rPr sz="1100" dirty="0">
                <a:latin typeface="Calibri"/>
                <a:cs typeface="Calibri"/>
              </a:rPr>
              <a:t>gelir </a:t>
            </a:r>
            <a:r>
              <a:rPr sz="1100" spc="-5" dirty="0">
                <a:latin typeface="Calibri"/>
                <a:cs typeface="Calibri"/>
              </a:rPr>
              <a:t>elde  etmektedir (Conakry sakinleri </a:t>
            </a:r>
            <a:r>
              <a:rPr sz="1100" dirty="0">
                <a:latin typeface="Calibri"/>
                <a:cs typeface="Calibri"/>
              </a:rPr>
              <a:t>için </a:t>
            </a:r>
            <a:r>
              <a:rPr sz="1100" spc="-5" dirty="0">
                <a:latin typeface="Calibri"/>
                <a:cs typeface="Calibri"/>
              </a:rPr>
              <a:t>3.217.305 GNF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diğer şehir sakinleri </a:t>
            </a:r>
            <a:r>
              <a:rPr sz="1100" dirty="0">
                <a:latin typeface="Calibri"/>
                <a:cs typeface="Calibri"/>
              </a:rPr>
              <a:t>için </a:t>
            </a:r>
            <a:r>
              <a:rPr sz="1100" spc="-5" dirty="0">
                <a:latin typeface="Calibri"/>
                <a:cs typeface="Calibri"/>
              </a:rPr>
              <a:t>2.825.438 GNF). </a:t>
            </a:r>
            <a:r>
              <a:rPr sz="1100" dirty="0">
                <a:latin typeface="Calibri"/>
                <a:cs typeface="Calibri"/>
              </a:rPr>
              <a:t>Bu  </a:t>
            </a:r>
            <a:r>
              <a:rPr sz="1100" spc="-5" dirty="0">
                <a:latin typeface="Calibri"/>
                <a:cs typeface="Calibri"/>
              </a:rPr>
              <a:t>durum, </a:t>
            </a:r>
            <a:r>
              <a:rPr sz="1100" dirty="0">
                <a:latin typeface="Calibri"/>
                <a:cs typeface="Calibri"/>
              </a:rPr>
              <a:t>gençlerin </a:t>
            </a:r>
            <a:r>
              <a:rPr sz="1100" spc="-5" dirty="0">
                <a:latin typeface="Calibri"/>
                <a:cs typeface="Calibri"/>
              </a:rPr>
              <a:t>okuldan </a:t>
            </a:r>
            <a:r>
              <a:rPr sz="1100" dirty="0">
                <a:latin typeface="Calibri"/>
                <a:cs typeface="Calibri"/>
              </a:rPr>
              <a:t>ayrılır ayrılmaz </a:t>
            </a:r>
            <a:r>
              <a:rPr sz="1100" spc="-5" dirty="0">
                <a:latin typeface="Calibri"/>
                <a:cs typeface="Calibri"/>
              </a:rPr>
              <a:t>iyi </a:t>
            </a:r>
            <a:r>
              <a:rPr sz="1100" dirty="0">
                <a:latin typeface="Calibri"/>
                <a:cs typeface="Calibri"/>
              </a:rPr>
              <a:t>işlere erişimlerinin </a:t>
            </a:r>
            <a:r>
              <a:rPr sz="1100" spc="-5" dirty="0">
                <a:latin typeface="Calibri"/>
                <a:cs typeface="Calibri"/>
              </a:rPr>
              <a:t>ne kadar </a:t>
            </a:r>
            <a:r>
              <a:rPr sz="1100" dirty="0">
                <a:latin typeface="Calibri"/>
                <a:cs typeface="Calibri"/>
              </a:rPr>
              <a:t>zor </a:t>
            </a:r>
            <a:r>
              <a:rPr sz="1100" spc="-5" dirty="0">
                <a:latin typeface="Calibri"/>
                <a:cs typeface="Calibri"/>
              </a:rPr>
              <a:t>olduğunu  göstermektedir. Eşit niteliklerle, şirketler </a:t>
            </a:r>
            <a:r>
              <a:rPr sz="1100" dirty="0">
                <a:latin typeface="Calibri"/>
                <a:cs typeface="Calibri"/>
              </a:rPr>
              <a:t>onları </a:t>
            </a:r>
            <a:r>
              <a:rPr sz="1100" spc="-5" dirty="0">
                <a:latin typeface="Calibri"/>
                <a:cs typeface="Calibri"/>
              </a:rPr>
              <a:t>daha </a:t>
            </a:r>
            <a:r>
              <a:rPr sz="1100" dirty="0">
                <a:latin typeface="Calibri"/>
                <a:cs typeface="Calibri"/>
              </a:rPr>
              <a:t>nadiren </a:t>
            </a:r>
            <a:r>
              <a:rPr sz="1100" spc="-5" dirty="0">
                <a:latin typeface="Calibri"/>
                <a:cs typeface="Calibri"/>
              </a:rPr>
              <a:t>"daha </a:t>
            </a:r>
            <a:r>
              <a:rPr sz="1100" dirty="0">
                <a:latin typeface="Calibri"/>
                <a:cs typeface="Calibri"/>
              </a:rPr>
              <a:t>önce </a:t>
            </a:r>
            <a:r>
              <a:rPr sz="1100" spc="-5" dirty="0">
                <a:latin typeface="Calibri"/>
                <a:cs typeface="Calibri"/>
              </a:rPr>
              <a:t>istihdam </a:t>
            </a:r>
            <a:r>
              <a:rPr sz="1100" dirty="0">
                <a:latin typeface="Calibri"/>
                <a:cs typeface="Calibri"/>
              </a:rPr>
              <a:t>edilmiş olanların  </a:t>
            </a:r>
            <a:r>
              <a:rPr sz="1100" spc="-5" dirty="0">
                <a:latin typeface="Calibri"/>
                <a:cs typeface="Calibri"/>
              </a:rPr>
              <a:t>daha sert olan" sert çekirdeğine tercih </a:t>
            </a:r>
            <a:r>
              <a:rPr sz="1100" dirty="0">
                <a:latin typeface="Calibri"/>
                <a:cs typeface="Calibri"/>
              </a:rPr>
              <a:t>ederler. Pazar tarafından </a:t>
            </a:r>
            <a:r>
              <a:rPr sz="1100" spc="-5" dirty="0">
                <a:latin typeface="Calibri"/>
                <a:cs typeface="Calibri"/>
              </a:rPr>
              <a:t>sunulan sınırlı beklentiler göz </a:t>
            </a:r>
            <a:r>
              <a:rPr sz="1100" dirty="0">
                <a:latin typeface="Calibri"/>
                <a:cs typeface="Calibri"/>
              </a:rPr>
              <a:t>önüne  </a:t>
            </a:r>
            <a:r>
              <a:rPr sz="1100" spc="-5" dirty="0">
                <a:latin typeface="Calibri"/>
                <a:cs typeface="Calibri"/>
              </a:rPr>
              <a:t>alındığında, </a:t>
            </a:r>
            <a:r>
              <a:rPr sz="1100" dirty="0">
                <a:latin typeface="Calibri"/>
                <a:cs typeface="Calibri"/>
              </a:rPr>
              <a:t>gençler için </a:t>
            </a:r>
            <a:r>
              <a:rPr sz="1100" spc="-5" dirty="0">
                <a:latin typeface="Calibri"/>
                <a:cs typeface="Calibri"/>
              </a:rPr>
              <a:t>ana şey, istikrarlı bir istihdam </a:t>
            </a:r>
            <a:r>
              <a:rPr sz="1100" dirty="0">
                <a:latin typeface="Calibri"/>
                <a:cs typeface="Calibri"/>
              </a:rPr>
              <a:t>için </a:t>
            </a:r>
            <a:r>
              <a:rPr sz="1100" spc="-5" dirty="0">
                <a:latin typeface="Calibri"/>
                <a:cs typeface="Calibri"/>
              </a:rPr>
              <a:t>bir sıçrama </a:t>
            </a:r>
            <a:r>
              <a:rPr sz="1100" dirty="0">
                <a:latin typeface="Calibri"/>
                <a:cs typeface="Calibri"/>
              </a:rPr>
              <a:t>tahtası görevi </a:t>
            </a:r>
            <a:r>
              <a:rPr sz="1100" spc="-5" dirty="0">
                <a:latin typeface="Calibri"/>
                <a:cs typeface="Calibri"/>
              </a:rPr>
              <a:t>görecek tehlikeli  </a:t>
            </a:r>
            <a:r>
              <a:rPr sz="1100" dirty="0">
                <a:latin typeface="Calibri"/>
                <a:cs typeface="Calibri"/>
              </a:rPr>
              <a:t>veya </a:t>
            </a:r>
            <a:r>
              <a:rPr sz="1100" spc="-5" dirty="0">
                <a:latin typeface="Calibri"/>
                <a:cs typeface="Calibri"/>
              </a:rPr>
              <a:t>eksik istihdam edilmiş olsa bile </a:t>
            </a:r>
            <a:r>
              <a:rPr sz="1100" dirty="0">
                <a:latin typeface="Calibri"/>
                <a:cs typeface="Calibri"/>
              </a:rPr>
              <a:t>iş </a:t>
            </a:r>
            <a:r>
              <a:rPr sz="1100" spc="-5" dirty="0">
                <a:latin typeface="Calibri"/>
                <a:cs typeface="Calibri"/>
              </a:rPr>
              <a:t>bulmaktır. Sadece diploması </a:t>
            </a:r>
            <a:r>
              <a:rPr sz="1100" dirty="0">
                <a:latin typeface="Calibri"/>
                <a:cs typeface="Calibri"/>
              </a:rPr>
              <a:t>olan </a:t>
            </a:r>
            <a:r>
              <a:rPr sz="1100" spc="-5" dirty="0">
                <a:latin typeface="Calibri"/>
                <a:cs typeface="Calibri"/>
              </a:rPr>
              <a:t>kişilerle ilgilendiğimizde,  </a:t>
            </a:r>
            <a:r>
              <a:rPr sz="1100" dirty="0">
                <a:latin typeface="Calibri"/>
                <a:cs typeface="Calibri"/>
              </a:rPr>
              <a:t>sonuçlar </a:t>
            </a:r>
            <a:r>
              <a:rPr sz="1100" spc="-5" dirty="0">
                <a:latin typeface="Calibri"/>
                <a:cs typeface="Calibri"/>
              </a:rPr>
              <a:t>eğitim seviyesine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türüne bağlı olarak büyük ölçüde </a:t>
            </a:r>
            <a:r>
              <a:rPr sz="1100" dirty="0">
                <a:latin typeface="Calibri"/>
                <a:cs typeface="Calibri"/>
              </a:rPr>
              <a:t>değişir. </a:t>
            </a:r>
            <a:r>
              <a:rPr sz="1100" spc="-5" dirty="0">
                <a:latin typeface="Calibri"/>
                <a:cs typeface="Calibri"/>
              </a:rPr>
              <a:t>İstihdam </a:t>
            </a:r>
            <a:r>
              <a:rPr sz="1100" dirty="0">
                <a:latin typeface="Calibri"/>
                <a:cs typeface="Calibri"/>
              </a:rPr>
              <a:t>için çapraz becerileri  geliştirmeye </a:t>
            </a:r>
            <a:r>
              <a:rPr sz="1100" spc="-5" dirty="0">
                <a:latin typeface="Calibri"/>
                <a:cs typeface="Calibri"/>
              </a:rPr>
              <a:t>yönelik programların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girişimlerin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eksikliği.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ct val="109800"/>
              </a:lnSpc>
            </a:pPr>
            <a:r>
              <a:rPr sz="1100" dirty="0">
                <a:latin typeface="Calibri"/>
                <a:cs typeface="Calibri"/>
              </a:rPr>
              <a:t>Hatırlamanız gerekenler, </a:t>
            </a:r>
            <a:r>
              <a:rPr sz="1100" spc="-5" dirty="0">
                <a:latin typeface="Calibri"/>
                <a:cs typeface="Calibri"/>
              </a:rPr>
              <a:t>Gine </a:t>
            </a:r>
            <a:r>
              <a:rPr sz="1100" dirty="0">
                <a:latin typeface="Calibri"/>
                <a:cs typeface="Calibri"/>
              </a:rPr>
              <a:t>işgücü piyasası, </a:t>
            </a:r>
            <a:r>
              <a:rPr sz="1100" spc="-5" dirty="0">
                <a:latin typeface="Calibri"/>
                <a:cs typeface="Calibri"/>
              </a:rPr>
              <a:t>son derece </a:t>
            </a:r>
            <a:r>
              <a:rPr sz="1100" dirty="0">
                <a:latin typeface="Calibri"/>
                <a:cs typeface="Calibri"/>
              </a:rPr>
              <a:t>genç </a:t>
            </a:r>
            <a:r>
              <a:rPr sz="1100" spc="-5" dirty="0">
                <a:latin typeface="Calibri"/>
                <a:cs typeface="Calibri"/>
              </a:rPr>
              <a:t>bir çalışma nüfusu </a:t>
            </a:r>
            <a:r>
              <a:rPr sz="1100" dirty="0">
                <a:latin typeface="Calibri"/>
                <a:cs typeface="Calibri"/>
              </a:rPr>
              <a:t>ve </a:t>
            </a:r>
            <a:r>
              <a:rPr sz="1100" spc="-5" dirty="0">
                <a:latin typeface="Calibri"/>
                <a:cs typeface="Calibri"/>
              </a:rPr>
              <a:t>çoğunlukla </a:t>
            </a:r>
            <a:r>
              <a:rPr sz="1100" dirty="0">
                <a:latin typeface="Calibri"/>
                <a:cs typeface="Calibri"/>
              </a:rPr>
              <a:t>tarım  </a:t>
            </a:r>
            <a:r>
              <a:rPr sz="1100" spc="-5" dirty="0">
                <a:latin typeface="Calibri"/>
                <a:cs typeface="Calibri"/>
              </a:rPr>
              <a:t>sektöründe yoğunlaşan kayıtdışı </a:t>
            </a:r>
            <a:r>
              <a:rPr sz="1100" dirty="0">
                <a:latin typeface="Calibri"/>
                <a:cs typeface="Calibri"/>
              </a:rPr>
              <a:t>işlerin </a:t>
            </a:r>
            <a:r>
              <a:rPr sz="1100" spc="-5" dirty="0">
                <a:latin typeface="Calibri"/>
                <a:cs typeface="Calibri"/>
              </a:rPr>
              <a:t>baskınlığı ile </a:t>
            </a:r>
            <a:r>
              <a:rPr sz="1100" dirty="0">
                <a:latin typeface="Calibri"/>
                <a:cs typeface="Calibri"/>
              </a:rPr>
              <a:t>karakterizedir. </a:t>
            </a:r>
            <a:r>
              <a:rPr sz="1100" spc="-5" dirty="0">
                <a:latin typeface="Calibri"/>
                <a:cs typeface="Calibri"/>
              </a:rPr>
              <a:t>Mezunların </a:t>
            </a:r>
            <a:r>
              <a:rPr sz="1100" dirty="0">
                <a:latin typeface="Calibri"/>
                <a:cs typeface="Calibri"/>
              </a:rPr>
              <a:t>eğitim </a:t>
            </a:r>
            <a:r>
              <a:rPr sz="1100" spc="-5" dirty="0">
                <a:latin typeface="Calibri"/>
                <a:cs typeface="Calibri"/>
              </a:rPr>
              <a:t>sisteminden  profesyonel entegrasyonu Gine </a:t>
            </a:r>
            <a:r>
              <a:rPr sz="1100" dirty="0">
                <a:latin typeface="Calibri"/>
                <a:cs typeface="Calibri"/>
              </a:rPr>
              <a:t>için </a:t>
            </a:r>
            <a:r>
              <a:rPr sz="1100" spc="-5" dirty="0">
                <a:latin typeface="Calibri"/>
                <a:cs typeface="Calibri"/>
              </a:rPr>
              <a:t>büyük bir </a:t>
            </a:r>
            <a:r>
              <a:rPr sz="1100" dirty="0">
                <a:latin typeface="Calibri"/>
                <a:cs typeface="Calibri"/>
              </a:rPr>
              <a:t>zorluk olmaya </a:t>
            </a:r>
            <a:r>
              <a:rPr sz="1100" spc="-5" dirty="0">
                <a:latin typeface="Calibri"/>
                <a:cs typeface="Calibri"/>
              </a:rPr>
              <a:t>devam etmektedir, çünkü 2011'de okulu  </a:t>
            </a:r>
            <a:r>
              <a:rPr sz="1100" dirty="0">
                <a:latin typeface="Calibri"/>
                <a:cs typeface="Calibri"/>
              </a:rPr>
              <a:t>bırakan dört </a:t>
            </a:r>
            <a:r>
              <a:rPr sz="1100" spc="-5" dirty="0">
                <a:latin typeface="Calibri"/>
                <a:cs typeface="Calibri"/>
              </a:rPr>
              <a:t>gençten sadece bir </a:t>
            </a:r>
            <a:r>
              <a:rPr sz="1100" dirty="0">
                <a:latin typeface="Calibri"/>
                <a:cs typeface="Calibri"/>
              </a:rPr>
              <a:t>tanesi yıl </a:t>
            </a:r>
            <a:r>
              <a:rPr sz="1100" spc="-5" dirty="0">
                <a:latin typeface="Calibri"/>
                <a:cs typeface="Calibri"/>
              </a:rPr>
              <a:t>boyunca bir </a:t>
            </a:r>
            <a:r>
              <a:rPr sz="1100" dirty="0">
                <a:latin typeface="Calibri"/>
                <a:cs typeface="Calibri"/>
              </a:rPr>
              <a:t>işe erişmiştir; okuldan ayrıldıktan </a:t>
            </a:r>
            <a:r>
              <a:rPr sz="1100" spc="-5" dirty="0">
                <a:latin typeface="Calibri"/>
                <a:cs typeface="Calibri"/>
              </a:rPr>
              <a:t>sonra bir  </a:t>
            </a:r>
            <a:r>
              <a:rPr sz="1100" dirty="0">
                <a:latin typeface="Calibri"/>
                <a:cs typeface="Calibri"/>
              </a:rPr>
              <a:t>yıldan </a:t>
            </a:r>
            <a:r>
              <a:rPr sz="1100" spc="-5" dirty="0">
                <a:latin typeface="Calibri"/>
                <a:cs typeface="Calibri"/>
              </a:rPr>
              <a:t>fazla </a:t>
            </a:r>
            <a:r>
              <a:rPr sz="1100" dirty="0">
                <a:latin typeface="Calibri"/>
                <a:cs typeface="Calibri"/>
              </a:rPr>
              <a:t>istihdam. Ancak </a:t>
            </a:r>
            <a:r>
              <a:rPr sz="1100" spc="-5" dirty="0">
                <a:latin typeface="Calibri"/>
                <a:cs typeface="Calibri"/>
              </a:rPr>
              <a:t>veriler, </a:t>
            </a:r>
            <a:r>
              <a:rPr sz="1100" dirty="0">
                <a:latin typeface="Calibri"/>
                <a:cs typeface="Calibri"/>
              </a:rPr>
              <a:t>okuldan </a:t>
            </a:r>
            <a:r>
              <a:rPr sz="1100" spc="-5" dirty="0">
                <a:latin typeface="Calibri"/>
                <a:cs typeface="Calibri"/>
              </a:rPr>
              <a:t>ayrıldıktan bir </a:t>
            </a:r>
            <a:r>
              <a:rPr sz="1100" dirty="0">
                <a:latin typeface="Calibri"/>
                <a:cs typeface="Calibri"/>
              </a:rPr>
              <a:t>yıl sonra, ortaöğretim </a:t>
            </a:r>
            <a:r>
              <a:rPr sz="1100" spc="-5" dirty="0">
                <a:latin typeface="Calibri"/>
                <a:cs typeface="Calibri"/>
              </a:rPr>
              <a:t>sonrası </a:t>
            </a:r>
            <a:r>
              <a:rPr sz="1100" spc="-10" dirty="0">
                <a:latin typeface="Calibri"/>
                <a:cs typeface="Calibri"/>
              </a:rPr>
              <a:t>TVET  </a:t>
            </a:r>
            <a:r>
              <a:rPr sz="1100" dirty="0">
                <a:latin typeface="Calibri"/>
                <a:cs typeface="Calibri"/>
              </a:rPr>
              <a:t>mezunlarının işgücü </a:t>
            </a:r>
            <a:r>
              <a:rPr sz="1100" spc="-5" dirty="0">
                <a:latin typeface="Calibri"/>
                <a:cs typeface="Calibri"/>
              </a:rPr>
              <a:t>piyasasına girme konusunda diğerlerine göre daha </a:t>
            </a:r>
            <a:r>
              <a:rPr sz="1100" dirty="0">
                <a:latin typeface="Calibri"/>
                <a:cs typeface="Calibri"/>
              </a:rPr>
              <a:t>az </a:t>
            </a:r>
            <a:r>
              <a:rPr sz="1100" spc="-5" dirty="0">
                <a:latin typeface="Calibri"/>
                <a:cs typeface="Calibri"/>
              </a:rPr>
              <a:t>zorluk yaşadıklarını ve  bunu üçüncü </a:t>
            </a:r>
            <a:r>
              <a:rPr sz="1100" dirty="0">
                <a:latin typeface="Calibri"/>
                <a:cs typeface="Calibri"/>
              </a:rPr>
              <a:t>derece </a:t>
            </a:r>
            <a:r>
              <a:rPr sz="1100" spc="-5" dirty="0">
                <a:latin typeface="Calibri"/>
                <a:cs typeface="Calibri"/>
              </a:rPr>
              <a:t>mezunlar izlediğini göstermektedir. Ortaokuldan </a:t>
            </a:r>
            <a:r>
              <a:rPr sz="1100" dirty="0">
                <a:latin typeface="Calibri"/>
                <a:cs typeface="Calibri"/>
              </a:rPr>
              <a:t>ayrılanlar işgücü </a:t>
            </a:r>
            <a:r>
              <a:rPr sz="1100" spc="-5" dirty="0">
                <a:latin typeface="Calibri"/>
                <a:cs typeface="Calibri"/>
              </a:rPr>
              <a:t>piyasasına  girmekte </a:t>
            </a:r>
            <a:r>
              <a:rPr sz="1100" dirty="0">
                <a:latin typeface="Calibri"/>
                <a:cs typeface="Calibri"/>
              </a:rPr>
              <a:t>en </a:t>
            </a:r>
            <a:r>
              <a:rPr sz="1100" spc="-5" dirty="0">
                <a:latin typeface="Calibri"/>
                <a:cs typeface="Calibri"/>
              </a:rPr>
              <a:t>zorlananlardır. Buna ek olarak, doktora ve yüksek lisans sahipleri işten çıktıktan sonra bir  </a:t>
            </a:r>
            <a:r>
              <a:rPr sz="1100" dirty="0">
                <a:latin typeface="Calibri"/>
                <a:cs typeface="Calibri"/>
              </a:rPr>
              <a:t>yıldan </a:t>
            </a:r>
            <a:r>
              <a:rPr sz="1100" spc="-5" dirty="0">
                <a:latin typeface="Calibri"/>
                <a:cs typeface="Calibri"/>
              </a:rPr>
              <a:t>daha </a:t>
            </a:r>
            <a:r>
              <a:rPr sz="1100" dirty="0">
                <a:latin typeface="Calibri"/>
                <a:cs typeface="Calibri"/>
              </a:rPr>
              <a:t>kısa </a:t>
            </a:r>
            <a:r>
              <a:rPr sz="1100" spc="-5" dirty="0">
                <a:latin typeface="Calibri"/>
                <a:cs typeface="Calibri"/>
              </a:rPr>
              <a:t>bir süre çalışarak sırasıyla% 67 </a:t>
            </a:r>
            <a:r>
              <a:rPr sz="1100" dirty="0">
                <a:latin typeface="Calibri"/>
                <a:cs typeface="Calibri"/>
              </a:rPr>
              <a:t>ve% </a:t>
            </a:r>
            <a:r>
              <a:rPr sz="1100" spc="-5" dirty="0">
                <a:latin typeface="Calibri"/>
                <a:cs typeface="Calibri"/>
              </a:rPr>
              <a:t>64 ile </a:t>
            </a:r>
            <a:r>
              <a:rPr sz="1100" dirty="0">
                <a:latin typeface="Calibri"/>
                <a:cs typeface="Calibri"/>
              </a:rPr>
              <a:t>iş</a:t>
            </a:r>
            <a:r>
              <a:rPr sz="1100" spc="-5" dirty="0">
                <a:latin typeface="Calibri"/>
                <a:cs typeface="Calibri"/>
              </a:rPr>
              <a:t> buluyorlar.</a:t>
            </a:r>
            <a:endParaRPr sz="1100">
              <a:latin typeface="Calibri"/>
              <a:cs typeface="Calibri"/>
            </a:endParaRPr>
          </a:p>
          <a:p>
            <a:pPr marL="12700" marR="6985" algn="just">
              <a:lnSpc>
                <a:spcPct val="10980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</a:rPr>
              <a:t>İşgücü arzı ile </a:t>
            </a:r>
            <a:r>
              <a:rPr sz="1100" dirty="0">
                <a:latin typeface="Calibri"/>
                <a:cs typeface="Calibri"/>
              </a:rPr>
              <a:t>işgücü </a:t>
            </a:r>
            <a:r>
              <a:rPr sz="1100" spc="-5" dirty="0">
                <a:latin typeface="Calibri"/>
                <a:cs typeface="Calibri"/>
              </a:rPr>
              <a:t>piyasasının </a:t>
            </a:r>
            <a:r>
              <a:rPr sz="1100" dirty="0">
                <a:latin typeface="Calibri"/>
                <a:cs typeface="Calibri"/>
              </a:rPr>
              <a:t>talebi arasındaki </a:t>
            </a:r>
            <a:r>
              <a:rPr sz="1100" spc="-5" dirty="0">
                <a:latin typeface="Calibri"/>
                <a:cs typeface="Calibri"/>
              </a:rPr>
              <a:t>yeterlilikle ilgili </a:t>
            </a:r>
            <a:r>
              <a:rPr sz="1100" dirty="0">
                <a:latin typeface="Calibri"/>
                <a:cs typeface="Calibri"/>
              </a:rPr>
              <a:t>olarak, </a:t>
            </a:r>
            <a:r>
              <a:rPr sz="1100" spc="-5" dirty="0">
                <a:latin typeface="Calibri"/>
                <a:cs typeface="Calibri"/>
              </a:rPr>
              <a:t>Gine, ekonominin </a:t>
            </a:r>
            <a:r>
              <a:rPr sz="1100" dirty="0">
                <a:latin typeface="Calibri"/>
                <a:cs typeface="Calibri"/>
              </a:rPr>
              <a:t>pek </a:t>
            </a:r>
            <a:r>
              <a:rPr sz="1100" spc="-5" dirty="0">
                <a:latin typeface="Calibri"/>
                <a:cs typeface="Calibri"/>
              </a:rPr>
              <a:t>çok  </a:t>
            </a:r>
            <a:r>
              <a:rPr sz="1100" dirty="0">
                <a:latin typeface="Calibri"/>
                <a:cs typeface="Calibri"/>
              </a:rPr>
              <a:t>öncelikli </a:t>
            </a:r>
            <a:r>
              <a:rPr sz="1100" spc="-5" dirty="0">
                <a:latin typeface="Calibri"/>
                <a:cs typeface="Calibri"/>
              </a:rPr>
              <a:t>alanı üzerinde olumsuz etkileri </a:t>
            </a:r>
            <a:r>
              <a:rPr sz="1100" dirty="0">
                <a:latin typeface="Calibri"/>
                <a:cs typeface="Calibri"/>
              </a:rPr>
              <a:t>olan çok </a:t>
            </a:r>
            <a:r>
              <a:rPr sz="1100" spc="-10" dirty="0">
                <a:latin typeface="Calibri"/>
                <a:cs typeface="Calibri"/>
              </a:rPr>
              <a:t>düşük </a:t>
            </a:r>
            <a:r>
              <a:rPr sz="1100" spc="-5" dirty="0">
                <a:latin typeface="Calibri"/>
                <a:cs typeface="Calibri"/>
              </a:rPr>
              <a:t>bir insan sermayesi seviyesinden muzdariptir.  </a:t>
            </a:r>
            <a:r>
              <a:rPr sz="1100" dirty="0">
                <a:latin typeface="Calibri"/>
                <a:cs typeface="Calibri"/>
              </a:rPr>
              <a:t>Yeterli </a:t>
            </a:r>
            <a:r>
              <a:rPr sz="1100" spc="-5" dirty="0">
                <a:latin typeface="Calibri"/>
                <a:cs typeface="Calibri"/>
              </a:rPr>
              <a:t>vasıflı </a:t>
            </a:r>
            <a:r>
              <a:rPr sz="1100" dirty="0">
                <a:latin typeface="Calibri"/>
                <a:cs typeface="Calibri"/>
              </a:rPr>
              <a:t>işgücü. </a:t>
            </a:r>
            <a:r>
              <a:rPr sz="1100" spc="-5" dirty="0">
                <a:latin typeface="Calibri"/>
                <a:cs typeface="Calibri"/>
              </a:rPr>
              <a:t>Gerçekten </a:t>
            </a:r>
            <a:r>
              <a:rPr sz="1100" dirty="0">
                <a:latin typeface="Calibri"/>
                <a:cs typeface="Calibri"/>
              </a:rPr>
              <a:t>de, </a:t>
            </a:r>
            <a:r>
              <a:rPr sz="1100" spc="-5" dirty="0">
                <a:latin typeface="Calibri"/>
                <a:cs typeface="Calibri"/>
              </a:rPr>
              <a:t>temel eğitimin (kolej) üzerinde bir eğitim seviyesine sahip  </a:t>
            </a:r>
            <a:r>
              <a:rPr sz="1100" dirty="0">
                <a:latin typeface="Calibri"/>
                <a:cs typeface="Calibri"/>
              </a:rPr>
              <a:t>potansiyel olarak </a:t>
            </a:r>
            <a:r>
              <a:rPr sz="1100" spc="-5" dirty="0">
                <a:latin typeface="Calibri"/>
                <a:cs typeface="Calibri"/>
              </a:rPr>
              <a:t>aktif nüfusun yüzdesi şu anda sadece% 15'tir, Gine'nin kalkınma politikası. Ayrıca,  </a:t>
            </a:r>
            <a:r>
              <a:rPr sz="1100" dirty="0">
                <a:latin typeface="Calibri"/>
                <a:cs typeface="Calibri"/>
              </a:rPr>
              <a:t>istihdam edilen </a:t>
            </a:r>
            <a:r>
              <a:rPr sz="1100" spc="-5" dirty="0">
                <a:latin typeface="Calibri"/>
                <a:cs typeface="Calibri"/>
              </a:rPr>
              <a:t>işgücünün sadece% 5'inin 2012 yılında </a:t>
            </a:r>
            <a:r>
              <a:rPr sz="1100" dirty="0">
                <a:latin typeface="Calibri"/>
                <a:cs typeface="Calibri"/>
              </a:rPr>
              <a:t>mesleki </a:t>
            </a:r>
            <a:r>
              <a:rPr sz="1100" spc="-5" dirty="0">
                <a:latin typeface="Calibri"/>
                <a:cs typeface="Calibri"/>
              </a:rPr>
              <a:t>ve </a:t>
            </a:r>
            <a:r>
              <a:rPr sz="1100" dirty="0">
                <a:latin typeface="Calibri"/>
                <a:cs typeface="Calibri"/>
              </a:rPr>
              <a:t>teknik </a:t>
            </a:r>
            <a:r>
              <a:rPr sz="1100" spc="-5" dirty="0">
                <a:latin typeface="Calibri"/>
                <a:cs typeface="Calibri"/>
              </a:rPr>
              <a:t>eğitime sahip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olmasıyla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5979</Words>
  <Application>Microsoft Office PowerPoint</Application>
  <PresentationFormat>Personnalisé</PresentationFormat>
  <Paragraphs>243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DELPHINE HABA</dc:creator>
  <cp:lastModifiedBy>DELPHINE HABA</cp:lastModifiedBy>
  <cp:revision>1</cp:revision>
  <dcterms:created xsi:type="dcterms:W3CDTF">2020-04-02T18:08:16Z</dcterms:created>
  <dcterms:modified xsi:type="dcterms:W3CDTF">2020-04-01T19:11:38Z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2020-04-02T00:00:00Z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2020-04-02T00:00:00Z</vt:filetime>
  </property>
</Properties>
</file>