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22"/>
  </p:notesMasterIdLst>
  <p:sldIdLst>
    <p:sldId id="256" r:id="rId2"/>
    <p:sldId id="258" r:id="rId3"/>
    <p:sldId id="260" r:id="rId4"/>
    <p:sldId id="261" r:id="rId5"/>
    <p:sldId id="262" r:id="rId6"/>
    <p:sldId id="273" r:id="rId7"/>
    <p:sldId id="281" r:id="rId8"/>
    <p:sldId id="263" r:id="rId9"/>
    <p:sldId id="277" r:id="rId10"/>
    <p:sldId id="296" r:id="rId11"/>
    <p:sldId id="282" r:id="rId12"/>
    <p:sldId id="283" r:id="rId13"/>
    <p:sldId id="284" r:id="rId14"/>
    <p:sldId id="285" r:id="rId15"/>
    <p:sldId id="297" r:id="rId16"/>
    <p:sldId id="298" r:id="rId17"/>
    <p:sldId id="300" r:id="rId18"/>
    <p:sldId id="302" r:id="rId19"/>
    <p:sldId id="301" r:id="rId20"/>
    <p:sldId id="278"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81F1F-3BA7-432B-B73B-D81E09944CA9}" type="datetimeFigureOut">
              <a:rPr lang="fr-FR" smtClean="0"/>
              <a:t>28/01/2022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8846DA-5F03-46E9-BAD5-28C7F3AF8C0C}" type="slidenum">
              <a:rPr lang="fr-FR" smtClean="0"/>
              <a:t>‹#›</a:t>
            </a:fld>
            <a:endParaRPr lang="fr-FR"/>
          </a:p>
        </p:txBody>
      </p:sp>
    </p:spTree>
    <p:extLst>
      <p:ext uri="{BB962C8B-B14F-4D97-AF65-F5344CB8AC3E}">
        <p14:creationId xmlns:p14="http://schemas.microsoft.com/office/powerpoint/2010/main" val="3395323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bc98855f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bc98855f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0283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bc98855ff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bc98855ff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bc98855ff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bc98855ff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bc98855ff3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bc98855ff3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c98855ff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c98855ff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c98855ff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c98855ff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9955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c98855ff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c98855ff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0004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c98855ff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c98855ff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5289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c98855ff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c98855ff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134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bc98855ff3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bc98855ff3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4176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bc98855f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bc98855f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1" y="-33"/>
            <a:ext cx="12191943" cy="6858000"/>
          </a:xfrm>
          <a:prstGeom prst="rect">
            <a:avLst/>
          </a:prstGeom>
          <a:noFill/>
          <a:ln>
            <a:noFill/>
          </a:ln>
        </p:spPr>
      </p:pic>
      <p:sp>
        <p:nvSpPr>
          <p:cNvPr id="11" name="Google Shape;11;p2"/>
          <p:cNvSpPr txBox="1">
            <a:spLocks noGrp="1"/>
          </p:cNvSpPr>
          <p:nvPr>
            <p:ph type="ctrTitle"/>
          </p:nvPr>
        </p:nvSpPr>
        <p:spPr>
          <a:xfrm>
            <a:off x="914400" y="2655767"/>
            <a:ext cx="6052000" cy="1546400"/>
          </a:xfrm>
          <a:prstGeom prst="rect">
            <a:avLst/>
          </a:prstGeom>
        </p:spPr>
        <p:txBody>
          <a:bodyPr spcFirstLastPara="1" wrap="square" lIns="0" tIns="0" rIns="0" bIns="0" anchor="ctr" anchorCtr="0">
            <a:noAutofit/>
          </a:bodyPr>
          <a:lstStyle>
            <a:lvl1pPr lvl="0">
              <a:spcBef>
                <a:spcPts val="0"/>
              </a:spcBef>
              <a:spcAft>
                <a:spcPts val="0"/>
              </a:spcAft>
              <a:buSzPts val="5000"/>
              <a:buNone/>
              <a:defRPr sz="6667"/>
            </a:lvl1pPr>
            <a:lvl2pPr lvl="1">
              <a:spcBef>
                <a:spcPts val="0"/>
              </a:spcBef>
              <a:spcAft>
                <a:spcPts val="0"/>
              </a:spcAft>
              <a:buSzPts val="5000"/>
              <a:buNone/>
              <a:defRPr sz="6667"/>
            </a:lvl2pPr>
            <a:lvl3pPr lvl="2">
              <a:spcBef>
                <a:spcPts val="0"/>
              </a:spcBef>
              <a:spcAft>
                <a:spcPts val="0"/>
              </a:spcAft>
              <a:buSzPts val="5000"/>
              <a:buNone/>
              <a:defRPr sz="6667"/>
            </a:lvl3pPr>
            <a:lvl4pPr lvl="3">
              <a:spcBef>
                <a:spcPts val="0"/>
              </a:spcBef>
              <a:spcAft>
                <a:spcPts val="0"/>
              </a:spcAft>
              <a:buSzPts val="5000"/>
              <a:buNone/>
              <a:defRPr sz="6667"/>
            </a:lvl4pPr>
            <a:lvl5pPr lvl="4">
              <a:spcBef>
                <a:spcPts val="0"/>
              </a:spcBef>
              <a:spcAft>
                <a:spcPts val="0"/>
              </a:spcAft>
              <a:buSzPts val="5000"/>
              <a:buNone/>
              <a:defRPr sz="6667"/>
            </a:lvl5pPr>
            <a:lvl6pPr lvl="5">
              <a:spcBef>
                <a:spcPts val="0"/>
              </a:spcBef>
              <a:spcAft>
                <a:spcPts val="0"/>
              </a:spcAft>
              <a:buSzPts val="5000"/>
              <a:buNone/>
              <a:defRPr sz="6667"/>
            </a:lvl6pPr>
            <a:lvl7pPr lvl="6">
              <a:spcBef>
                <a:spcPts val="0"/>
              </a:spcBef>
              <a:spcAft>
                <a:spcPts val="0"/>
              </a:spcAft>
              <a:buSzPts val="5000"/>
              <a:buNone/>
              <a:defRPr sz="6667"/>
            </a:lvl7pPr>
            <a:lvl8pPr lvl="7">
              <a:spcBef>
                <a:spcPts val="0"/>
              </a:spcBef>
              <a:spcAft>
                <a:spcPts val="0"/>
              </a:spcAft>
              <a:buSzPts val="5000"/>
              <a:buNone/>
              <a:defRPr sz="6667"/>
            </a:lvl8pPr>
            <a:lvl9pPr lvl="8">
              <a:spcBef>
                <a:spcPts val="0"/>
              </a:spcBef>
              <a:spcAft>
                <a:spcPts val="0"/>
              </a:spcAft>
              <a:buSzPts val="5000"/>
              <a:buNone/>
              <a:defRPr sz="6667"/>
            </a:lvl9pPr>
          </a:lstStyle>
          <a:p>
            <a:r>
              <a:rPr lang="en-US"/>
              <a:t>Click to edit Master title style</a:t>
            </a:r>
            <a:endParaRPr/>
          </a:p>
        </p:txBody>
      </p:sp>
    </p:spTree>
    <p:extLst>
      <p:ext uri="{BB962C8B-B14F-4D97-AF65-F5344CB8AC3E}">
        <p14:creationId xmlns:p14="http://schemas.microsoft.com/office/powerpoint/2010/main" val="742117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4" name="Google Shape;14;p3"/>
          <p:cNvSpPr txBox="1">
            <a:spLocks noGrp="1"/>
          </p:cNvSpPr>
          <p:nvPr>
            <p:ph type="ctrTitle"/>
          </p:nvPr>
        </p:nvSpPr>
        <p:spPr>
          <a:xfrm>
            <a:off x="914400" y="2212733"/>
            <a:ext cx="5685200" cy="15464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a:t>Click to edit Master title style</a:t>
            </a:r>
            <a:endParaRPr/>
          </a:p>
        </p:txBody>
      </p:sp>
      <p:sp>
        <p:nvSpPr>
          <p:cNvPr id="15" name="Google Shape;15;p3"/>
          <p:cNvSpPr txBox="1">
            <a:spLocks noGrp="1"/>
          </p:cNvSpPr>
          <p:nvPr>
            <p:ph type="subTitle" idx="1"/>
          </p:nvPr>
        </p:nvSpPr>
        <p:spPr>
          <a:xfrm>
            <a:off x="914400" y="3888339"/>
            <a:ext cx="5685200" cy="10464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2400">
                <a:solidFill>
                  <a:schemeClr val="accent4"/>
                </a:solidFill>
              </a:defRPr>
            </a:lvl1pPr>
            <a:lvl2pPr lvl="1" rtl="0">
              <a:spcBef>
                <a:spcPts val="0"/>
              </a:spcBef>
              <a:spcAft>
                <a:spcPts val="0"/>
              </a:spcAft>
              <a:buClr>
                <a:schemeClr val="accent4"/>
              </a:buClr>
              <a:buSzPts val="1800"/>
              <a:buNone/>
              <a:defRPr sz="2400">
                <a:solidFill>
                  <a:schemeClr val="accent4"/>
                </a:solidFill>
              </a:defRPr>
            </a:lvl2pPr>
            <a:lvl3pPr lvl="2" rtl="0">
              <a:spcBef>
                <a:spcPts val="0"/>
              </a:spcBef>
              <a:spcAft>
                <a:spcPts val="0"/>
              </a:spcAft>
              <a:buClr>
                <a:schemeClr val="accent4"/>
              </a:buClr>
              <a:buSzPts val="1800"/>
              <a:buNone/>
              <a:defRPr sz="2400">
                <a:solidFill>
                  <a:schemeClr val="accent4"/>
                </a:solidFill>
              </a:defRPr>
            </a:lvl3pPr>
            <a:lvl4pPr lvl="3" rtl="0">
              <a:spcBef>
                <a:spcPts val="0"/>
              </a:spcBef>
              <a:spcAft>
                <a:spcPts val="0"/>
              </a:spcAft>
              <a:buClr>
                <a:schemeClr val="accent4"/>
              </a:buClr>
              <a:buSzPts val="1800"/>
              <a:buNone/>
              <a:defRPr sz="2400">
                <a:solidFill>
                  <a:schemeClr val="accent4"/>
                </a:solidFill>
              </a:defRPr>
            </a:lvl4pPr>
            <a:lvl5pPr lvl="4" rtl="0">
              <a:spcBef>
                <a:spcPts val="0"/>
              </a:spcBef>
              <a:spcAft>
                <a:spcPts val="0"/>
              </a:spcAft>
              <a:buClr>
                <a:schemeClr val="accent4"/>
              </a:buClr>
              <a:buSzPts val="1800"/>
              <a:buNone/>
              <a:defRPr sz="2400">
                <a:solidFill>
                  <a:schemeClr val="accent4"/>
                </a:solidFill>
              </a:defRPr>
            </a:lvl5pPr>
            <a:lvl6pPr lvl="5" rtl="0">
              <a:spcBef>
                <a:spcPts val="0"/>
              </a:spcBef>
              <a:spcAft>
                <a:spcPts val="0"/>
              </a:spcAft>
              <a:buClr>
                <a:schemeClr val="accent4"/>
              </a:buClr>
              <a:buSzPts val="1800"/>
              <a:buNone/>
              <a:defRPr sz="2400">
                <a:solidFill>
                  <a:schemeClr val="accent4"/>
                </a:solidFill>
              </a:defRPr>
            </a:lvl6pPr>
            <a:lvl7pPr lvl="6" rtl="0">
              <a:spcBef>
                <a:spcPts val="0"/>
              </a:spcBef>
              <a:spcAft>
                <a:spcPts val="0"/>
              </a:spcAft>
              <a:buClr>
                <a:schemeClr val="accent4"/>
              </a:buClr>
              <a:buSzPts val="1800"/>
              <a:buNone/>
              <a:defRPr sz="2400">
                <a:solidFill>
                  <a:schemeClr val="accent4"/>
                </a:solidFill>
              </a:defRPr>
            </a:lvl7pPr>
            <a:lvl8pPr lvl="7" rtl="0">
              <a:spcBef>
                <a:spcPts val="0"/>
              </a:spcBef>
              <a:spcAft>
                <a:spcPts val="0"/>
              </a:spcAft>
              <a:buClr>
                <a:schemeClr val="accent4"/>
              </a:buClr>
              <a:buSzPts val="1800"/>
              <a:buNone/>
              <a:defRPr sz="2400">
                <a:solidFill>
                  <a:schemeClr val="accent4"/>
                </a:solidFill>
              </a:defRPr>
            </a:lvl8pPr>
            <a:lvl9pPr lvl="8" rtl="0">
              <a:spcBef>
                <a:spcPts val="0"/>
              </a:spcBef>
              <a:spcAft>
                <a:spcPts val="0"/>
              </a:spcAft>
              <a:buClr>
                <a:schemeClr val="accent4"/>
              </a:buClr>
              <a:buSzPts val="1800"/>
              <a:buNone/>
              <a:defRPr sz="2400">
                <a:solidFill>
                  <a:schemeClr val="accent4"/>
                </a:solidFill>
              </a:defRPr>
            </a:lvl9pPr>
          </a:lstStyle>
          <a:p>
            <a:r>
              <a:rPr lang="en-US"/>
              <a:t>Click to edit Master subtitle style</a:t>
            </a:r>
            <a:endParaRPr/>
          </a:p>
        </p:txBody>
      </p:sp>
    </p:spTree>
    <p:extLst>
      <p:ext uri="{BB962C8B-B14F-4D97-AF65-F5344CB8AC3E}">
        <p14:creationId xmlns:p14="http://schemas.microsoft.com/office/powerpoint/2010/main" val="255343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12192000" cy="6858000"/>
          </a:xfrm>
          <a:prstGeom prst="rect">
            <a:avLst/>
          </a:prstGeom>
          <a:noFill/>
          <a:ln>
            <a:noFill/>
          </a:ln>
        </p:spPr>
      </p:pic>
      <p:sp>
        <p:nvSpPr>
          <p:cNvPr id="24" name="Google Shape;24;p5"/>
          <p:cNvSpPr txBox="1">
            <a:spLocks noGrp="1"/>
          </p:cNvSpPr>
          <p:nvPr>
            <p:ph type="title"/>
          </p:nvPr>
        </p:nvSpPr>
        <p:spPr>
          <a:xfrm>
            <a:off x="774067" y="274633"/>
            <a:ext cx="8019200" cy="11432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25" name="Google Shape;25;p5"/>
          <p:cNvSpPr txBox="1">
            <a:spLocks noGrp="1"/>
          </p:cNvSpPr>
          <p:nvPr>
            <p:ph type="body" idx="1"/>
          </p:nvPr>
        </p:nvSpPr>
        <p:spPr>
          <a:xfrm>
            <a:off x="774067" y="1803400"/>
            <a:ext cx="8019200" cy="4215600"/>
          </a:xfrm>
          <a:prstGeom prst="rect">
            <a:avLst/>
          </a:prstGeom>
        </p:spPr>
        <p:txBody>
          <a:bodyPr spcFirstLastPara="1" wrap="square" lIns="0" tIns="0" rIns="0" bIns="0"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pPr lvl="0"/>
            <a:r>
              <a:rPr lang="en-US"/>
              <a:t>Click to edit Master text styles</a:t>
            </a:r>
          </a:p>
        </p:txBody>
      </p:sp>
      <p:sp>
        <p:nvSpPr>
          <p:cNvPr id="26" name="Google Shape;26;p5"/>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77438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12192000" cy="6858000"/>
          </a:xfrm>
          <a:prstGeom prst="rect">
            <a:avLst/>
          </a:prstGeom>
          <a:noFill/>
          <a:ln>
            <a:noFill/>
          </a:ln>
        </p:spPr>
      </p:pic>
      <p:sp>
        <p:nvSpPr>
          <p:cNvPr id="29" name="Google Shape;29;p6"/>
          <p:cNvSpPr txBox="1">
            <a:spLocks noGrp="1"/>
          </p:cNvSpPr>
          <p:nvPr>
            <p:ph type="title"/>
          </p:nvPr>
        </p:nvSpPr>
        <p:spPr>
          <a:xfrm>
            <a:off x="774067" y="274633"/>
            <a:ext cx="8019200" cy="11432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30" name="Google Shape;30;p6"/>
          <p:cNvSpPr txBox="1">
            <a:spLocks noGrp="1"/>
          </p:cNvSpPr>
          <p:nvPr>
            <p:ph type="body" idx="1"/>
          </p:nvPr>
        </p:nvSpPr>
        <p:spPr>
          <a:xfrm>
            <a:off x="774067" y="1803400"/>
            <a:ext cx="3788000" cy="4206800"/>
          </a:xfrm>
          <a:prstGeom prst="rect">
            <a:avLst/>
          </a:prstGeom>
        </p:spPr>
        <p:txBody>
          <a:bodyPr spcFirstLastPara="1" wrap="square" lIns="0" tIns="0" rIns="0" bIns="0"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31" name="Google Shape;31;p6"/>
          <p:cNvSpPr txBox="1">
            <a:spLocks noGrp="1"/>
          </p:cNvSpPr>
          <p:nvPr>
            <p:ph type="body" idx="2"/>
          </p:nvPr>
        </p:nvSpPr>
        <p:spPr>
          <a:xfrm>
            <a:off x="5005257" y="1803400"/>
            <a:ext cx="3788000" cy="4206800"/>
          </a:xfrm>
          <a:prstGeom prst="rect">
            <a:avLst/>
          </a:prstGeom>
        </p:spPr>
        <p:txBody>
          <a:bodyPr spcFirstLastPara="1" wrap="square" lIns="0" tIns="0" rIns="0" bIns="0"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a:t>Click to edit Master text styles</a:t>
            </a:r>
          </a:p>
        </p:txBody>
      </p:sp>
      <p:sp>
        <p:nvSpPr>
          <p:cNvPr id="32" name="Google Shape;32;p6"/>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9161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12192000" cy="6858000"/>
          </a:xfrm>
          <a:prstGeom prst="rect">
            <a:avLst/>
          </a:prstGeom>
          <a:noFill/>
          <a:ln>
            <a:noFill/>
          </a:ln>
        </p:spPr>
      </p:pic>
      <p:sp>
        <p:nvSpPr>
          <p:cNvPr id="35" name="Google Shape;35;p7"/>
          <p:cNvSpPr txBox="1">
            <a:spLocks noGrp="1"/>
          </p:cNvSpPr>
          <p:nvPr>
            <p:ph type="title"/>
          </p:nvPr>
        </p:nvSpPr>
        <p:spPr>
          <a:xfrm>
            <a:off x="774067" y="274633"/>
            <a:ext cx="8540800" cy="1143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6" name="Google Shape;36;p7"/>
          <p:cNvSpPr txBox="1">
            <a:spLocks noGrp="1"/>
          </p:cNvSpPr>
          <p:nvPr>
            <p:ph type="body" idx="1"/>
          </p:nvPr>
        </p:nvSpPr>
        <p:spPr>
          <a:xfrm>
            <a:off x="774067" y="1803400"/>
            <a:ext cx="2674400" cy="42696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37" name="Google Shape;37;p7"/>
          <p:cNvSpPr txBox="1">
            <a:spLocks noGrp="1"/>
          </p:cNvSpPr>
          <p:nvPr>
            <p:ph type="body" idx="2"/>
          </p:nvPr>
        </p:nvSpPr>
        <p:spPr>
          <a:xfrm>
            <a:off x="3707263" y="1803400"/>
            <a:ext cx="2674400" cy="42696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38" name="Google Shape;38;p7"/>
          <p:cNvSpPr txBox="1">
            <a:spLocks noGrp="1"/>
          </p:cNvSpPr>
          <p:nvPr>
            <p:ph type="body" idx="3"/>
          </p:nvPr>
        </p:nvSpPr>
        <p:spPr>
          <a:xfrm>
            <a:off x="6640459" y="1803400"/>
            <a:ext cx="2674400" cy="4269600"/>
          </a:xfrm>
          <a:prstGeom prst="rect">
            <a:avLst/>
          </a:prstGeom>
        </p:spPr>
        <p:txBody>
          <a:bodyPr spcFirstLastPara="1" wrap="square" lIns="0" tIns="0" rIns="0" bIns="0"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pPr lvl="0"/>
            <a:r>
              <a:rPr lang="en-US"/>
              <a:t>Click to edit Master text styles</a:t>
            </a:r>
          </a:p>
        </p:txBody>
      </p:sp>
      <p:sp>
        <p:nvSpPr>
          <p:cNvPr id="39" name="Google Shape;39;p7"/>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58560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12192000" cy="6858000"/>
          </a:xfrm>
          <a:prstGeom prst="rect">
            <a:avLst/>
          </a:prstGeom>
          <a:noFill/>
          <a:ln>
            <a:noFill/>
          </a:ln>
        </p:spPr>
      </p:pic>
      <p:sp>
        <p:nvSpPr>
          <p:cNvPr id="42" name="Google Shape;42;p8"/>
          <p:cNvSpPr txBox="1">
            <a:spLocks noGrp="1"/>
          </p:cNvSpPr>
          <p:nvPr>
            <p:ph type="title"/>
          </p:nvPr>
        </p:nvSpPr>
        <p:spPr>
          <a:xfrm>
            <a:off x="774067" y="274633"/>
            <a:ext cx="8019200" cy="11432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r>
              <a:rPr lang="en-US"/>
              <a:t>Click to edit Master title style</a:t>
            </a:r>
            <a:endParaRPr/>
          </a:p>
        </p:txBody>
      </p:sp>
      <p:sp>
        <p:nvSpPr>
          <p:cNvPr id="43" name="Google Shape;43;p8"/>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ECEA627-CB67-480C-AD3A-0B8A7964B8FA}" type="slidenum">
              <a:rPr lang="fr-FR" smtClean="0"/>
              <a:t>‹#›</a:t>
            </a:fld>
            <a:endParaRPr lang="fr-FR"/>
          </a:p>
        </p:txBody>
      </p:sp>
    </p:spTree>
    <p:extLst>
      <p:ext uri="{BB962C8B-B14F-4D97-AF65-F5344CB8AC3E}">
        <p14:creationId xmlns:p14="http://schemas.microsoft.com/office/powerpoint/2010/main" val="1734186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Small circuit" type="blank">
  <p:cSld name="Blank · Small circuit">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12192000" cy="6858000"/>
          </a:xfrm>
          <a:prstGeom prst="rect">
            <a:avLst/>
          </a:prstGeom>
          <a:noFill/>
          <a:ln>
            <a:noFill/>
          </a:ln>
        </p:spPr>
      </p:pic>
      <p:sp>
        <p:nvSpPr>
          <p:cNvPr id="50" name="Google Shape;50;p10"/>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DECEA627-CB67-480C-AD3A-0B8A7964B8FA}" type="slidenum">
              <a:rPr lang="fr-FR" smtClean="0"/>
              <a:t>‹#›</a:t>
            </a:fld>
            <a:endParaRPr lang="fr-FR"/>
          </a:p>
        </p:txBody>
      </p:sp>
    </p:spTree>
    <p:extLst>
      <p:ext uri="{BB962C8B-B14F-4D97-AF65-F5344CB8AC3E}">
        <p14:creationId xmlns:p14="http://schemas.microsoft.com/office/powerpoint/2010/main" val="267980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Big circuit">
  <p:cSld name="Blank · Big circuit">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12192000" cy="6858000"/>
          </a:xfrm>
          <a:prstGeom prst="rect">
            <a:avLst/>
          </a:prstGeom>
          <a:noFill/>
          <a:ln>
            <a:noFill/>
          </a:ln>
        </p:spPr>
      </p:pic>
      <p:sp>
        <p:nvSpPr>
          <p:cNvPr id="53" name="Google Shape;53;p11"/>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6230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11307445" y="6333135"/>
            <a:ext cx="7316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DECEA627-CB67-480C-AD3A-0B8A7964B8FA}" type="slidenum">
              <a:rPr lang="fr-FR" smtClean="0"/>
              <a:t>‹#›</a:t>
            </a:fld>
            <a:endParaRPr lang="fr-FR"/>
          </a:p>
        </p:txBody>
      </p:sp>
    </p:spTree>
    <p:extLst>
      <p:ext uri="{BB962C8B-B14F-4D97-AF65-F5344CB8AC3E}">
        <p14:creationId xmlns:p14="http://schemas.microsoft.com/office/powerpoint/2010/main" val="4016955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4067" y="274633"/>
            <a:ext cx="8019200" cy="11432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74067" y="1803400"/>
            <a:ext cx="8019200" cy="42156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1307445" y="6333135"/>
            <a:ext cx="731600" cy="524800"/>
          </a:xfrm>
          <a:prstGeom prst="rect">
            <a:avLst/>
          </a:prstGeom>
          <a:noFill/>
          <a:ln>
            <a:noFill/>
          </a:ln>
        </p:spPr>
        <p:txBody>
          <a:bodyPr spcFirstLastPara="1" wrap="square" lIns="0" tIns="0" rIns="0" bIns="0" anchor="ctr" anchorCtr="0">
            <a:noAutofit/>
          </a:bodyPr>
          <a:lstStyle>
            <a:lvl1pPr lvl="0" algn="r">
              <a:buNone/>
              <a:defRPr sz="1733">
                <a:solidFill>
                  <a:schemeClr val="lt1"/>
                </a:solidFill>
                <a:latin typeface="Lexend Deca"/>
                <a:ea typeface="Lexend Deca"/>
                <a:cs typeface="Lexend Deca"/>
                <a:sym typeface="Lexend Deca"/>
              </a:defRPr>
            </a:lvl1pPr>
            <a:lvl2pPr lvl="1" algn="r">
              <a:buNone/>
              <a:defRPr sz="1733">
                <a:solidFill>
                  <a:schemeClr val="lt1"/>
                </a:solidFill>
                <a:latin typeface="Lexend Deca"/>
                <a:ea typeface="Lexend Deca"/>
                <a:cs typeface="Lexend Deca"/>
                <a:sym typeface="Lexend Deca"/>
              </a:defRPr>
            </a:lvl2pPr>
            <a:lvl3pPr lvl="2" algn="r">
              <a:buNone/>
              <a:defRPr sz="1733">
                <a:solidFill>
                  <a:schemeClr val="lt1"/>
                </a:solidFill>
                <a:latin typeface="Lexend Deca"/>
                <a:ea typeface="Lexend Deca"/>
                <a:cs typeface="Lexend Deca"/>
                <a:sym typeface="Lexend Deca"/>
              </a:defRPr>
            </a:lvl3pPr>
            <a:lvl4pPr lvl="3" algn="r">
              <a:buNone/>
              <a:defRPr sz="1733">
                <a:solidFill>
                  <a:schemeClr val="lt1"/>
                </a:solidFill>
                <a:latin typeface="Lexend Deca"/>
                <a:ea typeface="Lexend Deca"/>
                <a:cs typeface="Lexend Deca"/>
                <a:sym typeface="Lexend Deca"/>
              </a:defRPr>
            </a:lvl4pPr>
            <a:lvl5pPr lvl="4" algn="r">
              <a:buNone/>
              <a:defRPr sz="1733">
                <a:solidFill>
                  <a:schemeClr val="lt1"/>
                </a:solidFill>
                <a:latin typeface="Lexend Deca"/>
                <a:ea typeface="Lexend Deca"/>
                <a:cs typeface="Lexend Deca"/>
                <a:sym typeface="Lexend Deca"/>
              </a:defRPr>
            </a:lvl5pPr>
            <a:lvl6pPr lvl="5" algn="r">
              <a:buNone/>
              <a:defRPr sz="1733">
                <a:solidFill>
                  <a:schemeClr val="lt1"/>
                </a:solidFill>
                <a:latin typeface="Lexend Deca"/>
                <a:ea typeface="Lexend Deca"/>
                <a:cs typeface="Lexend Deca"/>
                <a:sym typeface="Lexend Deca"/>
              </a:defRPr>
            </a:lvl6pPr>
            <a:lvl7pPr lvl="6" algn="r">
              <a:buNone/>
              <a:defRPr sz="1733">
                <a:solidFill>
                  <a:schemeClr val="lt1"/>
                </a:solidFill>
                <a:latin typeface="Lexend Deca"/>
                <a:ea typeface="Lexend Deca"/>
                <a:cs typeface="Lexend Deca"/>
                <a:sym typeface="Lexend Deca"/>
              </a:defRPr>
            </a:lvl7pPr>
            <a:lvl8pPr lvl="7" algn="r">
              <a:buNone/>
              <a:defRPr sz="1733">
                <a:solidFill>
                  <a:schemeClr val="lt1"/>
                </a:solidFill>
                <a:latin typeface="Lexend Deca"/>
                <a:ea typeface="Lexend Deca"/>
                <a:cs typeface="Lexend Deca"/>
                <a:sym typeface="Lexend Deca"/>
              </a:defRPr>
            </a:lvl8pPr>
            <a:lvl9pPr lvl="8" algn="r">
              <a:buNone/>
              <a:defRPr sz="1733">
                <a:solidFill>
                  <a:schemeClr val="lt1"/>
                </a:solidFill>
                <a:latin typeface="Lexend Deca"/>
                <a:ea typeface="Lexend Deca"/>
                <a:cs typeface="Lexend Deca"/>
                <a:sym typeface="Lexend Deca"/>
              </a:defRPr>
            </a:lvl9pPr>
          </a:lstStyle>
          <a:p>
            <a:fld id="{DECEA627-CB67-480C-AD3A-0B8A7964B8FA}" type="slidenum">
              <a:rPr lang="fr-FR" smtClean="0"/>
              <a:t>‹#›</a:t>
            </a:fld>
            <a:endParaRPr lang="fr-FR"/>
          </a:p>
        </p:txBody>
      </p:sp>
    </p:spTree>
    <p:extLst>
      <p:ext uri="{BB962C8B-B14F-4D97-AF65-F5344CB8AC3E}">
        <p14:creationId xmlns:p14="http://schemas.microsoft.com/office/powerpoint/2010/main" val="360364059"/>
      </p:ext>
    </p:extLst>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5.png"/><Relationship Id="rId11" Type="http://schemas.openxmlformats.org/officeDocument/2006/relationships/image" Target="../media/image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prstGeom prst="rect">
            <a:avLst/>
          </a:prstGeom>
        </p:spPr>
        <p:txBody>
          <a:bodyPr spcFirstLastPara="1" vert="horz" wrap="square" lIns="0" tIns="0" rIns="0" bIns="0" rtlCol="0" anchor="ctr" anchorCtr="0">
            <a:noAutofit/>
          </a:bodyPr>
          <a:lstStyle/>
          <a:p>
            <a:r>
              <a:rPr lang="fr-FR" dirty="0"/>
              <a:t>FIFA Data Analytics And </a:t>
            </a:r>
            <a:r>
              <a:rPr lang="fr-FR" dirty="0" err="1"/>
              <a:t>Visualization</a:t>
            </a:r>
            <a:endParaRPr dirty="0"/>
          </a:p>
        </p:txBody>
      </p:sp>
      <p:pic>
        <p:nvPicPr>
          <p:cNvPr id="61" name="Google Shape;61;p13"/>
          <p:cNvPicPr preferRelativeResize="0"/>
          <p:nvPr/>
        </p:nvPicPr>
        <p:blipFill>
          <a:blip r:embed="rId3">
            <a:alphaModFix/>
          </a:blip>
          <a:stretch>
            <a:fillRect/>
          </a:stretch>
        </p:blipFill>
        <p:spPr>
          <a:xfrm>
            <a:off x="7859300" y="1401208"/>
            <a:ext cx="2377133" cy="2709000"/>
          </a:xfrm>
          <a:prstGeom prst="rect">
            <a:avLst/>
          </a:prstGeom>
          <a:noFill/>
          <a:ln>
            <a:noFill/>
          </a:ln>
        </p:spPr>
      </p:pic>
      <p:pic>
        <p:nvPicPr>
          <p:cNvPr id="62" name="Google Shape;62;p13"/>
          <p:cNvPicPr preferRelativeResize="0"/>
          <p:nvPr/>
        </p:nvPicPr>
        <p:blipFill>
          <a:blip r:embed="rId4">
            <a:alphaModFix/>
          </a:blip>
          <a:stretch>
            <a:fillRect/>
          </a:stretch>
        </p:blipFill>
        <p:spPr>
          <a:xfrm>
            <a:off x="7094419" y="504432"/>
            <a:ext cx="883333" cy="968733"/>
          </a:xfrm>
          <a:prstGeom prst="rect">
            <a:avLst/>
          </a:prstGeom>
          <a:noFill/>
          <a:ln>
            <a:noFill/>
          </a:ln>
        </p:spPr>
      </p:pic>
      <p:pic>
        <p:nvPicPr>
          <p:cNvPr id="63" name="Google Shape;63;p13"/>
          <p:cNvPicPr preferRelativeResize="0"/>
          <p:nvPr/>
        </p:nvPicPr>
        <p:blipFill>
          <a:blip r:embed="rId5">
            <a:alphaModFix/>
          </a:blip>
          <a:stretch>
            <a:fillRect/>
          </a:stretch>
        </p:blipFill>
        <p:spPr>
          <a:xfrm>
            <a:off x="10125027" y="1179481"/>
            <a:ext cx="642767" cy="700267"/>
          </a:xfrm>
          <a:prstGeom prst="rect">
            <a:avLst/>
          </a:prstGeom>
          <a:noFill/>
          <a:ln>
            <a:noFill/>
          </a:ln>
        </p:spPr>
      </p:pic>
      <p:pic>
        <p:nvPicPr>
          <p:cNvPr id="64" name="Google Shape;64;p13"/>
          <p:cNvPicPr preferRelativeResize="0"/>
          <p:nvPr/>
        </p:nvPicPr>
        <p:blipFill>
          <a:blip r:embed="rId6">
            <a:alphaModFix/>
          </a:blip>
          <a:stretch>
            <a:fillRect/>
          </a:stretch>
        </p:blipFill>
        <p:spPr>
          <a:xfrm>
            <a:off x="7495590" y="5379435"/>
            <a:ext cx="781553" cy="915067"/>
          </a:xfrm>
          <a:prstGeom prst="rect">
            <a:avLst/>
          </a:prstGeom>
          <a:noFill/>
          <a:ln>
            <a:noFill/>
          </a:ln>
        </p:spPr>
      </p:pic>
      <p:pic>
        <p:nvPicPr>
          <p:cNvPr id="65" name="Google Shape;65;p13"/>
          <p:cNvPicPr preferRelativeResize="0"/>
          <p:nvPr/>
        </p:nvPicPr>
        <p:blipFill>
          <a:blip r:embed="rId7">
            <a:alphaModFix/>
          </a:blip>
          <a:stretch>
            <a:fillRect/>
          </a:stretch>
        </p:blipFill>
        <p:spPr>
          <a:xfrm>
            <a:off x="11205866" y="4832586"/>
            <a:ext cx="429133" cy="597900"/>
          </a:xfrm>
          <a:prstGeom prst="rect">
            <a:avLst/>
          </a:prstGeom>
          <a:noFill/>
          <a:ln>
            <a:noFill/>
          </a:ln>
        </p:spPr>
      </p:pic>
      <p:pic>
        <p:nvPicPr>
          <p:cNvPr id="66" name="Google Shape;66;p13"/>
          <p:cNvPicPr preferRelativeResize="0"/>
          <p:nvPr/>
        </p:nvPicPr>
        <p:blipFill>
          <a:blip r:embed="rId7">
            <a:alphaModFix/>
          </a:blip>
          <a:stretch>
            <a:fillRect/>
          </a:stretch>
        </p:blipFill>
        <p:spPr>
          <a:xfrm>
            <a:off x="11552791" y="5010510"/>
            <a:ext cx="429133" cy="597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8"/>
          <p:cNvSpPr txBox="1">
            <a:spLocks noGrp="1"/>
          </p:cNvSpPr>
          <p:nvPr>
            <p:ph type="ctrTitle"/>
          </p:nvPr>
        </p:nvSpPr>
        <p:spPr>
          <a:xfrm>
            <a:off x="893196" y="3241101"/>
            <a:ext cx="5685200" cy="1546400"/>
          </a:xfrm>
          <a:prstGeom prst="rect">
            <a:avLst/>
          </a:prstGeom>
        </p:spPr>
        <p:txBody>
          <a:bodyPr spcFirstLastPara="1" vert="horz" wrap="square" lIns="0" tIns="0" rIns="0" bIns="0" rtlCol="0" anchor="b" anchorCtr="0">
            <a:noAutofit/>
          </a:bodyPr>
          <a:lstStyle/>
          <a:p>
            <a:r>
              <a:rPr lang="en" dirty="0"/>
              <a:t>3.</a:t>
            </a:r>
            <a:br>
              <a:rPr lang="en" dirty="0"/>
            </a:br>
            <a:r>
              <a:rPr lang="en" dirty="0"/>
              <a:t>Analysis And Visualization</a:t>
            </a:r>
            <a:endParaRPr dirty="0"/>
          </a:p>
        </p:txBody>
      </p:sp>
      <p:pic>
        <p:nvPicPr>
          <p:cNvPr id="394" name="Google Shape;394;p38"/>
          <p:cNvPicPr preferRelativeResize="0"/>
          <p:nvPr/>
        </p:nvPicPr>
        <p:blipFill>
          <a:blip r:embed="rId3">
            <a:alphaModFix/>
          </a:blip>
          <a:stretch>
            <a:fillRect/>
          </a:stretch>
        </p:blipFill>
        <p:spPr>
          <a:xfrm>
            <a:off x="7978635" y="1831567"/>
            <a:ext cx="2025867" cy="2308733"/>
          </a:xfrm>
          <a:prstGeom prst="rect">
            <a:avLst/>
          </a:prstGeom>
          <a:noFill/>
          <a:ln>
            <a:noFill/>
          </a:ln>
        </p:spPr>
      </p:pic>
    </p:spTree>
    <p:extLst>
      <p:ext uri="{BB962C8B-B14F-4D97-AF65-F5344CB8AC3E}">
        <p14:creationId xmlns:p14="http://schemas.microsoft.com/office/powerpoint/2010/main" val="220911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9"/>
          <p:cNvSpPr txBox="1">
            <a:spLocks noGrp="1"/>
          </p:cNvSpPr>
          <p:nvPr>
            <p:ph type="title"/>
          </p:nvPr>
        </p:nvSpPr>
        <p:spPr>
          <a:xfrm>
            <a:off x="774066" y="274633"/>
            <a:ext cx="10209335" cy="1143200"/>
          </a:xfrm>
          <a:prstGeom prst="rect">
            <a:avLst/>
          </a:prstGeom>
        </p:spPr>
        <p:txBody>
          <a:bodyPr spcFirstLastPara="1" vert="horz" wrap="square" lIns="0" tIns="0" rIns="0" bIns="0" rtlCol="0" anchor="b" anchorCtr="0">
            <a:noAutofit/>
          </a:bodyPr>
          <a:lstStyle/>
          <a:p>
            <a:pPr>
              <a:spcBef>
                <a:spcPts val="0"/>
              </a:spcBef>
            </a:pPr>
            <a:r>
              <a:rPr lang="en" dirty="0"/>
              <a:t>Count of Players on basis of height</a:t>
            </a:r>
            <a:endParaRPr dirty="0"/>
          </a:p>
        </p:txBody>
      </p:sp>
      <p:sp>
        <p:nvSpPr>
          <p:cNvPr id="400" name="Google Shape;400;p39"/>
          <p:cNvSpPr txBox="1">
            <a:spLocks noGrp="1"/>
          </p:cNvSpPr>
          <p:nvPr>
            <p:ph type="sldNum"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11</a:t>
            </a:fld>
            <a:endParaRPr/>
          </a:p>
        </p:txBody>
      </p:sp>
      <p:pic>
        <p:nvPicPr>
          <p:cNvPr id="41" name="Picture 40" descr="Chart, bar chart, histogram&#10;&#10;Description automatically generated">
            <a:extLst>
              <a:ext uri="{FF2B5EF4-FFF2-40B4-BE49-F238E27FC236}">
                <a16:creationId xmlns:a16="http://schemas.microsoft.com/office/drawing/2014/main" id="{C6D1BD12-F6CD-4B73-806A-9F14D15E53E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197" y="1913171"/>
            <a:ext cx="10871607" cy="42464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0"/>
          <p:cNvSpPr txBox="1">
            <a:spLocks noGrp="1"/>
          </p:cNvSpPr>
          <p:nvPr>
            <p:ph type="title"/>
          </p:nvPr>
        </p:nvSpPr>
        <p:spPr>
          <a:xfrm>
            <a:off x="774067" y="274633"/>
            <a:ext cx="8019200" cy="1143200"/>
          </a:xfrm>
          <a:prstGeom prst="rect">
            <a:avLst/>
          </a:prstGeom>
        </p:spPr>
        <p:txBody>
          <a:bodyPr spcFirstLastPara="1" vert="horz" wrap="square" lIns="0" tIns="0" rIns="0" bIns="0" rtlCol="0" anchor="b" anchorCtr="0">
            <a:noAutofit/>
          </a:bodyPr>
          <a:lstStyle/>
          <a:p>
            <a:pPr>
              <a:spcBef>
                <a:spcPts val="0"/>
              </a:spcBef>
            </a:pPr>
            <a:r>
              <a:rPr lang="en" dirty="0"/>
              <a:t>Height Vs Dribbling</a:t>
            </a:r>
            <a:endParaRPr dirty="0"/>
          </a:p>
        </p:txBody>
      </p:sp>
      <p:sp>
        <p:nvSpPr>
          <p:cNvPr id="443" name="Google Shape;443;p40"/>
          <p:cNvSpPr txBox="1">
            <a:spLocks noGrp="1"/>
          </p:cNvSpPr>
          <p:nvPr>
            <p:ph type="sldNum"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12</a:t>
            </a:fld>
            <a:endParaRPr/>
          </a:p>
        </p:txBody>
      </p:sp>
      <p:pic>
        <p:nvPicPr>
          <p:cNvPr id="30" name="Picture 29" descr="Chart, bar chart, histogram&#10;&#10;Description automatically generated">
            <a:extLst>
              <a:ext uri="{FF2B5EF4-FFF2-40B4-BE49-F238E27FC236}">
                <a16:creationId xmlns:a16="http://schemas.microsoft.com/office/drawing/2014/main" id="{687D32BC-3D5D-450B-BFA9-994744073D6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506" y="1826444"/>
            <a:ext cx="11069025" cy="3984113"/>
          </a:xfrm>
          <a:prstGeom prst="rect">
            <a:avLst/>
          </a:prstGeom>
          <a:noFill/>
          <a:ln>
            <a:noFill/>
          </a:ln>
        </p:spPr>
      </p:pic>
      <p:sp>
        <p:nvSpPr>
          <p:cNvPr id="2" name="TextBox 1">
            <a:extLst>
              <a:ext uri="{FF2B5EF4-FFF2-40B4-BE49-F238E27FC236}">
                <a16:creationId xmlns:a16="http://schemas.microsoft.com/office/drawing/2014/main" id="{527D19B2-FDF9-4D8A-B7A2-C2B1C64EC854}"/>
              </a:ext>
            </a:extLst>
          </p:cNvPr>
          <p:cNvSpPr txBox="1"/>
          <p:nvPr/>
        </p:nvSpPr>
        <p:spPr>
          <a:xfrm>
            <a:off x="1070777" y="6127950"/>
            <a:ext cx="4797147" cy="461665"/>
          </a:xfrm>
          <a:prstGeom prst="rect">
            <a:avLst/>
          </a:prstGeom>
          <a:noFill/>
        </p:spPr>
        <p:txBody>
          <a:bodyPr wrap="none" rtlCol="0">
            <a:spAutoFit/>
          </a:bodyPr>
          <a:lstStyle/>
          <a:p>
            <a:r>
              <a:rPr lang="fr-FR" sz="2400" dirty="0">
                <a:solidFill>
                  <a:schemeClr val="bg1"/>
                </a:solidFill>
                <a:sym typeface="Wingdings" panose="05000000000000000000" pitchFamily="2" charset="2"/>
              </a:rPr>
              <a:t> Dribbling </a:t>
            </a:r>
            <a:r>
              <a:rPr lang="fr-FR" sz="2400" dirty="0" err="1">
                <a:solidFill>
                  <a:schemeClr val="bg1"/>
                </a:solidFill>
                <a:sym typeface="Wingdings" panose="05000000000000000000" pitchFamily="2" charset="2"/>
              </a:rPr>
              <a:t>is</a:t>
            </a:r>
            <a:r>
              <a:rPr lang="fr-FR" sz="2400" dirty="0">
                <a:solidFill>
                  <a:schemeClr val="bg1"/>
                </a:solidFill>
                <a:sym typeface="Wingdings" panose="05000000000000000000" pitchFamily="2" charset="2"/>
              </a:rPr>
              <a:t> not </a:t>
            </a:r>
            <a:r>
              <a:rPr lang="fr-FR" sz="2400" dirty="0" err="1">
                <a:solidFill>
                  <a:schemeClr val="bg1"/>
                </a:solidFill>
                <a:sym typeface="Wingdings" panose="05000000000000000000" pitchFamily="2" charset="2"/>
              </a:rPr>
              <a:t>affected</a:t>
            </a:r>
            <a:r>
              <a:rPr lang="fr-FR" sz="2400" dirty="0">
                <a:solidFill>
                  <a:schemeClr val="bg1"/>
                </a:solidFill>
                <a:sym typeface="Wingdings" panose="05000000000000000000" pitchFamily="2" charset="2"/>
              </a:rPr>
              <a:t> by </a:t>
            </a:r>
            <a:r>
              <a:rPr lang="fr-FR" sz="2400" dirty="0" err="1">
                <a:solidFill>
                  <a:schemeClr val="bg1"/>
                </a:solidFill>
                <a:sym typeface="Wingdings" panose="05000000000000000000" pitchFamily="2" charset="2"/>
              </a:rPr>
              <a:t>height</a:t>
            </a:r>
            <a:endParaRPr lang="fr-FR" sz="24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1"/>
          <p:cNvSpPr txBox="1">
            <a:spLocks noGrp="1"/>
          </p:cNvSpPr>
          <p:nvPr>
            <p:ph type="title"/>
          </p:nvPr>
        </p:nvSpPr>
        <p:spPr>
          <a:xfrm>
            <a:off x="774067" y="274633"/>
            <a:ext cx="8019200" cy="1143200"/>
          </a:xfrm>
          <a:prstGeom prst="rect">
            <a:avLst/>
          </a:prstGeom>
        </p:spPr>
        <p:txBody>
          <a:bodyPr spcFirstLastPara="1" vert="horz" wrap="square" lIns="0" tIns="0" rIns="0" bIns="0" rtlCol="0" anchor="b" anchorCtr="0">
            <a:noAutofit/>
          </a:bodyPr>
          <a:lstStyle/>
          <a:p>
            <a:pPr>
              <a:spcBef>
                <a:spcPts val="0"/>
              </a:spcBef>
            </a:pPr>
            <a:r>
              <a:rPr lang="en" dirty="0"/>
              <a:t>Height Vs Movement Agility</a:t>
            </a:r>
            <a:endParaRPr dirty="0"/>
          </a:p>
        </p:txBody>
      </p:sp>
      <p:sp>
        <p:nvSpPr>
          <p:cNvPr id="475" name="Google Shape;475;p41"/>
          <p:cNvSpPr txBox="1">
            <a:spLocks noGrp="1"/>
          </p:cNvSpPr>
          <p:nvPr>
            <p:ph type="sldNum"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13</a:t>
            </a:fld>
            <a:endParaRPr/>
          </a:p>
        </p:txBody>
      </p:sp>
      <p:pic>
        <p:nvPicPr>
          <p:cNvPr id="5" name="Picture 4" descr="Chart, bar chart, histogram&#10;&#10;Description automatically generated">
            <a:extLst>
              <a:ext uri="{FF2B5EF4-FFF2-40B4-BE49-F238E27FC236}">
                <a16:creationId xmlns:a16="http://schemas.microsoft.com/office/drawing/2014/main" id="{1E7138B3-934A-4443-9007-664C4A17A66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412" y="1642810"/>
            <a:ext cx="11503689" cy="4103333"/>
          </a:xfrm>
          <a:prstGeom prst="rect">
            <a:avLst/>
          </a:prstGeom>
          <a:noFill/>
          <a:ln>
            <a:noFill/>
          </a:ln>
        </p:spPr>
      </p:pic>
      <p:sp>
        <p:nvSpPr>
          <p:cNvPr id="6" name="TextBox 5">
            <a:extLst>
              <a:ext uri="{FF2B5EF4-FFF2-40B4-BE49-F238E27FC236}">
                <a16:creationId xmlns:a16="http://schemas.microsoft.com/office/drawing/2014/main" id="{8DE693A4-45AA-4AB5-8643-421757A9F628}"/>
              </a:ext>
            </a:extLst>
          </p:cNvPr>
          <p:cNvSpPr txBox="1"/>
          <p:nvPr/>
        </p:nvSpPr>
        <p:spPr>
          <a:xfrm>
            <a:off x="1070776" y="6127950"/>
            <a:ext cx="5091266" cy="461665"/>
          </a:xfrm>
          <a:prstGeom prst="rect">
            <a:avLst/>
          </a:prstGeom>
          <a:noFill/>
        </p:spPr>
        <p:txBody>
          <a:bodyPr wrap="none" rtlCol="0">
            <a:spAutoFit/>
          </a:bodyPr>
          <a:lstStyle/>
          <a:p>
            <a:r>
              <a:rPr lang="fr-FR" sz="2400" dirty="0">
                <a:solidFill>
                  <a:schemeClr val="bg1"/>
                </a:solidFill>
                <a:sym typeface="Wingdings" panose="05000000000000000000" pitchFamily="2" charset="2"/>
              </a:rPr>
              <a:t> </a:t>
            </a:r>
            <a:r>
              <a:rPr lang="fr-FR" sz="2400" dirty="0" err="1">
                <a:solidFill>
                  <a:schemeClr val="bg1"/>
                </a:solidFill>
                <a:sym typeface="Wingdings" panose="05000000000000000000" pitchFamily="2" charset="2"/>
              </a:rPr>
              <a:t>Height</a:t>
            </a:r>
            <a:r>
              <a:rPr lang="fr-FR" sz="2400" dirty="0">
                <a:solidFill>
                  <a:schemeClr val="bg1"/>
                </a:solidFill>
                <a:sym typeface="Wingdings" panose="05000000000000000000" pitchFamily="2" charset="2"/>
              </a:rPr>
              <a:t> </a:t>
            </a:r>
            <a:r>
              <a:rPr lang="fr-FR" sz="2400" dirty="0" err="1">
                <a:solidFill>
                  <a:schemeClr val="bg1"/>
                </a:solidFill>
                <a:sym typeface="Wingdings" panose="05000000000000000000" pitchFamily="2" charset="2"/>
              </a:rPr>
              <a:t>does</a:t>
            </a:r>
            <a:r>
              <a:rPr lang="fr-FR" sz="2400" dirty="0">
                <a:solidFill>
                  <a:schemeClr val="bg1"/>
                </a:solidFill>
                <a:sym typeface="Wingdings" panose="05000000000000000000" pitchFamily="2" charset="2"/>
              </a:rPr>
              <a:t> affect </a:t>
            </a:r>
            <a:r>
              <a:rPr lang="fr-FR" sz="2400" dirty="0" err="1">
                <a:solidFill>
                  <a:schemeClr val="bg1"/>
                </a:solidFill>
                <a:sym typeface="Wingdings" panose="05000000000000000000" pitchFamily="2" charset="2"/>
              </a:rPr>
              <a:t>movement</a:t>
            </a:r>
            <a:r>
              <a:rPr lang="fr-FR" sz="2400" dirty="0">
                <a:solidFill>
                  <a:schemeClr val="bg1"/>
                </a:solidFill>
                <a:sym typeface="Wingdings" panose="05000000000000000000" pitchFamily="2" charset="2"/>
              </a:rPr>
              <a:t> agility</a:t>
            </a:r>
            <a:endParaRPr lang="fr-FR" sz="24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2"/>
          <p:cNvSpPr txBox="1">
            <a:spLocks noGrp="1"/>
          </p:cNvSpPr>
          <p:nvPr>
            <p:ph type="title"/>
          </p:nvPr>
        </p:nvSpPr>
        <p:spPr>
          <a:xfrm>
            <a:off x="774067" y="274633"/>
            <a:ext cx="8019200" cy="1143200"/>
          </a:xfrm>
          <a:prstGeom prst="rect">
            <a:avLst/>
          </a:prstGeom>
        </p:spPr>
        <p:txBody>
          <a:bodyPr spcFirstLastPara="1" vert="horz" wrap="square" lIns="0" tIns="0" rIns="0" bIns="0" rtlCol="0" anchor="b" anchorCtr="0">
            <a:noAutofit/>
          </a:bodyPr>
          <a:lstStyle/>
          <a:p>
            <a:pPr>
              <a:spcBef>
                <a:spcPts val="0"/>
              </a:spcBef>
            </a:pPr>
            <a:r>
              <a:rPr lang="en" dirty="0"/>
              <a:t>Weight Vs Dribbling </a:t>
            </a:r>
            <a:endParaRPr dirty="0"/>
          </a:p>
        </p:txBody>
      </p:sp>
      <p:sp>
        <p:nvSpPr>
          <p:cNvPr id="482" name="Google Shape;482;p42"/>
          <p:cNvSpPr txBox="1">
            <a:spLocks noGrp="1"/>
          </p:cNvSpPr>
          <p:nvPr>
            <p:ph type="sldNum"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14</a:t>
            </a:fld>
            <a:endParaRPr/>
          </a:p>
        </p:txBody>
      </p:sp>
      <p:pic>
        <p:nvPicPr>
          <p:cNvPr id="16" name="Picture 15" descr="Chart, bar chart, histogram&#10;&#10;Description automatically generated">
            <a:extLst>
              <a:ext uri="{FF2B5EF4-FFF2-40B4-BE49-F238E27FC236}">
                <a16:creationId xmlns:a16="http://schemas.microsoft.com/office/drawing/2014/main" id="{E1B05CE2-4508-457D-8951-F9B8751EF19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4066" y="1732703"/>
            <a:ext cx="10852055" cy="3843812"/>
          </a:xfrm>
          <a:prstGeom prst="rect">
            <a:avLst/>
          </a:prstGeom>
          <a:noFill/>
          <a:ln>
            <a:noFill/>
          </a:ln>
        </p:spPr>
      </p:pic>
      <p:sp>
        <p:nvSpPr>
          <p:cNvPr id="17" name="TextBox 16">
            <a:extLst>
              <a:ext uri="{FF2B5EF4-FFF2-40B4-BE49-F238E27FC236}">
                <a16:creationId xmlns:a16="http://schemas.microsoft.com/office/drawing/2014/main" id="{E5E89878-368F-4EA3-B66D-E98F77AA631D}"/>
              </a:ext>
            </a:extLst>
          </p:cNvPr>
          <p:cNvSpPr txBox="1"/>
          <p:nvPr/>
        </p:nvSpPr>
        <p:spPr>
          <a:xfrm>
            <a:off x="1070776" y="6127950"/>
            <a:ext cx="4623958" cy="461665"/>
          </a:xfrm>
          <a:prstGeom prst="rect">
            <a:avLst/>
          </a:prstGeom>
          <a:noFill/>
        </p:spPr>
        <p:txBody>
          <a:bodyPr wrap="none" rtlCol="0">
            <a:spAutoFit/>
          </a:bodyPr>
          <a:lstStyle/>
          <a:p>
            <a:r>
              <a:rPr lang="fr-FR" sz="2400" dirty="0">
                <a:solidFill>
                  <a:schemeClr val="bg1"/>
                </a:solidFill>
                <a:sym typeface="Wingdings" panose="05000000000000000000" pitchFamily="2" charset="2"/>
              </a:rPr>
              <a:t> </a:t>
            </a:r>
            <a:r>
              <a:rPr lang="fr-FR" sz="2400" dirty="0" err="1">
                <a:solidFill>
                  <a:schemeClr val="bg1"/>
                </a:solidFill>
                <a:sym typeface="Wingdings" panose="05000000000000000000" pitchFamily="2" charset="2"/>
              </a:rPr>
              <a:t>Weight</a:t>
            </a:r>
            <a:r>
              <a:rPr lang="fr-FR" sz="2400" dirty="0">
                <a:solidFill>
                  <a:schemeClr val="bg1"/>
                </a:solidFill>
                <a:sym typeface="Wingdings" panose="05000000000000000000" pitchFamily="2" charset="2"/>
              </a:rPr>
              <a:t> </a:t>
            </a:r>
            <a:r>
              <a:rPr lang="fr-FR" sz="2400" dirty="0" err="1">
                <a:solidFill>
                  <a:schemeClr val="bg1"/>
                </a:solidFill>
                <a:sym typeface="Wingdings" panose="05000000000000000000" pitchFamily="2" charset="2"/>
              </a:rPr>
              <a:t>does</a:t>
            </a:r>
            <a:r>
              <a:rPr lang="fr-FR" sz="2400" dirty="0">
                <a:solidFill>
                  <a:schemeClr val="bg1"/>
                </a:solidFill>
                <a:sym typeface="Wingdings" panose="05000000000000000000" pitchFamily="2" charset="2"/>
              </a:rPr>
              <a:t> not affect Dribbling</a:t>
            </a:r>
            <a:endParaRPr lang="fr-FR" sz="24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2"/>
          <p:cNvSpPr txBox="1">
            <a:spLocks noGrp="1"/>
          </p:cNvSpPr>
          <p:nvPr>
            <p:ph type="title"/>
          </p:nvPr>
        </p:nvSpPr>
        <p:spPr>
          <a:xfrm>
            <a:off x="774067" y="274633"/>
            <a:ext cx="8019200" cy="1143200"/>
          </a:xfrm>
          <a:prstGeom prst="rect">
            <a:avLst/>
          </a:prstGeom>
        </p:spPr>
        <p:txBody>
          <a:bodyPr spcFirstLastPara="1" vert="horz" wrap="square" lIns="0" tIns="0" rIns="0" bIns="0" rtlCol="0" anchor="b" anchorCtr="0">
            <a:noAutofit/>
          </a:bodyPr>
          <a:lstStyle/>
          <a:p>
            <a:pPr>
              <a:spcBef>
                <a:spcPts val="0"/>
              </a:spcBef>
            </a:pPr>
            <a:r>
              <a:rPr lang="en" dirty="0"/>
              <a:t>Weight Vs Acceleration</a:t>
            </a:r>
            <a:endParaRPr dirty="0"/>
          </a:p>
        </p:txBody>
      </p:sp>
      <p:sp>
        <p:nvSpPr>
          <p:cNvPr id="482" name="Google Shape;482;p42"/>
          <p:cNvSpPr txBox="1">
            <a:spLocks noGrp="1"/>
          </p:cNvSpPr>
          <p:nvPr>
            <p:ph type="sldNum"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15</a:t>
            </a:fld>
            <a:endParaRPr/>
          </a:p>
        </p:txBody>
      </p:sp>
      <p:sp>
        <p:nvSpPr>
          <p:cNvPr id="17" name="TextBox 16">
            <a:extLst>
              <a:ext uri="{FF2B5EF4-FFF2-40B4-BE49-F238E27FC236}">
                <a16:creationId xmlns:a16="http://schemas.microsoft.com/office/drawing/2014/main" id="{E5E89878-368F-4EA3-B66D-E98F77AA631D}"/>
              </a:ext>
            </a:extLst>
          </p:cNvPr>
          <p:cNvSpPr txBox="1"/>
          <p:nvPr/>
        </p:nvSpPr>
        <p:spPr>
          <a:xfrm>
            <a:off x="1070777" y="6127950"/>
            <a:ext cx="4518609" cy="461665"/>
          </a:xfrm>
          <a:prstGeom prst="rect">
            <a:avLst/>
          </a:prstGeom>
          <a:noFill/>
        </p:spPr>
        <p:txBody>
          <a:bodyPr wrap="none" rtlCol="0">
            <a:spAutoFit/>
          </a:bodyPr>
          <a:lstStyle/>
          <a:p>
            <a:r>
              <a:rPr lang="fr-FR" sz="2400" dirty="0">
                <a:solidFill>
                  <a:schemeClr val="bg1"/>
                </a:solidFill>
                <a:sym typeface="Wingdings" panose="05000000000000000000" pitchFamily="2" charset="2"/>
              </a:rPr>
              <a:t> </a:t>
            </a:r>
            <a:r>
              <a:rPr lang="fr-FR" sz="2400" dirty="0" err="1">
                <a:solidFill>
                  <a:schemeClr val="bg1"/>
                </a:solidFill>
                <a:sym typeface="Wingdings" panose="05000000000000000000" pitchFamily="2" charset="2"/>
              </a:rPr>
              <a:t>Weight</a:t>
            </a:r>
            <a:r>
              <a:rPr lang="fr-FR" sz="2400" dirty="0">
                <a:solidFill>
                  <a:schemeClr val="bg1"/>
                </a:solidFill>
                <a:sym typeface="Wingdings" panose="05000000000000000000" pitchFamily="2" charset="2"/>
              </a:rPr>
              <a:t> </a:t>
            </a:r>
            <a:r>
              <a:rPr lang="fr-FR" sz="2400" dirty="0" err="1">
                <a:solidFill>
                  <a:schemeClr val="bg1"/>
                </a:solidFill>
                <a:sym typeface="Wingdings" panose="05000000000000000000" pitchFamily="2" charset="2"/>
              </a:rPr>
              <a:t>does</a:t>
            </a:r>
            <a:r>
              <a:rPr lang="fr-FR" sz="2400" dirty="0">
                <a:solidFill>
                  <a:schemeClr val="bg1"/>
                </a:solidFill>
                <a:sym typeface="Wingdings" panose="05000000000000000000" pitchFamily="2" charset="2"/>
              </a:rPr>
              <a:t> affect </a:t>
            </a:r>
            <a:r>
              <a:rPr lang="fr-FR" sz="2400" dirty="0" err="1">
                <a:solidFill>
                  <a:schemeClr val="bg1"/>
                </a:solidFill>
                <a:sym typeface="Wingdings" panose="05000000000000000000" pitchFamily="2" charset="2"/>
              </a:rPr>
              <a:t>acceleration</a:t>
            </a:r>
            <a:endParaRPr lang="fr-FR" sz="2400" dirty="0">
              <a:solidFill>
                <a:schemeClr val="bg1"/>
              </a:solidFill>
            </a:endParaRPr>
          </a:p>
        </p:txBody>
      </p:sp>
      <p:pic>
        <p:nvPicPr>
          <p:cNvPr id="6" name="Picture 5" descr="Chart, bar chart, histogram&#10;&#10;Description automatically generated">
            <a:extLst>
              <a:ext uri="{FF2B5EF4-FFF2-40B4-BE49-F238E27FC236}">
                <a16:creationId xmlns:a16="http://schemas.microsoft.com/office/drawing/2014/main" id="{BC61A78C-CB98-4C6A-A71E-9FF36E47055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2893" y="1849321"/>
            <a:ext cx="10885409" cy="3855627"/>
          </a:xfrm>
          <a:prstGeom prst="rect">
            <a:avLst/>
          </a:prstGeom>
          <a:noFill/>
          <a:ln>
            <a:noFill/>
          </a:ln>
        </p:spPr>
      </p:pic>
    </p:spTree>
    <p:extLst>
      <p:ext uri="{BB962C8B-B14F-4D97-AF65-F5344CB8AC3E}">
        <p14:creationId xmlns:p14="http://schemas.microsoft.com/office/powerpoint/2010/main" val="900571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2"/>
          <p:cNvSpPr txBox="1">
            <a:spLocks noGrp="1"/>
          </p:cNvSpPr>
          <p:nvPr>
            <p:ph type="title"/>
          </p:nvPr>
        </p:nvSpPr>
        <p:spPr>
          <a:xfrm>
            <a:off x="774066" y="274633"/>
            <a:ext cx="10728820" cy="1143200"/>
          </a:xfrm>
          <a:prstGeom prst="rect">
            <a:avLst/>
          </a:prstGeom>
        </p:spPr>
        <p:txBody>
          <a:bodyPr spcFirstLastPara="1" vert="horz" wrap="square" lIns="0" tIns="0" rIns="0" bIns="0" rtlCol="0" anchor="b" anchorCtr="0">
            <a:noAutofit/>
          </a:bodyPr>
          <a:lstStyle/>
          <a:p>
            <a:pPr>
              <a:spcBef>
                <a:spcPts val="0"/>
              </a:spcBef>
            </a:pPr>
            <a:r>
              <a:rPr lang="en" dirty="0"/>
              <a:t>Different work rates of the Players Participating in the FIFA 2021</a:t>
            </a:r>
            <a:endParaRPr dirty="0"/>
          </a:p>
        </p:txBody>
      </p:sp>
      <p:sp>
        <p:nvSpPr>
          <p:cNvPr id="482" name="Google Shape;482;p42"/>
          <p:cNvSpPr txBox="1">
            <a:spLocks noGrp="1"/>
          </p:cNvSpPr>
          <p:nvPr>
            <p:ph type="sldNum"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16</a:t>
            </a:fld>
            <a:endParaRPr/>
          </a:p>
        </p:txBody>
      </p:sp>
      <p:pic>
        <p:nvPicPr>
          <p:cNvPr id="7" name="Picture 6" descr="Chart, bar chart&#10;&#10;Description automatically generated">
            <a:extLst>
              <a:ext uri="{FF2B5EF4-FFF2-40B4-BE49-F238E27FC236}">
                <a16:creationId xmlns:a16="http://schemas.microsoft.com/office/drawing/2014/main" id="{4F04E37C-955D-4F6E-9C07-FBCD6A1531A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465" y="1568266"/>
            <a:ext cx="9817071" cy="4921772"/>
          </a:xfrm>
          <a:prstGeom prst="rect">
            <a:avLst/>
          </a:prstGeom>
          <a:noFill/>
          <a:ln>
            <a:noFill/>
          </a:ln>
        </p:spPr>
      </p:pic>
    </p:spTree>
    <p:extLst>
      <p:ext uri="{BB962C8B-B14F-4D97-AF65-F5344CB8AC3E}">
        <p14:creationId xmlns:p14="http://schemas.microsoft.com/office/powerpoint/2010/main" val="1680111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2"/>
          <p:cNvSpPr txBox="1">
            <a:spLocks noGrp="1"/>
          </p:cNvSpPr>
          <p:nvPr>
            <p:ph type="title"/>
          </p:nvPr>
        </p:nvSpPr>
        <p:spPr>
          <a:xfrm>
            <a:off x="774066" y="274633"/>
            <a:ext cx="10728820" cy="1143200"/>
          </a:xfrm>
          <a:prstGeom prst="rect">
            <a:avLst/>
          </a:prstGeom>
        </p:spPr>
        <p:txBody>
          <a:bodyPr spcFirstLastPara="1" vert="horz" wrap="square" lIns="0" tIns="0" rIns="0" bIns="0" rtlCol="0" anchor="b" anchorCtr="0">
            <a:noAutofit/>
          </a:bodyPr>
          <a:lstStyle/>
          <a:p>
            <a:pPr>
              <a:spcBef>
                <a:spcPts val="0"/>
              </a:spcBef>
            </a:pPr>
            <a:r>
              <a:rPr lang="en" dirty="0"/>
              <a:t>Comparing Stats of Messi, Lewandowski &amp; CR7</a:t>
            </a:r>
            <a:endParaRPr dirty="0"/>
          </a:p>
        </p:txBody>
      </p:sp>
      <p:sp>
        <p:nvSpPr>
          <p:cNvPr id="482" name="Google Shape;482;p42"/>
          <p:cNvSpPr txBox="1">
            <a:spLocks noGrp="1"/>
          </p:cNvSpPr>
          <p:nvPr>
            <p:ph type="sldNum"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17</a:t>
            </a:fld>
            <a:endParaRPr/>
          </a:p>
        </p:txBody>
      </p:sp>
      <p:pic>
        <p:nvPicPr>
          <p:cNvPr id="5" name="Picture 4" descr="Chart, line chart&#10;&#10;Description automatically generated">
            <a:extLst>
              <a:ext uri="{FF2B5EF4-FFF2-40B4-BE49-F238E27FC236}">
                <a16:creationId xmlns:a16="http://schemas.microsoft.com/office/drawing/2014/main" id="{18B650BB-98C3-4B42-BE17-D0A3A76D60E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6874" y="1434537"/>
            <a:ext cx="8163201" cy="4898599"/>
          </a:xfrm>
          <a:prstGeom prst="rect">
            <a:avLst/>
          </a:prstGeom>
          <a:noFill/>
          <a:ln>
            <a:noFill/>
          </a:ln>
        </p:spPr>
      </p:pic>
    </p:spTree>
    <p:extLst>
      <p:ext uri="{BB962C8B-B14F-4D97-AF65-F5344CB8AC3E}">
        <p14:creationId xmlns:p14="http://schemas.microsoft.com/office/powerpoint/2010/main" val="3921681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2"/>
          <p:cNvSpPr txBox="1">
            <a:spLocks noGrp="1"/>
          </p:cNvSpPr>
          <p:nvPr>
            <p:ph type="title"/>
          </p:nvPr>
        </p:nvSpPr>
        <p:spPr>
          <a:xfrm>
            <a:off x="731589" y="-201427"/>
            <a:ext cx="10728820" cy="1143200"/>
          </a:xfrm>
          <a:prstGeom prst="rect">
            <a:avLst/>
          </a:prstGeom>
        </p:spPr>
        <p:txBody>
          <a:bodyPr spcFirstLastPara="1" vert="horz" wrap="square" lIns="0" tIns="0" rIns="0" bIns="0" rtlCol="0" anchor="b" anchorCtr="0">
            <a:noAutofit/>
          </a:bodyPr>
          <a:lstStyle/>
          <a:p>
            <a:pPr>
              <a:spcBef>
                <a:spcPts val="0"/>
              </a:spcBef>
            </a:pPr>
            <a:r>
              <a:rPr lang="en" dirty="0"/>
              <a:t>Age distribution in the Top Clubs</a:t>
            </a:r>
            <a:endParaRPr dirty="0"/>
          </a:p>
        </p:txBody>
      </p:sp>
      <p:sp>
        <p:nvSpPr>
          <p:cNvPr id="482" name="Google Shape;482;p42"/>
          <p:cNvSpPr txBox="1">
            <a:spLocks noGrp="1"/>
          </p:cNvSpPr>
          <p:nvPr>
            <p:ph type="sldNum"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18</a:t>
            </a:fld>
            <a:endParaRPr/>
          </a:p>
        </p:txBody>
      </p:sp>
      <p:pic>
        <p:nvPicPr>
          <p:cNvPr id="6" name="Picture 5" descr="Chart, box and whisker chart&#10;&#10;Description automatically generated">
            <a:extLst>
              <a:ext uri="{FF2B5EF4-FFF2-40B4-BE49-F238E27FC236}">
                <a16:creationId xmlns:a16="http://schemas.microsoft.com/office/drawing/2014/main" id="{458A22CE-E485-4920-9A1A-1ED0D1C19C4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2084" y="1166185"/>
            <a:ext cx="7867833" cy="4148523"/>
          </a:xfrm>
          <a:prstGeom prst="rect">
            <a:avLst/>
          </a:prstGeom>
          <a:noFill/>
          <a:ln>
            <a:noFill/>
          </a:ln>
        </p:spPr>
      </p:pic>
      <p:sp>
        <p:nvSpPr>
          <p:cNvPr id="2" name="TextBox 1">
            <a:extLst>
              <a:ext uri="{FF2B5EF4-FFF2-40B4-BE49-F238E27FC236}">
                <a16:creationId xmlns:a16="http://schemas.microsoft.com/office/drawing/2014/main" id="{C9E16ABD-BA9E-4354-8877-068028E590B2}"/>
              </a:ext>
            </a:extLst>
          </p:cNvPr>
          <p:cNvSpPr txBox="1"/>
          <p:nvPr/>
        </p:nvSpPr>
        <p:spPr>
          <a:xfrm>
            <a:off x="152956" y="5420721"/>
            <a:ext cx="11663441" cy="1569660"/>
          </a:xfrm>
          <a:prstGeom prst="rect">
            <a:avLst/>
          </a:prstGeom>
          <a:noFill/>
        </p:spPr>
        <p:txBody>
          <a:bodyPr wrap="square" rtlCol="0">
            <a:spAutoFit/>
          </a:bodyPr>
          <a:lstStyle/>
          <a:p>
            <a:r>
              <a:rPr lang="fr-FR" sz="2400" dirty="0">
                <a:solidFill>
                  <a:schemeClr val="bg1"/>
                </a:solidFill>
                <a:sym typeface="Wingdings" panose="05000000000000000000" pitchFamily="2" charset="2"/>
              </a:rPr>
              <a:t> </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we can deduce the strategy of each club through this chart. For instance PSG is clearly the one who is investing the most in its academy while Manchester City is </a:t>
            </a:r>
            <a:r>
              <a:rPr lang="en-US" sz="2400"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clearlytaking</a:t>
            </a:r>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only initiated player from the age of 22.5 to 25 (at their prime).</a:t>
            </a:r>
            <a:endParaRPr lang="fr-FR"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fr-FR" sz="2400" dirty="0"/>
          </a:p>
        </p:txBody>
      </p:sp>
    </p:spTree>
    <p:extLst>
      <p:ext uri="{BB962C8B-B14F-4D97-AF65-F5344CB8AC3E}">
        <p14:creationId xmlns:p14="http://schemas.microsoft.com/office/powerpoint/2010/main" val="2392072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2"/>
          <p:cNvSpPr txBox="1">
            <a:spLocks noGrp="1"/>
          </p:cNvSpPr>
          <p:nvPr>
            <p:ph type="title"/>
          </p:nvPr>
        </p:nvSpPr>
        <p:spPr>
          <a:xfrm>
            <a:off x="774066" y="-319067"/>
            <a:ext cx="10728820" cy="1143200"/>
          </a:xfrm>
          <a:prstGeom prst="rect">
            <a:avLst/>
          </a:prstGeom>
        </p:spPr>
        <p:txBody>
          <a:bodyPr spcFirstLastPara="1" vert="horz" wrap="square" lIns="0" tIns="0" rIns="0" bIns="0" rtlCol="0" anchor="b" anchorCtr="0">
            <a:noAutofit/>
          </a:bodyPr>
          <a:lstStyle/>
          <a:p>
            <a:pPr>
              <a:spcBef>
                <a:spcPts val="0"/>
              </a:spcBef>
            </a:pPr>
            <a:r>
              <a:rPr lang="en" dirty="0"/>
              <a:t>Age distribution of Players in Countries</a:t>
            </a:r>
            <a:endParaRPr dirty="0"/>
          </a:p>
        </p:txBody>
      </p:sp>
      <p:sp>
        <p:nvSpPr>
          <p:cNvPr id="482" name="Google Shape;482;p42"/>
          <p:cNvSpPr txBox="1">
            <a:spLocks noGrp="1"/>
          </p:cNvSpPr>
          <p:nvPr>
            <p:ph type="sldNum"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19</a:t>
            </a:fld>
            <a:endParaRPr/>
          </a:p>
        </p:txBody>
      </p:sp>
      <p:pic>
        <p:nvPicPr>
          <p:cNvPr id="7" name="Picture 6" descr="Chart, box and whisker chart&#10;&#10;Description automatically generated">
            <a:extLst>
              <a:ext uri="{FF2B5EF4-FFF2-40B4-BE49-F238E27FC236}">
                <a16:creationId xmlns:a16="http://schemas.microsoft.com/office/drawing/2014/main" id="{6EAE443F-BF5F-41A3-BB5D-8181DD9173A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7393" y="1081349"/>
            <a:ext cx="8582164" cy="4591040"/>
          </a:xfrm>
          <a:prstGeom prst="rect">
            <a:avLst/>
          </a:prstGeom>
          <a:noFill/>
          <a:ln>
            <a:noFill/>
          </a:ln>
        </p:spPr>
      </p:pic>
      <p:sp>
        <p:nvSpPr>
          <p:cNvPr id="8" name="TextBox 7">
            <a:extLst>
              <a:ext uri="{FF2B5EF4-FFF2-40B4-BE49-F238E27FC236}">
                <a16:creationId xmlns:a16="http://schemas.microsoft.com/office/drawing/2014/main" id="{65649956-B0B6-4FE6-9439-B081A6498A6A}"/>
              </a:ext>
            </a:extLst>
          </p:cNvPr>
          <p:cNvSpPr txBox="1"/>
          <p:nvPr/>
        </p:nvSpPr>
        <p:spPr>
          <a:xfrm>
            <a:off x="152956" y="5929606"/>
            <a:ext cx="11663441" cy="461665"/>
          </a:xfrm>
          <a:prstGeom prst="rect">
            <a:avLst/>
          </a:prstGeom>
          <a:noFill/>
        </p:spPr>
        <p:txBody>
          <a:bodyPr wrap="square" rtlCol="0">
            <a:spAutoFit/>
          </a:bodyPr>
          <a:lstStyle/>
          <a:p>
            <a:r>
              <a:rPr lang="fr-FR" sz="2400" dirty="0">
                <a:solidFill>
                  <a:schemeClr val="bg1"/>
                </a:solidFill>
                <a:sym typeface="Wingdings" panose="05000000000000000000" pitchFamily="2" charset="2"/>
              </a:rPr>
              <a:t></a:t>
            </a:r>
            <a:r>
              <a:rPr lang="en-US" sz="2400" dirty="0">
                <a:solidFill>
                  <a:schemeClr val="bg1"/>
                </a:solidFill>
                <a:latin typeface="Times New Roman" panose="02020603050405020304" pitchFamily="18" charset="0"/>
                <a:ea typeface="Times New Roman" panose="02020603050405020304" pitchFamily="18" charset="0"/>
              </a:rPr>
              <a:t>As expected, the age distribution between countries is similar.</a:t>
            </a:r>
            <a:endParaRPr lang="fr-FR" sz="2400" dirty="0"/>
          </a:p>
        </p:txBody>
      </p:sp>
    </p:spTree>
    <p:extLst>
      <p:ext uri="{BB962C8B-B14F-4D97-AF65-F5344CB8AC3E}">
        <p14:creationId xmlns:p14="http://schemas.microsoft.com/office/powerpoint/2010/main" val="3358909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3" name="Google Shape;83;p15"/>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2</a:t>
            </a:fld>
            <a:endParaRPr/>
          </a:p>
        </p:txBody>
      </p:sp>
      <p:sp>
        <p:nvSpPr>
          <p:cNvPr id="81" name="Google Shape;81;p15"/>
          <p:cNvSpPr txBox="1">
            <a:spLocks noGrp="1"/>
          </p:cNvSpPr>
          <p:nvPr>
            <p:ph type="subTitle" idx="4294967295"/>
          </p:nvPr>
        </p:nvSpPr>
        <p:spPr>
          <a:xfrm>
            <a:off x="489098" y="2428875"/>
            <a:ext cx="5959475" cy="2000250"/>
          </a:xfrm>
          <a:prstGeom prst="rect">
            <a:avLst/>
          </a:prstGeom>
        </p:spPr>
        <p:txBody>
          <a:bodyPr spcFirstLastPara="1" vert="horz" wrap="square" lIns="0" tIns="0" rIns="0" bIns="0" rtlCol="0" anchor="t" anchorCtr="0">
            <a:noAutofit/>
          </a:bodyPr>
          <a:lstStyle/>
          <a:p>
            <a:pPr marL="0" indent="0">
              <a:spcBef>
                <a:spcPts val="800"/>
              </a:spcBef>
              <a:buNone/>
            </a:pPr>
            <a:r>
              <a:rPr lang="fr-FR" sz="5333" b="1" dirty="0">
                <a:latin typeface="Muli"/>
                <a:ea typeface="Muli"/>
                <a:cs typeface="Muli"/>
                <a:sym typeface="Muli"/>
              </a:rPr>
              <a:t>Project made by :</a:t>
            </a:r>
            <a:endParaRPr sz="5333" b="1" dirty="0">
              <a:latin typeface="Muli"/>
              <a:ea typeface="Muli"/>
              <a:cs typeface="Muli"/>
              <a:sym typeface="Muli"/>
            </a:endParaRPr>
          </a:p>
          <a:p>
            <a:pPr marL="0" indent="0">
              <a:spcBef>
                <a:spcPts val="800"/>
              </a:spcBef>
              <a:buClr>
                <a:schemeClr val="dk1"/>
              </a:buClr>
              <a:buSzPts val="1100"/>
              <a:buNone/>
            </a:pPr>
            <a:r>
              <a:rPr lang="fr-FR" sz="3733" dirty="0" err="1"/>
              <a:t>Lamiss</a:t>
            </a:r>
            <a:r>
              <a:rPr lang="fr-FR" sz="3733" dirty="0"/>
              <a:t> </a:t>
            </a:r>
            <a:r>
              <a:rPr lang="fr-FR" sz="3733" dirty="0" err="1"/>
              <a:t>gargouri</a:t>
            </a:r>
            <a:endParaRPr sz="3733" dirty="0"/>
          </a:p>
          <a:p>
            <a:pPr marL="0" indent="0">
              <a:spcBef>
                <a:spcPts val="800"/>
              </a:spcBef>
              <a:buClr>
                <a:schemeClr val="dk1"/>
              </a:buClr>
              <a:buSzPts val="1100"/>
              <a:buNone/>
            </a:pPr>
            <a:r>
              <a:rPr lang="en" sz="3733" b="1" dirty="0"/>
              <a:t>2105789</a:t>
            </a:r>
            <a:endParaRPr sz="3733"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5"/>
          <p:cNvSpPr txBox="1">
            <a:spLocks noGrp="1"/>
          </p:cNvSpPr>
          <p:nvPr>
            <p:ph type="sldNum"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20</a:t>
            </a:fld>
            <a:endParaRPr/>
          </a:p>
        </p:txBody>
      </p:sp>
      <p:sp>
        <p:nvSpPr>
          <p:cNvPr id="368" name="Google Shape;368;p35"/>
          <p:cNvSpPr txBox="1">
            <a:spLocks noGrp="1"/>
          </p:cNvSpPr>
          <p:nvPr>
            <p:ph type="ctrTitle" idx="4294967295"/>
          </p:nvPr>
        </p:nvSpPr>
        <p:spPr>
          <a:xfrm>
            <a:off x="207181" y="2809875"/>
            <a:ext cx="4822825" cy="1238250"/>
          </a:xfrm>
          <a:prstGeom prst="rect">
            <a:avLst/>
          </a:prstGeom>
        </p:spPr>
        <p:txBody>
          <a:bodyPr spcFirstLastPara="1" vert="horz" wrap="square" lIns="0" tIns="0" rIns="0" bIns="0" rtlCol="0" anchor="b" anchorCtr="0">
            <a:noAutofit/>
          </a:bodyPr>
          <a:lstStyle/>
          <a:p>
            <a:pPr>
              <a:spcBef>
                <a:spcPts val="0"/>
              </a:spcBef>
            </a:pPr>
            <a:r>
              <a:rPr lang="en" sz="9600" dirty="0"/>
              <a:t>Thanks!</a:t>
            </a:r>
            <a:endParaRPr sz="9600" dirty="0"/>
          </a:p>
        </p:txBody>
      </p:sp>
      <p:pic>
        <p:nvPicPr>
          <p:cNvPr id="370" name="Google Shape;370;p35"/>
          <p:cNvPicPr preferRelativeResize="0"/>
          <p:nvPr/>
        </p:nvPicPr>
        <p:blipFill>
          <a:blip r:embed="rId3">
            <a:alphaModFix/>
          </a:blip>
          <a:stretch>
            <a:fillRect/>
          </a:stretch>
        </p:blipFill>
        <p:spPr>
          <a:xfrm>
            <a:off x="5233200" y="3574701"/>
            <a:ext cx="4228432" cy="2519700"/>
          </a:xfrm>
          <a:prstGeom prst="rect">
            <a:avLst/>
          </a:prstGeom>
          <a:noFill/>
          <a:ln>
            <a:noFill/>
          </a:ln>
        </p:spPr>
      </p:pic>
      <p:pic>
        <p:nvPicPr>
          <p:cNvPr id="371" name="Google Shape;371;p35"/>
          <p:cNvPicPr preferRelativeResize="0"/>
          <p:nvPr/>
        </p:nvPicPr>
        <p:blipFill>
          <a:blip r:embed="rId4">
            <a:alphaModFix/>
          </a:blip>
          <a:stretch>
            <a:fillRect/>
          </a:stretch>
        </p:blipFill>
        <p:spPr>
          <a:xfrm>
            <a:off x="6880019" y="2553307"/>
            <a:ext cx="731600" cy="2130268"/>
          </a:xfrm>
          <a:prstGeom prst="rect">
            <a:avLst/>
          </a:prstGeom>
          <a:noFill/>
          <a:ln>
            <a:noFill/>
          </a:ln>
        </p:spPr>
      </p:pic>
      <p:pic>
        <p:nvPicPr>
          <p:cNvPr id="372" name="Google Shape;372;p35"/>
          <p:cNvPicPr preferRelativeResize="0"/>
          <p:nvPr/>
        </p:nvPicPr>
        <p:blipFill>
          <a:blip r:embed="rId5">
            <a:alphaModFix/>
          </a:blip>
          <a:stretch>
            <a:fillRect/>
          </a:stretch>
        </p:blipFill>
        <p:spPr>
          <a:xfrm>
            <a:off x="6595879" y="775467"/>
            <a:ext cx="1706267" cy="199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prstGeom prst="rect">
            <a:avLst/>
          </a:prstGeom>
        </p:spPr>
        <p:txBody>
          <a:bodyPr spcFirstLastPara="1" vert="horz" wrap="square" lIns="0" tIns="0" rIns="0" bIns="0" rtlCol="0" anchor="b" anchorCtr="0">
            <a:noAutofit/>
          </a:bodyPr>
          <a:lstStyle/>
          <a:p>
            <a:r>
              <a:rPr lang="en" dirty="0"/>
              <a:t>1.</a:t>
            </a:r>
            <a:endParaRPr dirty="0"/>
          </a:p>
          <a:p>
            <a:r>
              <a:rPr lang="en" dirty="0"/>
              <a:t>About FIFA</a:t>
            </a:r>
            <a:endParaRPr dirty="0"/>
          </a:p>
        </p:txBody>
      </p:sp>
      <p:pic>
        <p:nvPicPr>
          <p:cNvPr id="96" name="Google Shape;96;p17"/>
          <p:cNvPicPr preferRelativeResize="0"/>
          <p:nvPr/>
        </p:nvPicPr>
        <p:blipFill>
          <a:blip r:embed="rId3">
            <a:alphaModFix/>
          </a:blip>
          <a:stretch>
            <a:fillRect/>
          </a:stretch>
        </p:blipFill>
        <p:spPr>
          <a:xfrm>
            <a:off x="7630273" y="2727072"/>
            <a:ext cx="2959120" cy="1546400"/>
          </a:xfrm>
          <a:prstGeom prst="rect">
            <a:avLst/>
          </a:prstGeom>
          <a:noFill/>
          <a:ln>
            <a:noFill/>
          </a:ln>
        </p:spPr>
      </p:pic>
      <p:pic>
        <p:nvPicPr>
          <p:cNvPr id="97" name="Google Shape;97;p17"/>
          <p:cNvPicPr preferRelativeResize="0"/>
          <p:nvPr/>
        </p:nvPicPr>
        <p:blipFill>
          <a:blip r:embed="rId4">
            <a:alphaModFix/>
          </a:blip>
          <a:stretch>
            <a:fillRect/>
          </a:stretch>
        </p:blipFill>
        <p:spPr>
          <a:xfrm>
            <a:off x="7720907" y="3265363"/>
            <a:ext cx="193700" cy="56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4" name="Google Shape;104;p18"/>
          <p:cNvSpPr txBox="1">
            <a:spLocks noGrp="1"/>
          </p:cNvSpPr>
          <p:nvPr>
            <p:ph type="body" idx="1"/>
          </p:nvPr>
        </p:nvSpPr>
        <p:spPr>
          <a:xfrm>
            <a:off x="413606" y="488784"/>
            <a:ext cx="9339993" cy="4215600"/>
          </a:xfrm>
          <a:prstGeom prst="rect">
            <a:avLst/>
          </a:prstGeom>
        </p:spPr>
        <p:txBody>
          <a:bodyPr spcFirstLastPara="1" vert="horz" wrap="square" lIns="0" tIns="0" rIns="0" bIns="0" rtlCol="0" anchor="t" anchorCtr="0">
            <a:noAutofit/>
          </a:bodyPr>
          <a:lstStyle/>
          <a:p>
            <a:pPr marL="457189" indent="-457189"/>
            <a:r>
              <a:rPr lang="en-US" sz="2400" spc="-13" dirty="0">
                <a:latin typeface="Times New Roman" panose="02020603050405020304" pitchFamily="18" charset="0"/>
                <a:ea typeface="Times New Roman" panose="02020603050405020304" pitchFamily="18" charset="0"/>
              </a:rPr>
              <a:t>FIFA 21 is a FIFA series association football simulation video game produced by Electronic Arts. It is the 28</a:t>
            </a:r>
            <a:r>
              <a:rPr lang="en-US" sz="2400" spc="-13" baseline="30000" dirty="0">
                <a:latin typeface="Times New Roman" panose="02020603050405020304" pitchFamily="18" charset="0"/>
                <a:ea typeface="Times New Roman" panose="02020603050405020304" pitchFamily="18" charset="0"/>
              </a:rPr>
              <a:t>th</a:t>
            </a:r>
            <a:r>
              <a:rPr lang="en-US" sz="2400" spc="-13" dirty="0">
                <a:latin typeface="Times New Roman" panose="02020603050405020304" pitchFamily="18" charset="0"/>
                <a:ea typeface="Times New Roman" panose="02020603050405020304" pitchFamily="18" charset="0"/>
              </a:rPr>
              <a:t> entry in the FIFA series, and it was launched on Microsoft Windows, Nintendo Switch, PlayStation 4, and Xbox One on October 9, 2020. On December 3, 2020, enhanced versions for the PlayStation 5 and Xbox Series X and Series S were published, as well as a Stadia version in March 2021.</a:t>
            </a:r>
          </a:p>
          <a:p>
            <a:pPr marL="457189" indent="-457189"/>
            <a:endParaRPr lang="en-US" sz="2400" spc="-13" dirty="0">
              <a:latin typeface="Times New Roman" panose="02020603050405020304" pitchFamily="18" charset="0"/>
              <a:ea typeface="Times New Roman" panose="02020603050405020304" pitchFamily="18" charset="0"/>
            </a:endParaRPr>
          </a:p>
          <a:p>
            <a:pPr marL="457189" indent="-457189"/>
            <a:r>
              <a:rPr lang="en-US" sz="2400" spc="-13" dirty="0">
                <a:latin typeface="Times New Roman" panose="02020603050405020304" pitchFamily="18" charset="0"/>
                <a:ea typeface="Times New Roman" panose="02020603050405020304" pitchFamily="18" charset="0"/>
              </a:rPr>
              <a:t>This data visualization will employ statistics information from football players who appear in the game FIFA 21, which has been updated for the 2020-2021 season. We will utilize the dataset provided on Kaggle for our data visualization, which comprises information on 18+ players with 100+ attributes taken from the most recent edition of FIFA.</a:t>
            </a:r>
            <a:endParaRPr lang="fr-FR" sz="2400" dirty="0">
              <a:latin typeface="Times New Roman" panose="02020603050405020304" pitchFamily="18" charset="0"/>
              <a:ea typeface="Times New Roman" panose="02020603050405020304" pitchFamily="18" charset="0"/>
            </a:endParaRPr>
          </a:p>
          <a:p>
            <a:pPr marL="457189" indent="-457189"/>
            <a:endParaRPr lang="fr-FR" sz="2400" dirty="0">
              <a:latin typeface="Times New Roman" panose="02020603050405020304" pitchFamily="18" charset="0"/>
              <a:ea typeface="Times New Roman" panose="02020603050405020304" pitchFamily="18" charset="0"/>
            </a:endParaRPr>
          </a:p>
          <a:p>
            <a:pPr marL="457189" indent="-457189"/>
            <a:endParaRPr dirty="0"/>
          </a:p>
        </p:txBody>
      </p:sp>
      <p:sp>
        <p:nvSpPr>
          <p:cNvPr id="105" name="Google Shape;105;p18"/>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6947222" y="2948083"/>
            <a:ext cx="2689993" cy="1612333"/>
          </a:xfrm>
          <a:prstGeom prst="rect">
            <a:avLst/>
          </a:prstGeom>
          <a:noFill/>
          <a:ln>
            <a:noFill/>
          </a:ln>
        </p:spPr>
      </p:pic>
      <p:sp>
        <p:nvSpPr>
          <p:cNvPr id="113" name="Google Shape;113;p19"/>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5</a:t>
            </a:fld>
            <a:endParaRPr/>
          </a:p>
        </p:txBody>
      </p:sp>
      <p:sp>
        <p:nvSpPr>
          <p:cNvPr id="111" name="Google Shape;111;p19"/>
          <p:cNvSpPr txBox="1">
            <a:spLocks noGrp="1"/>
          </p:cNvSpPr>
          <p:nvPr>
            <p:ph type="ctrTitle" idx="4294967295"/>
          </p:nvPr>
        </p:nvSpPr>
        <p:spPr>
          <a:xfrm>
            <a:off x="233920" y="1923571"/>
            <a:ext cx="4443413" cy="2640012"/>
          </a:xfrm>
          <a:prstGeom prst="rect">
            <a:avLst/>
          </a:prstGeom>
        </p:spPr>
        <p:txBody>
          <a:bodyPr spcFirstLastPara="1" vert="horz" wrap="square" lIns="0" tIns="0" rIns="0" bIns="0" rtlCol="0" anchor="t" anchorCtr="0">
            <a:noAutofit/>
          </a:bodyPr>
          <a:lstStyle/>
          <a:p>
            <a:pPr>
              <a:spcBef>
                <a:spcPts val="0"/>
              </a:spcBef>
            </a:pPr>
            <a:r>
              <a:rPr lang="en" sz="8000" dirty="0"/>
              <a:t>Big concept</a:t>
            </a:r>
            <a:endParaRPr sz="8000" dirty="0"/>
          </a:p>
        </p:txBody>
      </p:sp>
      <p:pic>
        <p:nvPicPr>
          <p:cNvPr id="114" name="Google Shape;114;p19"/>
          <p:cNvPicPr preferRelativeResize="0"/>
          <p:nvPr/>
        </p:nvPicPr>
        <p:blipFill>
          <a:blip r:embed="rId4">
            <a:alphaModFix/>
          </a:blip>
          <a:stretch>
            <a:fillRect/>
          </a:stretch>
        </p:blipFill>
        <p:spPr>
          <a:xfrm>
            <a:off x="5849274" y="1912627"/>
            <a:ext cx="642533" cy="740367"/>
          </a:xfrm>
          <a:prstGeom prst="rect">
            <a:avLst/>
          </a:prstGeom>
          <a:noFill/>
          <a:ln>
            <a:noFill/>
          </a:ln>
        </p:spPr>
      </p:pic>
      <p:pic>
        <p:nvPicPr>
          <p:cNvPr id="115" name="Google Shape;115;p19"/>
          <p:cNvPicPr preferRelativeResize="0"/>
          <p:nvPr/>
        </p:nvPicPr>
        <p:blipFill>
          <a:blip r:embed="rId5">
            <a:alphaModFix/>
          </a:blip>
          <a:stretch>
            <a:fillRect/>
          </a:stretch>
        </p:blipFill>
        <p:spPr>
          <a:xfrm>
            <a:off x="6092912" y="2074885"/>
            <a:ext cx="642533" cy="740367"/>
          </a:xfrm>
          <a:prstGeom prst="rect">
            <a:avLst/>
          </a:prstGeom>
          <a:noFill/>
          <a:ln>
            <a:noFill/>
          </a:ln>
        </p:spPr>
      </p:pic>
      <p:pic>
        <p:nvPicPr>
          <p:cNvPr id="116" name="Google Shape;116;p19"/>
          <p:cNvPicPr preferRelativeResize="0"/>
          <p:nvPr/>
        </p:nvPicPr>
        <p:blipFill>
          <a:blip r:embed="rId6">
            <a:alphaModFix/>
          </a:blip>
          <a:stretch>
            <a:fillRect/>
          </a:stretch>
        </p:blipFill>
        <p:spPr>
          <a:xfrm>
            <a:off x="7538700" y="2893518"/>
            <a:ext cx="1481963" cy="1282551"/>
          </a:xfrm>
          <a:prstGeom prst="rect">
            <a:avLst/>
          </a:prstGeom>
          <a:noFill/>
          <a:ln>
            <a:noFill/>
          </a:ln>
        </p:spPr>
      </p:pic>
      <p:pic>
        <p:nvPicPr>
          <p:cNvPr id="117" name="Google Shape;117;p19"/>
          <p:cNvPicPr preferRelativeResize="0"/>
          <p:nvPr/>
        </p:nvPicPr>
        <p:blipFill>
          <a:blip r:embed="rId6">
            <a:alphaModFix/>
          </a:blip>
          <a:stretch>
            <a:fillRect/>
          </a:stretch>
        </p:blipFill>
        <p:spPr>
          <a:xfrm>
            <a:off x="7538700" y="2370097"/>
            <a:ext cx="1481963" cy="1282551"/>
          </a:xfrm>
          <a:prstGeom prst="rect">
            <a:avLst/>
          </a:prstGeom>
          <a:noFill/>
          <a:ln>
            <a:noFill/>
          </a:ln>
        </p:spPr>
      </p:pic>
      <p:pic>
        <p:nvPicPr>
          <p:cNvPr id="118" name="Google Shape;118;p19"/>
          <p:cNvPicPr preferRelativeResize="0"/>
          <p:nvPr/>
        </p:nvPicPr>
        <p:blipFill>
          <a:blip r:embed="rId7">
            <a:alphaModFix/>
          </a:blip>
          <a:stretch>
            <a:fillRect/>
          </a:stretch>
        </p:blipFill>
        <p:spPr>
          <a:xfrm>
            <a:off x="7449348" y="1008320"/>
            <a:ext cx="1660667" cy="1066589"/>
          </a:xfrm>
          <a:prstGeom prst="rect">
            <a:avLst/>
          </a:prstGeom>
          <a:noFill/>
          <a:ln>
            <a:noFill/>
          </a:ln>
        </p:spPr>
      </p:pic>
      <p:pic>
        <p:nvPicPr>
          <p:cNvPr id="119" name="Google Shape;119;p19"/>
          <p:cNvPicPr preferRelativeResize="0"/>
          <p:nvPr/>
        </p:nvPicPr>
        <p:blipFill>
          <a:blip r:embed="rId8">
            <a:alphaModFix/>
          </a:blip>
          <a:stretch>
            <a:fillRect/>
          </a:stretch>
        </p:blipFill>
        <p:spPr>
          <a:xfrm>
            <a:off x="9840403" y="2222350"/>
            <a:ext cx="1131300" cy="740367"/>
          </a:xfrm>
          <a:prstGeom prst="rect">
            <a:avLst/>
          </a:prstGeom>
          <a:noFill/>
          <a:ln>
            <a:noFill/>
          </a:ln>
        </p:spPr>
      </p:pic>
      <p:cxnSp>
        <p:nvCxnSpPr>
          <p:cNvPr id="120" name="Google Shape;120;p19"/>
          <p:cNvCxnSpPr/>
          <p:nvPr/>
        </p:nvCxnSpPr>
        <p:spPr>
          <a:xfrm>
            <a:off x="9278433" y="4343051"/>
            <a:ext cx="885600" cy="511200"/>
          </a:xfrm>
          <a:prstGeom prst="straightConnector1">
            <a:avLst/>
          </a:prstGeom>
          <a:noFill/>
          <a:ln w="19050" cap="rnd" cmpd="sng">
            <a:solidFill>
              <a:schemeClr val="accent3"/>
            </a:solidFill>
            <a:prstDash val="dash"/>
            <a:round/>
            <a:headEnd type="none" w="med" len="med"/>
            <a:tailEnd type="none" w="med" len="med"/>
          </a:ln>
        </p:spPr>
      </p:cxnSp>
      <p:cxnSp>
        <p:nvCxnSpPr>
          <p:cNvPr id="121" name="Google Shape;121;p19"/>
          <p:cNvCxnSpPr/>
          <p:nvPr/>
        </p:nvCxnSpPr>
        <p:spPr>
          <a:xfrm>
            <a:off x="6547433" y="2713651"/>
            <a:ext cx="746400" cy="430800"/>
          </a:xfrm>
          <a:prstGeom prst="straightConnector1">
            <a:avLst/>
          </a:prstGeom>
          <a:noFill/>
          <a:ln w="19050" cap="rnd" cmpd="sng">
            <a:solidFill>
              <a:schemeClr val="accent6"/>
            </a:solidFill>
            <a:prstDash val="dash"/>
            <a:round/>
            <a:headEnd type="none" w="med" len="med"/>
            <a:tailEnd type="none" w="med" len="med"/>
          </a:ln>
        </p:spPr>
      </p:cxnSp>
      <p:pic>
        <p:nvPicPr>
          <p:cNvPr id="122" name="Google Shape;122;p19"/>
          <p:cNvPicPr preferRelativeResize="0"/>
          <p:nvPr/>
        </p:nvPicPr>
        <p:blipFill>
          <a:blip r:embed="rId9">
            <a:alphaModFix/>
          </a:blip>
          <a:stretch>
            <a:fillRect/>
          </a:stretch>
        </p:blipFill>
        <p:spPr>
          <a:xfrm>
            <a:off x="10270717" y="1827622"/>
            <a:ext cx="254288" cy="740367"/>
          </a:xfrm>
          <a:prstGeom prst="rect">
            <a:avLst/>
          </a:prstGeom>
          <a:noFill/>
          <a:ln>
            <a:noFill/>
          </a:ln>
        </p:spPr>
      </p:pic>
      <p:cxnSp>
        <p:nvCxnSpPr>
          <p:cNvPr id="123" name="Google Shape;123;p19"/>
          <p:cNvCxnSpPr/>
          <p:nvPr/>
        </p:nvCxnSpPr>
        <p:spPr>
          <a:xfrm flipH="1">
            <a:off x="6183433" y="4241451"/>
            <a:ext cx="1248800" cy="721200"/>
          </a:xfrm>
          <a:prstGeom prst="straightConnector1">
            <a:avLst/>
          </a:prstGeom>
          <a:noFill/>
          <a:ln w="19050" cap="rnd" cmpd="sng">
            <a:solidFill>
              <a:schemeClr val="accent3"/>
            </a:solidFill>
            <a:prstDash val="dash"/>
            <a:round/>
            <a:headEnd type="none" w="med" len="med"/>
            <a:tailEnd type="none" w="med" len="med"/>
          </a:ln>
        </p:spPr>
      </p:cxnSp>
      <p:cxnSp>
        <p:nvCxnSpPr>
          <p:cNvPr id="124" name="Google Shape;124;p19"/>
          <p:cNvCxnSpPr/>
          <p:nvPr/>
        </p:nvCxnSpPr>
        <p:spPr>
          <a:xfrm flipH="1">
            <a:off x="9213633" y="2815251"/>
            <a:ext cx="746400" cy="430800"/>
          </a:xfrm>
          <a:prstGeom prst="straightConnector1">
            <a:avLst/>
          </a:prstGeom>
          <a:noFill/>
          <a:ln w="19050" cap="rnd" cmpd="sng">
            <a:solidFill>
              <a:schemeClr val="accent1"/>
            </a:solidFill>
            <a:prstDash val="dash"/>
            <a:round/>
            <a:headEnd type="none" w="med" len="med"/>
            <a:tailEnd type="none" w="med" len="med"/>
          </a:ln>
        </p:spPr>
      </p:cxnSp>
      <p:pic>
        <p:nvPicPr>
          <p:cNvPr id="125" name="Google Shape;125;p19"/>
          <p:cNvPicPr preferRelativeResize="0"/>
          <p:nvPr/>
        </p:nvPicPr>
        <p:blipFill>
          <a:blip r:embed="rId10">
            <a:alphaModFix/>
          </a:blip>
          <a:stretch>
            <a:fillRect/>
          </a:stretch>
        </p:blipFill>
        <p:spPr>
          <a:xfrm>
            <a:off x="5897151" y="3643996"/>
            <a:ext cx="1359327" cy="1496001"/>
          </a:xfrm>
          <a:prstGeom prst="rect">
            <a:avLst/>
          </a:prstGeom>
          <a:noFill/>
          <a:ln>
            <a:noFill/>
          </a:ln>
        </p:spPr>
      </p:pic>
      <p:pic>
        <p:nvPicPr>
          <p:cNvPr id="126" name="Google Shape;126;p19"/>
          <p:cNvPicPr preferRelativeResize="0"/>
          <p:nvPr/>
        </p:nvPicPr>
        <p:blipFill>
          <a:blip r:embed="rId11">
            <a:alphaModFix/>
          </a:blip>
          <a:stretch>
            <a:fillRect/>
          </a:stretch>
        </p:blipFill>
        <p:spPr>
          <a:xfrm>
            <a:off x="10214289" y="4383992"/>
            <a:ext cx="573367" cy="798867"/>
          </a:xfrm>
          <a:prstGeom prst="rect">
            <a:avLst/>
          </a:prstGeom>
          <a:noFill/>
          <a:ln>
            <a:noFill/>
          </a:ln>
        </p:spPr>
      </p:pic>
      <p:pic>
        <p:nvPicPr>
          <p:cNvPr id="127" name="Google Shape;127;p19"/>
          <p:cNvPicPr preferRelativeResize="0"/>
          <p:nvPr/>
        </p:nvPicPr>
        <p:blipFill>
          <a:blip r:embed="rId12">
            <a:alphaModFix/>
          </a:blip>
          <a:stretch>
            <a:fillRect/>
          </a:stretch>
        </p:blipFill>
        <p:spPr>
          <a:xfrm>
            <a:off x="10712178" y="4597807"/>
            <a:ext cx="573367" cy="798867"/>
          </a:xfrm>
          <a:prstGeom prst="rect">
            <a:avLst/>
          </a:prstGeom>
          <a:noFill/>
          <a:ln>
            <a:noFill/>
          </a:ln>
        </p:spPr>
      </p:pic>
      <p:sp>
        <p:nvSpPr>
          <p:cNvPr id="128" name="Google Shape;128;p19"/>
          <p:cNvSpPr/>
          <p:nvPr/>
        </p:nvSpPr>
        <p:spPr>
          <a:xfrm>
            <a:off x="8152467" y="2193667"/>
            <a:ext cx="254400" cy="635600"/>
          </a:xfrm>
          <a:prstGeom prst="upDownArrow">
            <a:avLst>
              <a:gd name="adj1" fmla="val 50000"/>
              <a:gd name="adj2" fmla="val 50000"/>
            </a:avLst>
          </a:prstGeom>
          <a:gradFill>
            <a:gsLst>
              <a:gs pos="0">
                <a:schemeClr val="accent4"/>
              </a:gs>
              <a:gs pos="100000">
                <a:srgbClr val="00FFFF">
                  <a:alpha val="0"/>
                </a:srgbClr>
              </a:gs>
            </a:gsLst>
            <a:lin ang="5400012" scaled="0"/>
          </a:gra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0"/>
          <p:cNvSpPr txBox="1">
            <a:spLocks noGrp="1"/>
          </p:cNvSpPr>
          <p:nvPr>
            <p:ph type="title"/>
          </p:nvPr>
        </p:nvSpPr>
        <p:spPr>
          <a:prstGeom prst="rect">
            <a:avLst/>
          </a:prstGeom>
        </p:spPr>
        <p:txBody>
          <a:bodyPr spcFirstLastPara="1" vert="horz" wrap="square" lIns="0" tIns="0" rIns="0" bIns="0" rtlCol="0" anchor="b" anchorCtr="0">
            <a:noAutofit/>
          </a:bodyPr>
          <a:lstStyle/>
          <a:p>
            <a:r>
              <a:rPr lang="en"/>
              <a:t>Let’s review some concepts</a:t>
            </a:r>
            <a:endParaRPr/>
          </a:p>
        </p:txBody>
      </p:sp>
      <p:sp>
        <p:nvSpPr>
          <p:cNvPr id="296" name="Google Shape;296;p30"/>
          <p:cNvSpPr txBox="1">
            <a:spLocks noGrp="1"/>
          </p:cNvSpPr>
          <p:nvPr>
            <p:ph type="body" idx="1"/>
          </p:nvPr>
        </p:nvSpPr>
        <p:spPr>
          <a:xfrm>
            <a:off x="774067" y="1803400"/>
            <a:ext cx="2674400" cy="2078800"/>
          </a:xfrm>
          <a:prstGeom prst="rect">
            <a:avLst/>
          </a:prstGeom>
        </p:spPr>
        <p:txBody>
          <a:bodyPr spcFirstLastPara="1" vert="horz" wrap="square" lIns="0" tIns="0" rIns="0" bIns="0" rtlCol="0" anchor="t" anchorCtr="0">
            <a:noAutofit/>
          </a:bodyPr>
          <a:lstStyle/>
          <a:p>
            <a:pPr marL="0" indent="0">
              <a:buNone/>
            </a:pPr>
            <a:r>
              <a:rPr lang="en" sz="1600" b="1" dirty="0"/>
              <a:t>Big Data</a:t>
            </a:r>
            <a:endParaRPr sz="1600" b="1" dirty="0">
              <a:latin typeface="Muli"/>
              <a:ea typeface="Muli"/>
              <a:cs typeface="Muli"/>
              <a:sym typeface="Muli"/>
            </a:endParaRPr>
          </a:p>
          <a:p>
            <a:pPr marL="0" indent="0">
              <a:buNone/>
            </a:pPr>
            <a:r>
              <a:rPr lang="en-US" sz="1600" spc="-13" dirty="0">
                <a:latin typeface="Times New Roman" panose="02020603050405020304" pitchFamily="18" charset="0"/>
                <a:ea typeface="Times New Roman" panose="02020603050405020304" pitchFamily="18" charset="0"/>
              </a:rPr>
              <a:t>is a combination of technologies for storing, analyzing, and managing large amounts of data, as well as a macro-tool for seeing patterns in the chaos of this information explosion in order to construct smart solutions.</a:t>
            </a:r>
            <a:endParaRPr lang="fr-FR" sz="1600" dirty="0">
              <a:latin typeface="Times New Roman" panose="02020603050405020304" pitchFamily="18" charset="0"/>
              <a:ea typeface="Times New Roman" panose="02020603050405020304" pitchFamily="18" charset="0"/>
            </a:endParaRPr>
          </a:p>
          <a:p>
            <a:pPr marL="0" indent="0">
              <a:buNone/>
            </a:pPr>
            <a:endParaRPr sz="1333" dirty="0"/>
          </a:p>
        </p:txBody>
      </p:sp>
      <p:sp>
        <p:nvSpPr>
          <p:cNvPr id="297" name="Google Shape;297;p30"/>
          <p:cNvSpPr txBox="1">
            <a:spLocks noGrp="1"/>
          </p:cNvSpPr>
          <p:nvPr>
            <p:ph type="body" idx="2"/>
          </p:nvPr>
        </p:nvSpPr>
        <p:spPr>
          <a:xfrm>
            <a:off x="3707265" y="1803400"/>
            <a:ext cx="2674400" cy="2078800"/>
          </a:xfrm>
          <a:prstGeom prst="rect">
            <a:avLst/>
          </a:prstGeom>
        </p:spPr>
        <p:txBody>
          <a:bodyPr spcFirstLastPara="1" vert="horz" wrap="square" lIns="0" tIns="0" rIns="0" bIns="0" rtlCol="0" anchor="t" anchorCtr="0">
            <a:noAutofit/>
          </a:bodyPr>
          <a:lstStyle/>
          <a:p>
            <a:pPr marL="0" indent="0">
              <a:buNone/>
            </a:pPr>
            <a:r>
              <a:rPr lang="en" sz="1600" b="1" dirty="0"/>
              <a:t>Data Analytics</a:t>
            </a:r>
            <a:endParaRPr sz="1600" b="1" dirty="0">
              <a:latin typeface="Muli"/>
              <a:ea typeface="Muli"/>
              <a:cs typeface="Muli"/>
              <a:sym typeface="Muli"/>
            </a:endParaRPr>
          </a:p>
          <a:p>
            <a:pPr marL="228594" indent="-228594"/>
            <a:r>
              <a:rPr lang="en" sz="1600" dirty="0"/>
              <a:t>Is the science of studying raw data in order to draw conclusions about it.</a:t>
            </a:r>
          </a:p>
          <a:p>
            <a:pPr marL="228594" indent="-228594"/>
            <a:r>
              <a:rPr lang="en-US" sz="1600" spc="-13" dirty="0">
                <a:latin typeface="Times New Roman" panose="02020603050405020304" pitchFamily="18" charset="0"/>
                <a:ea typeface="Times New Roman" panose="02020603050405020304" pitchFamily="18" charset="0"/>
              </a:rPr>
              <a:t>Data analytics techniques and procedures have been turned into mechanical processes and algorithms that operate on raw data for human consumption. A company's performance may be improved by using data analytics.</a:t>
            </a:r>
            <a:endParaRPr lang="en" sz="1600" dirty="0"/>
          </a:p>
          <a:p>
            <a:pPr marL="228594" indent="-228594"/>
            <a:endParaRPr sz="1600" dirty="0"/>
          </a:p>
        </p:txBody>
      </p:sp>
      <p:sp>
        <p:nvSpPr>
          <p:cNvPr id="298" name="Google Shape;298;p30"/>
          <p:cNvSpPr txBox="1">
            <a:spLocks noGrp="1"/>
          </p:cNvSpPr>
          <p:nvPr>
            <p:ph type="body" idx="3"/>
          </p:nvPr>
        </p:nvSpPr>
        <p:spPr>
          <a:xfrm>
            <a:off x="6640463" y="1803400"/>
            <a:ext cx="2858695" cy="2078800"/>
          </a:xfrm>
          <a:prstGeom prst="rect">
            <a:avLst/>
          </a:prstGeom>
        </p:spPr>
        <p:txBody>
          <a:bodyPr spcFirstLastPara="1" vert="horz" wrap="square" lIns="0" tIns="0" rIns="0" bIns="0" rtlCol="0" anchor="t" anchorCtr="0">
            <a:noAutofit/>
          </a:bodyPr>
          <a:lstStyle/>
          <a:p>
            <a:pPr marL="0" indent="0">
              <a:buNone/>
            </a:pPr>
            <a:r>
              <a:rPr lang="en" sz="1600" b="1" dirty="0"/>
              <a:t>Data Visualization</a:t>
            </a:r>
            <a:endParaRPr sz="1600" b="1" dirty="0">
              <a:latin typeface="Muli"/>
              <a:ea typeface="Muli"/>
              <a:cs typeface="Muli"/>
              <a:sym typeface="Muli"/>
            </a:endParaRPr>
          </a:p>
          <a:p>
            <a:pPr marL="228594" indent="-228594"/>
            <a:r>
              <a:rPr lang="en-US" sz="1600" spc="-13" dirty="0">
                <a:latin typeface="Times New Roman" panose="02020603050405020304" pitchFamily="18" charset="0"/>
                <a:ea typeface="Times New Roman" panose="02020603050405020304" pitchFamily="18" charset="0"/>
              </a:rPr>
              <a:t>Data visualization software may be utilized in a number of different ways. The most prevalent application nowadays is as a reporting tool for business intelligence (BI). </a:t>
            </a:r>
          </a:p>
          <a:p>
            <a:pPr marL="228594" indent="-228594"/>
            <a:r>
              <a:rPr lang="en-US" sz="1600" spc="-13" dirty="0">
                <a:latin typeface="Times New Roman" panose="02020603050405020304" pitchFamily="18" charset="0"/>
                <a:ea typeface="Times New Roman" panose="02020603050405020304" pitchFamily="18" charset="0"/>
              </a:rPr>
              <a:t>By visualizing data in the form of maps or graphs, we can have a better understanding of what it implies. This makes the data easier to interpret for the human mind, making it easier to see trends, patterns, and outliers in vast data sets.</a:t>
            </a:r>
            <a:endParaRPr lang="fr-FR" sz="1600" dirty="0">
              <a:latin typeface="Times New Roman" panose="02020603050405020304" pitchFamily="18" charset="0"/>
              <a:ea typeface="Times New Roman" panose="02020603050405020304" pitchFamily="18" charset="0"/>
            </a:endParaRPr>
          </a:p>
          <a:p>
            <a:pPr marL="228594" indent="-228594"/>
            <a:endParaRPr lang="fr-FR" sz="1600" dirty="0">
              <a:latin typeface="Times New Roman" panose="02020603050405020304" pitchFamily="18" charset="0"/>
              <a:ea typeface="Times New Roman" panose="02020603050405020304" pitchFamily="18" charset="0"/>
            </a:endParaRPr>
          </a:p>
          <a:p>
            <a:pPr marL="228594" indent="-228594"/>
            <a:endParaRPr sz="1600" dirty="0"/>
          </a:p>
        </p:txBody>
      </p:sp>
      <p:sp>
        <p:nvSpPr>
          <p:cNvPr id="299" name="Google Shape;299;p30"/>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8"/>
          <p:cNvSpPr txBox="1">
            <a:spLocks noGrp="1"/>
          </p:cNvSpPr>
          <p:nvPr>
            <p:ph type="ctrTitle"/>
          </p:nvPr>
        </p:nvSpPr>
        <p:spPr>
          <a:prstGeom prst="rect">
            <a:avLst/>
          </a:prstGeom>
        </p:spPr>
        <p:txBody>
          <a:bodyPr spcFirstLastPara="1" vert="horz" wrap="square" lIns="0" tIns="0" rIns="0" bIns="0" rtlCol="0" anchor="b" anchorCtr="0">
            <a:noAutofit/>
          </a:bodyPr>
          <a:lstStyle/>
          <a:p>
            <a:r>
              <a:rPr lang="en" dirty="0"/>
              <a:t>2.</a:t>
            </a:r>
            <a:br>
              <a:rPr lang="en" dirty="0"/>
            </a:br>
            <a:r>
              <a:rPr lang="en" dirty="0"/>
              <a:t>Dataset</a:t>
            </a:r>
            <a:endParaRPr dirty="0"/>
          </a:p>
        </p:txBody>
      </p:sp>
      <p:pic>
        <p:nvPicPr>
          <p:cNvPr id="394" name="Google Shape;394;p38"/>
          <p:cNvPicPr preferRelativeResize="0"/>
          <p:nvPr/>
        </p:nvPicPr>
        <p:blipFill>
          <a:blip r:embed="rId3">
            <a:alphaModFix/>
          </a:blip>
          <a:stretch>
            <a:fillRect/>
          </a:stretch>
        </p:blipFill>
        <p:spPr>
          <a:xfrm>
            <a:off x="7978635" y="1831567"/>
            <a:ext cx="2025867" cy="23087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body" idx="1"/>
          </p:nvPr>
        </p:nvSpPr>
        <p:spPr>
          <a:xfrm>
            <a:off x="6658034" y="399715"/>
            <a:ext cx="4649412" cy="4206800"/>
          </a:xfrm>
          <a:prstGeom prst="rect">
            <a:avLst/>
          </a:prstGeom>
        </p:spPr>
        <p:txBody>
          <a:bodyPr spcFirstLastPara="1" vert="horz" wrap="square" lIns="0" tIns="0" rIns="0" bIns="0" rtlCol="0" anchor="t" anchorCtr="0">
            <a:noAutofit/>
          </a:bodyPr>
          <a:lstStyle/>
          <a:p>
            <a:pPr marL="0" indent="0">
              <a:buNone/>
            </a:pPr>
            <a:r>
              <a:rPr lang="en" sz="3200" b="1" dirty="0"/>
              <a:t>Content</a:t>
            </a:r>
          </a:p>
          <a:p>
            <a:pPr marL="457189" indent="-457189"/>
            <a:r>
              <a:rPr lang="en-US" sz="1867" dirty="0">
                <a:solidFill>
                  <a:schemeClr val="bg1"/>
                </a:solidFill>
                <a:latin typeface="Times New Roman" panose="02020603050405020304" pitchFamily="18" charset="0"/>
                <a:ea typeface="Times New Roman" panose="02020603050405020304" pitchFamily="18" charset="0"/>
              </a:rPr>
              <a:t>Every player in FIFA 15, 16, 17, 18, 19, 20, and FIFA 21 is accessible.</a:t>
            </a:r>
            <a:endParaRPr lang="fr-FR" sz="1867" dirty="0">
              <a:solidFill>
                <a:schemeClr val="bg1"/>
              </a:solidFill>
              <a:latin typeface="Times New Roman" panose="02020603050405020304" pitchFamily="18" charset="0"/>
              <a:ea typeface="Times New Roman" panose="02020603050405020304" pitchFamily="18" charset="0"/>
            </a:endParaRPr>
          </a:p>
          <a:p>
            <a:pPr marL="457189" indent="-457189"/>
            <a:r>
              <a:rPr lang="en-US" sz="1867" dirty="0">
                <a:solidFill>
                  <a:schemeClr val="bg1"/>
                </a:solidFill>
                <a:latin typeface="Times New Roman" panose="02020603050405020304" pitchFamily="18" charset="0"/>
                <a:ea typeface="Times New Roman" panose="02020603050405020304" pitchFamily="18" charset="0"/>
              </a:rPr>
              <a:t>100+ attributes</a:t>
            </a:r>
            <a:endParaRPr lang="fr-FR" sz="1867" dirty="0">
              <a:solidFill>
                <a:schemeClr val="bg1"/>
              </a:solidFill>
              <a:latin typeface="Times New Roman" panose="02020603050405020304" pitchFamily="18" charset="0"/>
              <a:ea typeface="Times New Roman" panose="02020603050405020304" pitchFamily="18" charset="0"/>
            </a:endParaRPr>
          </a:p>
          <a:p>
            <a:pPr marL="457189" indent="-457189"/>
            <a:r>
              <a:rPr lang="fr-FR" sz="1867" dirty="0">
                <a:solidFill>
                  <a:schemeClr val="bg1"/>
                </a:solidFill>
                <a:latin typeface="Times New Roman" panose="02020603050405020304" pitchFamily="18" charset="0"/>
                <a:ea typeface="Times New Roman" panose="02020603050405020304" pitchFamily="18" charset="0"/>
              </a:rPr>
              <a:t>The </a:t>
            </a:r>
            <a:r>
              <a:rPr lang="fr-FR" sz="1867" dirty="0" err="1">
                <a:solidFill>
                  <a:schemeClr val="bg1"/>
                </a:solidFill>
                <a:latin typeface="Times New Roman" panose="02020603050405020304" pitchFamily="18" charset="0"/>
                <a:ea typeface="Times New Roman" panose="02020603050405020304" pitchFamily="18" charset="0"/>
              </a:rPr>
              <a:t>scraped</a:t>
            </a:r>
            <a:r>
              <a:rPr lang="fr-FR" sz="1867" dirty="0">
                <a:solidFill>
                  <a:schemeClr val="bg1"/>
                </a:solidFill>
                <a:latin typeface="Times New Roman" panose="02020603050405020304" pitchFamily="18" charset="0"/>
                <a:ea typeface="Times New Roman" panose="02020603050405020304" pitchFamily="18" charset="0"/>
              </a:rPr>
              <a:t> </a:t>
            </a:r>
            <a:r>
              <a:rPr lang="fr-FR" sz="1867" dirty="0" err="1">
                <a:solidFill>
                  <a:schemeClr val="bg1"/>
                </a:solidFill>
                <a:latin typeface="Times New Roman" panose="02020603050405020304" pitchFamily="18" charset="0"/>
                <a:ea typeface="Times New Roman" panose="02020603050405020304" pitchFamily="18" charset="0"/>
              </a:rPr>
              <a:t>players</a:t>
            </a:r>
            <a:r>
              <a:rPr lang="fr-FR" sz="1867" dirty="0">
                <a:solidFill>
                  <a:schemeClr val="bg1"/>
                </a:solidFill>
                <a:latin typeface="Times New Roman" panose="02020603050405020304" pitchFamily="18" charset="0"/>
                <a:ea typeface="Times New Roman" panose="02020603050405020304" pitchFamily="18" charset="0"/>
              </a:rPr>
              <a:t>' URLs</a:t>
            </a:r>
          </a:p>
          <a:p>
            <a:pPr marL="457189" indent="-457189"/>
            <a:r>
              <a:rPr lang="en-US" sz="1867" dirty="0">
                <a:solidFill>
                  <a:schemeClr val="bg1"/>
                </a:solidFill>
                <a:latin typeface="Times New Roman" panose="02020603050405020304" pitchFamily="18" charset="0"/>
                <a:ea typeface="Times New Roman" panose="02020603050405020304" pitchFamily="18" charset="0"/>
              </a:rPr>
              <a:t>Positions of players, as well as their roles in the club and the national team.</a:t>
            </a:r>
          </a:p>
          <a:p>
            <a:pPr marL="457189" indent="-457189"/>
            <a:r>
              <a:rPr lang="en-US" sz="1867" dirty="0">
                <a:solidFill>
                  <a:schemeClr val="bg1"/>
                </a:solidFill>
                <a:latin typeface="Times New Roman" panose="02020603050405020304" pitchFamily="18" charset="0"/>
                <a:ea typeface="Times New Roman" panose="02020603050405020304" pitchFamily="18" charset="0"/>
              </a:rPr>
              <a:t>Attacking, Skills, Defense, Mentality, GK Skills, and so on are all player traits with statistics.</a:t>
            </a:r>
          </a:p>
          <a:p>
            <a:pPr marL="457189" indent="-457189"/>
            <a:r>
              <a:rPr lang="en-US" sz="1867" dirty="0">
                <a:solidFill>
                  <a:schemeClr val="bg1"/>
                </a:solidFill>
                <a:latin typeface="Times New Roman" panose="02020603050405020304" pitchFamily="18" charset="0"/>
                <a:ea typeface="Times New Roman" panose="02020603050405020304" pitchFamily="18" charset="0"/>
              </a:rPr>
              <a:t>Nationality, Club, </a:t>
            </a:r>
            <a:r>
              <a:rPr lang="en-US" sz="1867" dirty="0" err="1">
                <a:solidFill>
                  <a:schemeClr val="bg1"/>
                </a:solidFill>
                <a:latin typeface="Times New Roman" panose="02020603050405020304" pitchFamily="18" charset="0"/>
                <a:ea typeface="Times New Roman" panose="02020603050405020304" pitchFamily="18" charset="0"/>
              </a:rPr>
              <a:t>DateOfBirth</a:t>
            </a:r>
            <a:r>
              <a:rPr lang="en-US" sz="1867" dirty="0">
                <a:solidFill>
                  <a:schemeClr val="bg1"/>
                </a:solidFill>
                <a:latin typeface="Times New Roman" panose="02020603050405020304" pitchFamily="18" charset="0"/>
                <a:ea typeface="Times New Roman" panose="02020603050405020304" pitchFamily="18" charset="0"/>
              </a:rPr>
              <a:t>, Wage, Salary, and other personal information about players are collected.</a:t>
            </a:r>
            <a:endParaRPr lang="fr-FR" sz="1867" dirty="0">
              <a:solidFill>
                <a:schemeClr val="bg1"/>
              </a:solidFill>
              <a:latin typeface="Times New Roman" panose="02020603050405020304" pitchFamily="18" charset="0"/>
              <a:ea typeface="Times New Roman" panose="02020603050405020304" pitchFamily="18" charset="0"/>
            </a:endParaRPr>
          </a:p>
          <a:p>
            <a:pPr marL="457189" indent="-457189"/>
            <a:endParaRPr lang="fr-FR" sz="1600" dirty="0">
              <a:solidFill>
                <a:schemeClr val="bg1"/>
              </a:solidFill>
              <a:latin typeface="Times New Roman" panose="02020603050405020304" pitchFamily="18" charset="0"/>
              <a:ea typeface="Times New Roman" panose="02020603050405020304" pitchFamily="18" charset="0"/>
            </a:endParaRPr>
          </a:p>
          <a:p>
            <a:pPr marL="457189" indent="-457189"/>
            <a:endParaRPr b="1" dirty="0"/>
          </a:p>
        </p:txBody>
      </p:sp>
      <p:sp>
        <p:nvSpPr>
          <p:cNvPr id="135" name="Google Shape;135;p20"/>
          <p:cNvSpPr txBox="1">
            <a:spLocks noGrp="1"/>
          </p:cNvSpPr>
          <p:nvPr>
            <p:ph type="body" idx="2"/>
          </p:nvPr>
        </p:nvSpPr>
        <p:spPr>
          <a:xfrm>
            <a:off x="340492" y="399715"/>
            <a:ext cx="5861525" cy="4206800"/>
          </a:xfrm>
          <a:prstGeom prst="rect">
            <a:avLst/>
          </a:prstGeom>
        </p:spPr>
        <p:txBody>
          <a:bodyPr spcFirstLastPara="1" vert="horz" wrap="square" lIns="0" tIns="0" rIns="0" bIns="0" rtlCol="0" anchor="t" anchorCtr="0">
            <a:noAutofit/>
          </a:bodyPr>
          <a:lstStyle/>
          <a:p>
            <a:pPr marL="0" indent="0">
              <a:buNone/>
            </a:pPr>
            <a:r>
              <a:rPr lang="en" sz="3200" b="1" dirty="0"/>
              <a:t>Context</a:t>
            </a:r>
          </a:p>
          <a:p>
            <a:pPr marL="457189" indent="-457189"/>
            <a:r>
              <a:rPr lang="en-US" sz="1867" dirty="0">
                <a:latin typeface="Times New Roman" panose="02020603050405020304" pitchFamily="18" charset="0"/>
                <a:ea typeface="Times New Roman" panose="02020603050405020304" pitchFamily="18" charset="0"/>
              </a:rPr>
              <a:t>The ideal budget for building a competitive team (at the level of Europe's top n teams) in which the budget does not allow for the purchase of much superior players for the 11-man lineup. An extra is a comparison of the lineup's Potential attribute rather than the Overall attribute.</a:t>
            </a:r>
          </a:p>
          <a:p>
            <a:pPr marL="457189" indent="-457189"/>
            <a:r>
              <a:rPr lang="en-US" sz="1867" dirty="0">
                <a:latin typeface="Times New Roman" panose="02020603050405020304" pitchFamily="18" charset="0"/>
                <a:ea typeface="Times New Roman" panose="02020603050405020304" pitchFamily="18" charset="0"/>
              </a:rPr>
              <a:t>Comparison between two players (In comparison to real-life numbers, which skill qualities changed the most over time).</a:t>
            </a:r>
          </a:p>
          <a:p>
            <a:pPr marL="457189" indent="-457189"/>
            <a:r>
              <a:rPr lang="en-US" sz="1867" dirty="0">
                <a:latin typeface="Times New Roman" panose="02020603050405020304" pitchFamily="18" charset="0"/>
                <a:ea typeface="Times New Roman" panose="02020603050405020304" pitchFamily="18" charset="0"/>
              </a:rPr>
              <a:t>Sample analysis of the top n percent players to evaluate if some key traits like agility, ball control, and strength have remained popular or not over FIFA editions. For example, in FIFA 20, the top 5% of players are faster (better Acceleration and Agility) than in FIFA 15. The trend of qualities is also a good indicator of how crucial specific attributes are for players to win games.</a:t>
            </a:r>
            <a:endParaRPr lang="fr-FR" sz="1867" dirty="0">
              <a:latin typeface="Times New Roman" panose="02020603050405020304" pitchFamily="18" charset="0"/>
              <a:ea typeface="Times New Roman" panose="02020603050405020304" pitchFamily="18" charset="0"/>
            </a:endParaRPr>
          </a:p>
          <a:p>
            <a:pPr marL="457189" indent="-457189"/>
            <a:endParaRPr lang="fr-FR" sz="1600" dirty="0">
              <a:latin typeface="Times New Roman" panose="02020603050405020304" pitchFamily="18" charset="0"/>
              <a:ea typeface="Times New Roman" panose="02020603050405020304" pitchFamily="18" charset="0"/>
            </a:endParaRPr>
          </a:p>
          <a:p>
            <a:pPr marL="457189" indent="-457189"/>
            <a:endParaRPr lang="fr-FR" sz="1600" dirty="0">
              <a:latin typeface="Times New Roman" panose="02020603050405020304" pitchFamily="18" charset="0"/>
              <a:ea typeface="Times New Roman" panose="02020603050405020304" pitchFamily="18" charset="0"/>
            </a:endParaRPr>
          </a:p>
          <a:p>
            <a:pPr marL="457189" indent="-457189"/>
            <a:endParaRPr b="1" dirty="0"/>
          </a:p>
        </p:txBody>
      </p:sp>
      <p:sp>
        <p:nvSpPr>
          <p:cNvPr id="136" name="Google Shape;136;p20"/>
          <p:cNvSpPr txBox="1">
            <a:spLocks noGrp="1"/>
          </p:cNvSpPr>
          <p:nvPr>
            <p:ph type="sldNum" idx="12"/>
          </p:nvPr>
        </p:nvSpPr>
        <p:spPr>
          <a:prstGeom prst="rect">
            <a:avLst/>
          </a:prstGeom>
        </p:spPr>
        <p:txBody>
          <a:bodyPr spcFirstLastPara="1" vert="horz" wrap="square" lIns="0" tIns="0" rIns="0" bIns="0" rtlCol="0" anchor="ctr" anchorCtr="0">
            <a:noAutofit/>
          </a:bodyPr>
          <a:lstStyle/>
          <a:p>
            <a:fld id="{00000000-1234-1234-1234-123412341234}" type="slidenum">
              <a:rPr lang="en"/>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4"/>
          <p:cNvSpPr txBox="1">
            <a:spLocks noGrp="1"/>
          </p:cNvSpPr>
          <p:nvPr>
            <p:ph type="sldNum" idx="12"/>
          </p:nvPr>
        </p:nvSpPr>
        <p:spPr>
          <a:xfrm>
            <a:off x="11307445" y="6333135"/>
            <a:ext cx="731600" cy="524800"/>
          </a:xfrm>
          <a:prstGeom prst="rect">
            <a:avLst/>
          </a:prstGeom>
        </p:spPr>
        <p:txBody>
          <a:bodyPr spcFirstLastPara="1" vert="horz" wrap="square" lIns="0" tIns="0" rIns="0" bIns="0" rtlCol="0" anchor="ctr" anchorCtr="0">
            <a:noAutofit/>
          </a:bodyPr>
          <a:lstStyle/>
          <a:p>
            <a:fld id="{00000000-1234-1234-1234-123412341234}" type="slidenum">
              <a:rPr lang="en"/>
              <a:pPr/>
              <a:t>9</a:t>
            </a:fld>
            <a:endParaRPr/>
          </a:p>
        </p:txBody>
      </p:sp>
      <p:pic>
        <p:nvPicPr>
          <p:cNvPr id="11" name="Picture 10" descr="Graphical user interface, application, Teams&#10;&#10;Description automatically generated">
            <a:extLst>
              <a:ext uri="{FF2B5EF4-FFF2-40B4-BE49-F238E27FC236}">
                <a16:creationId xmlns:a16="http://schemas.microsoft.com/office/drawing/2014/main" id="{90BB3A22-C39C-4295-AC0D-BDE455B3AD4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1168" y="1856022"/>
            <a:ext cx="10229664" cy="3145956"/>
          </a:xfrm>
          <a:prstGeom prst="rect">
            <a:avLst/>
          </a:prstGeom>
          <a:noFill/>
          <a:ln>
            <a:noFill/>
          </a:ln>
        </p:spPr>
      </p:pic>
    </p:spTree>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Aliena · SlidesCarnival</Template>
  <TotalTime>3</TotalTime>
  <Words>738</Words>
  <Application>Microsoft Office PowerPoint</Application>
  <PresentationFormat>Widescreen</PresentationFormat>
  <Paragraphs>65</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Lexend Deca</vt:lpstr>
      <vt:lpstr>Muli</vt:lpstr>
      <vt:lpstr>Times New Roman</vt:lpstr>
      <vt:lpstr>Aliena template</vt:lpstr>
      <vt:lpstr>FIFA Data Analytics And Visualization</vt:lpstr>
      <vt:lpstr>PowerPoint Presentation</vt:lpstr>
      <vt:lpstr>1. About FIFA</vt:lpstr>
      <vt:lpstr>PowerPoint Presentation</vt:lpstr>
      <vt:lpstr>Big concept</vt:lpstr>
      <vt:lpstr>Let’s review some concepts</vt:lpstr>
      <vt:lpstr>2. Dataset</vt:lpstr>
      <vt:lpstr>PowerPoint Presentation</vt:lpstr>
      <vt:lpstr>PowerPoint Presentation</vt:lpstr>
      <vt:lpstr>3. Analysis And Visualization</vt:lpstr>
      <vt:lpstr>Count of Players on basis of height</vt:lpstr>
      <vt:lpstr>Height Vs Dribbling</vt:lpstr>
      <vt:lpstr>Height Vs Movement Agility</vt:lpstr>
      <vt:lpstr>Weight Vs Dribbling </vt:lpstr>
      <vt:lpstr>Weight Vs Acceleration</vt:lpstr>
      <vt:lpstr>Different work rates of the Players Participating in the FIFA 2021</vt:lpstr>
      <vt:lpstr>Comparing Stats of Messi, Lewandowski &amp; CR7</vt:lpstr>
      <vt:lpstr>Age distribution in the Top Clubs</vt:lpstr>
      <vt:lpstr>Age distribution of Players in Countries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Data Analytics And Visualization</dc:title>
  <dc:creator>LAMISS GARGOURI</dc:creator>
  <cp:lastModifiedBy>LAMISS GARGOURI</cp:lastModifiedBy>
  <cp:revision>2</cp:revision>
  <dcterms:created xsi:type="dcterms:W3CDTF">2022-01-28T09:58:40Z</dcterms:created>
  <dcterms:modified xsi:type="dcterms:W3CDTF">2022-01-28T10:01:58Z</dcterms:modified>
</cp:coreProperties>
</file>