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3" r:id="rId20"/>
    <p:sldId id="274" r:id="rId21"/>
    <p:sldId id="275"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t>5/18/2022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t>5/18/2022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t>5/18/2022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784DEA67-A527-4F06-A600-7F7A8BECD40D}" type="datetimeFigureOut">
              <a:rPr lang="en-US" smtClean="0"/>
              <a:t>5/18/2022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84DEA67-A527-4F06-A600-7F7A8BECD40D}" type="datetimeFigureOut">
              <a:rPr lang="en-US" smtClean="0"/>
              <a:t>5/18/2022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784DEA67-A527-4F06-A600-7F7A8BECD40D}" type="datetimeFigureOut">
              <a:rPr lang="en-US" smtClean="0"/>
              <a:t>5/18/2022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784DEA67-A527-4F06-A600-7F7A8BECD40D}" type="datetimeFigureOut">
              <a:rPr lang="en-US" smtClean="0"/>
              <a:t>5/18/2022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784DEA67-A527-4F06-A600-7F7A8BECD40D}" type="datetimeFigureOut">
              <a:rPr lang="en-US" smtClean="0"/>
              <a:t>5/18/2022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84DEA67-A527-4F06-A600-7F7A8BECD40D}" type="datetimeFigureOut">
              <a:rPr lang="en-US" smtClean="0"/>
              <a:t>5/18/2022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n-US"/>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84DEA67-A527-4F06-A600-7F7A8BECD40D}" type="datetimeFigureOut">
              <a:rPr lang="en-US" smtClean="0"/>
              <a:t>5/18/2022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84DEA67-A527-4F06-A600-7F7A8BECD40D}" type="datetimeFigureOut">
              <a:rPr lang="en-US" smtClean="0"/>
              <a:t>5/18/2022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931F9941-9830-4185-A6AE-B0D8376C74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DEA67-A527-4F06-A600-7F7A8BECD40D}" type="datetimeFigureOut">
              <a:rPr lang="en-US" smtClean="0"/>
              <a:t>5/18/2022</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F9941-9830-4185-A6AE-B0D8376C74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5301208"/>
            <a:ext cx="5110336" cy="1008112"/>
          </a:xfrm>
        </p:spPr>
        <p:txBody>
          <a:bodyPr>
            <a:normAutofit/>
          </a:bodyPr>
          <a:lstStyle/>
          <a:p>
            <a:pPr algn="l"/>
            <a:r>
              <a:rPr lang="en-US" sz="3200" dirty="0">
                <a:solidFill>
                  <a:schemeClr val="bg1"/>
                </a:solidFill>
                <a:latin typeface="Futura Md BT" pitchFamily="34" charset="0"/>
              </a:rPr>
              <a:t>Car Sales Prediction </a:t>
            </a:r>
          </a:p>
        </p:txBody>
      </p:sp>
      <p:sp>
        <p:nvSpPr>
          <p:cNvPr id="3" name="Заголовок 1">
            <a:extLst>
              <a:ext uri="{FF2B5EF4-FFF2-40B4-BE49-F238E27FC236}">
                <a16:creationId xmlns:a16="http://schemas.microsoft.com/office/drawing/2014/main" id="{0AAFF431-B460-2AAD-E355-CDE9B4B4820B}"/>
              </a:ext>
            </a:extLst>
          </p:cNvPr>
          <p:cNvSpPr txBox="1">
            <a:spLocks/>
          </p:cNvSpPr>
          <p:nvPr/>
        </p:nvSpPr>
        <p:spPr>
          <a:xfrm>
            <a:off x="7308304" y="6021288"/>
            <a:ext cx="5110336"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err="1">
                <a:solidFill>
                  <a:schemeClr val="bg1"/>
                </a:solidFill>
                <a:latin typeface="Futura Md BT" pitchFamily="34" charset="0"/>
              </a:rPr>
              <a:t>Lamiss</a:t>
            </a:r>
            <a:r>
              <a:rPr lang="en-US" sz="1600" dirty="0">
                <a:solidFill>
                  <a:schemeClr val="bg1"/>
                </a:solidFill>
                <a:latin typeface="Futura Md BT" pitchFamily="34" charset="0"/>
              </a:rPr>
              <a:t> </a:t>
            </a:r>
            <a:r>
              <a:rPr lang="en-US" sz="1600" dirty="0" err="1">
                <a:solidFill>
                  <a:schemeClr val="bg1"/>
                </a:solidFill>
                <a:latin typeface="Futura Md BT" pitchFamily="34" charset="0"/>
              </a:rPr>
              <a:t>Gargouri</a:t>
            </a:r>
            <a:endParaRPr lang="en-US" sz="1600" dirty="0">
              <a:solidFill>
                <a:schemeClr val="bg1"/>
              </a:solidFill>
              <a:latin typeface="Futura Md B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sp>
        <p:nvSpPr>
          <p:cNvPr id="13" name="TextBox 12">
            <a:extLst>
              <a:ext uri="{FF2B5EF4-FFF2-40B4-BE49-F238E27FC236}">
                <a16:creationId xmlns:a16="http://schemas.microsoft.com/office/drawing/2014/main" id="{B671065A-B582-1134-2BE0-F565BEE55988}"/>
              </a:ext>
            </a:extLst>
          </p:cNvPr>
          <p:cNvSpPr txBox="1"/>
          <p:nvPr/>
        </p:nvSpPr>
        <p:spPr>
          <a:xfrm>
            <a:off x="1512167" y="5733256"/>
            <a:ext cx="7884369" cy="369332"/>
          </a:xfrm>
          <a:prstGeom prst="rect">
            <a:avLst/>
          </a:prstGeom>
          <a:noFill/>
        </p:spPr>
        <p:txBody>
          <a:bodyPr wrap="square">
            <a:spAutoFit/>
          </a:bodyPr>
          <a:lstStyle/>
          <a:p>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This Plot shows us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that</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city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seemed</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to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be</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the top car type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prefered</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descr="Graphical user interface&#10;&#10;Description automatically generated with medium confidence">
            <a:extLst>
              <a:ext uri="{FF2B5EF4-FFF2-40B4-BE49-F238E27FC236}">
                <a16:creationId xmlns:a16="http://schemas.microsoft.com/office/drawing/2014/main" id="{33598B1C-7C0D-2926-254D-CCDD928CA61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093715"/>
            <a:ext cx="7704856" cy="3252273"/>
          </a:xfrm>
          <a:prstGeom prst="rect">
            <a:avLst/>
          </a:prstGeom>
          <a:noFill/>
          <a:ln>
            <a:noFill/>
          </a:ln>
        </p:spPr>
      </p:pic>
    </p:spTree>
    <p:extLst>
      <p:ext uri="{BB962C8B-B14F-4D97-AF65-F5344CB8AC3E}">
        <p14:creationId xmlns:p14="http://schemas.microsoft.com/office/powerpoint/2010/main" val="1388124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sp>
        <p:nvSpPr>
          <p:cNvPr id="13" name="TextBox 12">
            <a:extLst>
              <a:ext uri="{FF2B5EF4-FFF2-40B4-BE49-F238E27FC236}">
                <a16:creationId xmlns:a16="http://schemas.microsoft.com/office/drawing/2014/main" id="{B671065A-B582-1134-2BE0-F565BEE55988}"/>
              </a:ext>
            </a:extLst>
          </p:cNvPr>
          <p:cNvSpPr txBox="1"/>
          <p:nvPr/>
        </p:nvSpPr>
        <p:spPr>
          <a:xfrm>
            <a:off x="1008111" y="3140968"/>
            <a:ext cx="8028385" cy="646331"/>
          </a:xfrm>
          <a:prstGeom prst="rect">
            <a:avLst/>
          </a:prstGeom>
          <a:noFill/>
        </p:spPr>
        <p:txBody>
          <a:bodyPr wrap="square">
            <a:spAutoFit/>
          </a:bodyPr>
          <a:lstStyle/>
          <a:p>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This Plot shows us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that</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Number</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of Diesel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fueled</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cars are more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prefered</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than</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Petrol</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and CNG .</a:t>
            </a:r>
            <a:endPar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C55EDE-507F-835F-5ABC-B1E651998B85}"/>
              </a:ext>
            </a:extLst>
          </p:cNvPr>
          <p:cNvPicPr>
            <a:picLocks noChangeAspect="1"/>
          </p:cNvPicPr>
          <p:nvPr/>
        </p:nvPicPr>
        <p:blipFill>
          <a:blip r:embed="rId3"/>
          <a:stretch>
            <a:fillRect/>
          </a:stretch>
        </p:blipFill>
        <p:spPr>
          <a:xfrm>
            <a:off x="2663788" y="1324659"/>
            <a:ext cx="5112568" cy="1760410"/>
          </a:xfrm>
          <a:prstGeom prst="rect">
            <a:avLst/>
          </a:prstGeom>
        </p:spPr>
      </p:pic>
      <p:sp>
        <p:nvSpPr>
          <p:cNvPr id="12" name="TextBox 11">
            <a:extLst>
              <a:ext uri="{FF2B5EF4-FFF2-40B4-BE49-F238E27FC236}">
                <a16:creationId xmlns:a16="http://schemas.microsoft.com/office/drawing/2014/main" id="{977DC56C-0666-5B2F-8079-A99013484783}"/>
              </a:ext>
            </a:extLst>
          </p:cNvPr>
          <p:cNvSpPr txBox="1"/>
          <p:nvPr/>
        </p:nvSpPr>
        <p:spPr>
          <a:xfrm>
            <a:off x="1029965" y="5683900"/>
            <a:ext cx="8028385" cy="646331"/>
          </a:xfrm>
          <a:prstGeom prst="rect">
            <a:avLst/>
          </a:prstGeom>
          <a:noFill/>
        </p:spPr>
        <p:txBody>
          <a:bodyPr wrap="square">
            <a:spAutoFit/>
          </a:bodyPr>
          <a:lstStyle/>
          <a:p>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This Plot shows us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that</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Number</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of Dealers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sellers</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are more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prefered</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than</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individual</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sellers</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9AD4F91-0690-6E8B-DCE6-C8DEB1582B19}"/>
              </a:ext>
            </a:extLst>
          </p:cNvPr>
          <p:cNvPicPr>
            <a:picLocks noChangeAspect="1"/>
          </p:cNvPicPr>
          <p:nvPr/>
        </p:nvPicPr>
        <p:blipFill>
          <a:blip r:embed="rId4"/>
          <a:stretch>
            <a:fillRect/>
          </a:stretch>
        </p:blipFill>
        <p:spPr>
          <a:xfrm>
            <a:off x="2663788" y="3910257"/>
            <a:ext cx="5220072" cy="1752415"/>
          </a:xfrm>
          <a:prstGeom prst="rect">
            <a:avLst/>
          </a:prstGeom>
        </p:spPr>
      </p:pic>
    </p:spTree>
    <p:extLst>
      <p:ext uri="{BB962C8B-B14F-4D97-AF65-F5344CB8AC3E}">
        <p14:creationId xmlns:p14="http://schemas.microsoft.com/office/powerpoint/2010/main" val="365140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sp>
        <p:nvSpPr>
          <p:cNvPr id="13" name="TextBox 12">
            <a:extLst>
              <a:ext uri="{FF2B5EF4-FFF2-40B4-BE49-F238E27FC236}">
                <a16:creationId xmlns:a16="http://schemas.microsoft.com/office/drawing/2014/main" id="{B671065A-B582-1134-2BE0-F565BEE55988}"/>
              </a:ext>
            </a:extLst>
          </p:cNvPr>
          <p:cNvSpPr txBox="1"/>
          <p:nvPr/>
        </p:nvSpPr>
        <p:spPr>
          <a:xfrm>
            <a:off x="1553018" y="5010178"/>
            <a:ext cx="3486740" cy="923330"/>
          </a:xfrm>
          <a:prstGeom prst="rect">
            <a:avLst/>
          </a:prstGeom>
          <a:noFill/>
        </p:spPr>
        <p:txBody>
          <a:bodyPr wrap="square">
            <a:spAutoFit/>
          </a:bodyPr>
          <a:lstStyle/>
          <a:p>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This Plot shows us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that</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newer</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the car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is</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the more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expensive</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it</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is</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27D0336-705A-8964-BAFD-B582D492C046}"/>
              </a:ext>
            </a:extLst>
          </p:cNvPr>
          <p:cNvPicPr>
            <a:picLocks noChangeAspect="1"/>
          </p:cNvPicPr>
          <p:nvPr/>
        </p:nvPicPr>
        <p:blipFill>
          <a:blip r:embed="rId3"/>
          <a:stretch>
            <a:fillRect/>
          </a:stretch>
        </p:blipFill>
        <p:spPr>
          <a:xfrm>
            <a:off x="1307365" y="1982800"/>
            <a:ext cx="3552667" cy="2656986"/>
          </a:xfrm>
          <a:prstGeom prst="rect">
            <a:avLst/>
          </a:prstGeom>
        </p:spPr>
      </p:pic>
      <p:pic>
        <p:nvPicPr>
          <p:cNvPr id="12" name="Picture 11">
            <a:extLst>
              <a:ext uri="{FF2B5EF4-FFF2-40B4-BE49-F238E27FC236}">
                <a16:creationId xmlns:a16="http://schemas.microsoft.com/office/drawing/2014/main" id="{13873603-F43C-D9FA-1200-F9C46B961B8E}"/>
              </a:ext>
            </a:extLst>
          </p:cNvPr>
          <p:cNvPicPr>
            <a:picLocks noChangeAspect="1"/>
          </p:cNvPicPr>
          <p:nvPr/>
        </p:nvPicPr>
        <p:blipFill>
          <a:blip r:embed="rId4"/>
          <a:stretch>
            <a:fillRect/>
          </a:stretch>
        </p:blipFill>
        <p:spPr>
          <a:xfrm>
            <a:off x="5172339" y="1982800"/>
            <a:ext cx="3720141" cy="2661881"/>
          </a:xfrm>
          <a:prstGeom prst="rect">
            <a:avLst/>
          </a:prstGeom>
        </p:spPr>
      </p:pic>
      <p:sp>
        <p:nvSpPr>
          <p:cNvPr id="14" name="TextBox 13">
            <a:extLst>
              <a:ext uri="{FF2B5EF4-FFF2-40B4-BE49-F238E27FC236}">
                <a16:creationId xmlns:a16="http://schemas.microsoft.com/office/drawing/2014/main" id="{6B4E0712-42CF-46AC-E056-BD1CEE25EAB9}"/>
              </a:ext>
            </a:extLst>
          </p:cNvPr>
          <p:cNvSpPr txBox="1"/>
          <p:nvPr/>
        </p:nvSpPr>
        <p:spPr>
          <a:xfrm>
            <a:off x="5276902" y="4920769"/>
            <a:ext cx="3486740" cy="1477328"/>
          </a:xfrm>
          <a:prstGeom prst="rect">
            <a:avLst/>
          </a:prstGeom>
          <a:noFill/>
        </p:spPr>
        <p:txBody>
          <a:bodyPr wrap="square">
            <a:spAutoFit/>
          </a:bodyPr>
          <a:lstStyle/>
          <a:p>
            <a:pPr marL="285750" indent="-285750">
              <a:buFont typeface="Wingdings" panose="05000000000000000000" pitchFamily="2" charset="2"/>
              <a:buChar char="è"/>
            </a:pP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This Plot shows us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that</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Diesel cars are more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expensive</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than</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CNG and </a:t>
            </a:r>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Petrol</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cars.</a:t>
            </a:r>
          </a:p>
          <a:p>
            <a:pPr marL="285750" indent="-285750">
              <a:buFont typeface="Wingdings" panose="05000000000000000000" pitchFamily="2" charset="2"/>
              <a:buChar char="è"/>
            </a:pPr>
            <a:r>
              <a:rPr lang="fr-F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While</a:t>
            </a:r>
            <a:r>
              <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between</a:t>
            </a:r>
            <a:r>
              <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Petrol</a:t>
            </a:r>
            <a:r>
              <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and CNG cars </a:t>
            </a:r>
            <a:r>
              <a:rPr lang="fr-F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there</a:t>
            </a:r>
            <a:r>
              <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fr-F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is</a:t>
            </a:r>
            <a:r>
              <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not a big </a:t>
            </a:r>
            <a:r>
              <a:rPr lang="fr-F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difference</a:t>
            </a:r>
            <a:r>
              <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endPar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1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pic>
        <p:nvPicPr>
          <p:cNvPr id="4" name="Picture 3" descr="Chart&#10;&#10;Description automatically generated with medium confidence">
            <a:extLst>
              <a:ext uri="{FF2B5EF4-FFF2-40B4-BE49-F238E27FC236}">
                <a16:creationId xmlns:a16="http://schemas.microsoft.com/office/drawing/2014/main" id="{2D96CDCD-BAF7-2F17-A518-AF294BEC7B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248" y="1081195"/>
            <a:ext cx="5661248" cy="5661248"/>
          </a:xfrm>
          <a:prstGeom prst="rect">
            <a:avLst/>
          </a:prstGeom>
        </p:spPr>
      </p:pic>
      <p:sp>
        <p:nvSpPr>
          <p:cNvPr id="5" name="TextBox 4">
            <a:extLst>
              <a:ext uri="{FF2B5EF4-FFF2-40B4-BE49-F238E27FC236}">
                <a16:creationId xmlns:a16="http://schemas.microsoft.com/office/drawing/2014/main" id="{4E70385D-017F-8352-225E-845387E2FBDB}"/>
              </a:ext>
            </a:extLst>
          </p:cNvPr>
          <p:cNvSpPr txBox="1"/>
          <p:nvPr/>
        </p:nvSpPr>
        <p:spPr>
          <a:xfrm>
            <a:off x="971600" y="3034656"/>
            <a:ext cx="2403648" cy="1754326"/>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Before using regression model I took a total visual look at the characteristics and their relationships.</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3200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sp>
        <p:nvSpPr>
          <p:cNvPr id="5" name="TextBox 4">
            <a:extLst>
              <a:ext uri="{FF2B5EF4-FFF2-40B4-BE49-F238E27FC236}">
                <a16:creationId xmlns:a16="http://schemas.microsoft.com/office/drawing/2014/main" id="{4E70385D-017F-8352-225E-845387E2FBDB}"/>
              </a:ext>
            </a:extLst>
          </p:cNvPr>
          <p:cNvSpPr txBox="1"/>
          <p:nvPr/>
        </p:nvSpPr>
        <p:spPr>
          <a:xfrm>
            <a:off x="1115616" y="2109143"/>
            <a:ext cx="2403648" cy="646331"/>
          </a:xfrm>
          <a:prstGeom prst="rect">
            <a:avLst/>
          </a:prstGeom>
          <a:noFill/>
        </p:spPr>
        <p:txBody>
          <a:bodyPr wrap="square" rtlCol="0">
            <a:spAutoFit/>
          </a:bodyPr>
          <a:lstStyle/>
          <a:p>
            <a:r>
              <a:rPr lang="fr-FR"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Correlation</a:t>
            </a:r>
            <a:r>
              <a:rPr lang="fr-FR"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Model:</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pic>
        <p:nvPicPr>
          <p:cNvPr id="9" name="Picture 8" descr="Table, calendar&#10;&#10;Description automatically generated">
            <a:extLst>
              <a:ext uri="{FF2B5EF4-FFF2-40B4-BE49-F238E27FC236}">
                <a16:creationId xmlns:a16="http://schemas.microsoft.com/office/drawing/2014/main" id="{2B13AEC5-1881-882C-CE93-76EFD8C693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4264" y="1581007"/>
            <a:ext cx="5291095" cy="4749224"/>
          </a:xfrm>
          <a:prstGeom prst="rect">
            <a:avLst/>
          </a:prstGeom>
        </p:spPr>
      </p:pic>
      <p:sp>
        <p:nvSpPr>
          <p:cNvPr id="10" name="TextBox 9">
            <a:extLst>
              <a:ext uri="{FF2B5EF4-FFF2-40B4-BE49-F238E27FC236}">
                <a16:creationId xmlns:a16="http://schemas.microsoft.com/office/drawing/2014/main" id="{45A2150A-3793-070F-75CA-884D61DB264F}"/>
              </a:ext>
            </a:extLst>
          </p:cNvPr>
          <p:cNvSpPr txBox="1"/>
          <p:nvPr/>
        </p:nvSpPr>
        <p:spPr>
          <a:xfrm>
            <a:off x="107504" y="2564904"/>
            <a:ext cx="3836742" cy="2031325"/>
          </a:xfrm>
          <a:prstGeom prst="rect">
            <a:avLst/>
          </a:prstGeom>
          <a:noFill/>
        </p:spPr>
        <p:txBody>
          <a:bodyPr wrap="square" rtlCol="0">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correlation heatmap is a heatmap that depicts a two-dimensional correlation matrix between two discrete dimensions, with colored pixels representing data on a monochromatic scale.</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sp>
        <p:nvSpPr>
          <p:cNvPr id="11" name="TextBox 10">
            <a:extLst>
              <a:ext uri="{FF2B5EF4-FFF2-40B4-BE49-F238E27FC236}">
                <a16:creationId xmlns:a16="http://schemas.microsoft.com/office/drawing/2014/main" id="{7EEA6156-8047-44DF-C81F-429F97393048}"/>
              </a:ext>
            </a:extLst>
          </p:cNvPr>
          <p:cNvSpPr txBox="1"/>
          <p:nvPr/>
        </p:nvSpPr>
        <p:spPr>
          <a:xfrm>
            <a:off x="0" y="4437112"/>
            <a:ext cx="3944246" cy="2031325"/>
          </a:xfrm>
          <a:prstGeom prst="rect">
            <a:avLst/>
          </a:prstGeom>
          <a:noFill/>
        </p:spPr>
        <p:txBody>
          <a:bodyPr wrap="square">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heatmap was created to illustrate relationship of two variables, one on each axis. I can see whether there are any trends in frequency with one or even both variables by looking at how cell colors vary across each axis.</a:t>
            </a:r>
            <a:endParaRPr lang="fr-FR"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58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sp>
        <p:nvSpPr>
          <p:cNvPr id="5" name="TextBox 4">
            <a:extLst>
              <a:ext uri="{FF2B5EF4-FFF2-40B4-BE49-F238E27FC236}">
                <a16:creationId xmlns:a16="http://schemas.microsoft.com/office/drawing/2014/main" id="{4E70385D-017F-8352-225E-845387E2FBDB}"/>
              </a:ext>
            </a:extLst>
          </p:cNvPr>
          <p:cNvSpPr txBox="1"/>
          <p:nvPr/>
        </p:nvSpPr>
        <p:spPr>
          <a:xfrm>
            <a:off x="1187624" y="5757063"/>
            <a:ext cx="7776864" cy="1200329"/>
          </a:xfrm>
          <a:prstGeom prst="rect">
            <a:avLst/>
          </a:prstGeom>
          <a:noFill/>
        </p:spPr>
        <p:txBody>
          <a:bodyPr wrap="square" rtlCol="0">
            <a:spAutoFit/>
          </a:bodyPr>
          <a:lstStyle/>
          <a:p>
            <a:pPr lvl="0"/>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Following the creation of the 3D plot critique elements that influence selling price, we can observe that the majority of automobiles gather around the year 2010, with low current prices and low kilometers traveled.</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pic>
        <p:nvPicPr>
          <p:cNvPr id="9" name="Picture 8" descr="Chart, scatter chart&#10;&#10;Description automatically generated">
            <a:extLst>
              <a:ext uri="{FF2B5EF4-FFF2-40B4-BE49-F238E27FC236}">
                <a16:creationId xmlns:a16="http://schemas.microsoft.com/office/drawing/2014/main" id="{E80F5775-FC9D-88B3-20BF-93B6B7E53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1625998"/>
            <a:ext cx="6943474" cy="4052896"/>
          </a:xfrm>
          <a:prstGeom prst="rect">
            <a:avLst/>
          </a:prstGeom>
        </p:spPr>
      </p:pic>
    </p:spTree>
    <p:extLst>
      <p:ext uri="{BB962C8B-B14F-4D97-AF65-F5344CB8AC3E}">
        <p14:creationId xmlns:p14="http://schemas.microsoft.com/office/powerpoint/2010/main" val="74345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REGRESSION MODEL</a:t>
            </a:r>
          </a:p>
        </p:txBody>
      </p:sp>
      <p:sp>
        <p:nvSpPr>
          <p:cNvPr id="10" name="Заголовок 1">
            <a:extLst>
              <a:ext uri="{FF2B5EF4-FFF2-40B4-BE49-F238E27FC236}">
                <a16:creationId xmlns:a16="http://schemas.microsoft.com/office/drawing/2014/main" id="{AFAD98F9-88F0-0D69-A7CA-1913DA68F1F8}"/>
              </a:ext>
            </a:extLst>
          </p:cNvPr>
          <p:cNvSpPr txBox="1">
            <a:spLocks/>
          </p:cNvSpPr>
          <p:nvPr/>
        </p:nvSpPr>
        <p:spPr>
          <a:xfrm>
            <a:off x="1835696" y="1628800"/>
            <a:ext cx="5112568"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a:solidFill>
                  <a:schemeClr val="bg1"/>
                </a:solidFill>
                <a:latin typeface="Futura Md BT" pitchFamily="34" charset="0"/>
              </a:rPr>
              <a:t>Linear Regression Model</a:t>
            </a:r>
            <a:r>
              <a:rPr lang="en-US" sz="3200" dirty="0">
                <a:solidFill>
                  <a:schemeClr val="bg1"/>
                </a:solidFill>
                <a:latin typeface="Futura Md BT" pitchFamily="34" charset="0"/>
              </a:rPr>
              <a:t>:</a:t>
            </a:r>
          </a:p>
        </p:txBody>
      </p:sp>
      <p:sp>
        <p:nvSpPr>
          <p:cNvPr id="11" name="TextBox 10">
            <a:extLst>
              <a:ext uri="{FF2B5EF4-FFF2-40B4-BE49-F238E27FC236}">
                <a16:creationId xmlns:a16="http://schemas.microsoft.com/office/drawing/2014/main" id="{09DDBD78-F5F1-F671-F5ED-911E97362F22}"/>
              </a:ext>
            </a:extLst>
          </p:cNvPr>
          <p:cNvSpPr txBox="1"/>
          <p:nvPr/>
        </p:nvSpPr>
        <p:spPr>
          <a:xfrm>
            <a:off x="2648748" y="2276872"/>
            <a:ext cx="6135212" cy="923330"/>
          </a:xfrm>
          <a:prstGeom prst="rect">
            <a:avLst/>
          </a:prstGeom>
          <a:noFill/>
        </p:spPr>
        <p:txBody>
          <a:bodyPr wrap="square">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 linear model is one in which the input variables (x) and the single output variable (y) are assumed to have a linear relationship (y).</a:t>
            </a:r>
            <a:endParaRPr lang="fr-FR"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4B4135B2-4F98-00C5-93B2-FCF91737AF22}"/>
              </a:ext>
            </a:extLst>
          </p:cNvPr>
          <p:cNvPicPr>
            <a:picLocks noChangeAspect="1"/>
          </p:cNvPicPr>
          <p:nvPr/>
        </p:nvPicPr>
        <p:blipFill>
          <a:blip r:embed="rId3"/>
          <a:stretch>
            <a:fillRect/>
          </a:stretch>
        </p:blipFill>
        <p:spPr>
          <a:xfrm>
            <a:off x="2085524" y="3432774"/>
            <a:ext cx="5931024" cy="3113788"/>
          </a:xfrm>
          <a:prstGeom prst="rect">
            <a:avLst/>
          </a:prstGeom>
        </p:spPr>
      </p:pic>
    </p:spTree>
    <p:extLst>
      <p:ext uri="{BB962C8B-B14F-4D97-AF65-F5344CB8AC3E}">
        <p14:creationId xmlns:p14="http://schemas.microsoft.com/office/powerpoint/2010/main" val="128843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REGRESSION MODEL</a:t>
            </a:r>
          </a:p>
        </p:txBody>
      </p:sp>
      <p:sp>
        <p:nvSpPr>
          <p:cNvPr id="10" name="Заголовок 1">
            <a:extLst>
              <a:ext uri="{FF2B5EF4-FFF2-40B4-BE49-F238E27FC236}">
                <a16:creationId xmlns:a16="http://schemas.microsoft.com/office/drawing/2014/main" id="{AFAD98F9-88F0-0D69-A7CA-1913DA68F1F8}"/>
              </a:ext>
            </a:extLst>
          </p:cNvPr>
          <p:cNvSpPr txBox="1">
            <a:spLocks/>
          </p:cNvSpPr>
          <p:nvPr/>
        </p:nvSpPr>
        <p:spPr>
          <a:xfrm>
            <a:off x="1835696" y="1628800"/>
            <a:ext cx="5112568"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a:solidFill>
                  <a:schemeClr val="bg1"/>
                </a:solidFill>
                <a:latin typeface="Futura Md BT" pitchFamily="34" charset="0"/>
              </a:rPr>
              <a:t>Lasso Regression Model</a:t>
            </a:r>
            <a:r>
              <a:rPr lang="en-US" sz="3200" dirty="0">
                <a:solidFill>
                  <a:schemeClr val="bg1"/>
                </a:solidFill>
                <a:latin typeface="Futura Md BT" pitchFamily="34" charset="0"/>
              </a:rPr>
              <a:t>:</a:t>
            </a:r>
          </a:p>
        </p:txBody>
      </p:sp>
      <p:sp>
        <p:nvSpPr>
          <p:cNvPr id="11" name="TextBox 10">
            <a:extLst>
              <a:ext uri="{FF2B5EF4-FFF2-40B4-BE49-F238E27FC236}">
                <a16:creationId xmlns:a16="http://schemas.microsoft.com/office/drawing/2014/main" id="{09DDBD78-F5F1-F671-F5ED-911E97362F22}"/>
              </a:ext>
            </a:extLst>
          </p:cNvPr>
          <p:cNvSpPr txBox="1"/>
          <p:nvPr/>
        </p:nvSpPr>
        <p:spPr>
          <a:xfrm>
            <a:off x="2648748" y="2276872"/>
            <a:ext cx="6135212" cy="646331"/>
          </a:xfrm>
          <a:prstGeom prst="rect">
            <a:avLst/>
          </a:prstGeom>
          <a:noFill/>
        </p:spPr>
        <p:txBody>
          <a:bodyPr wrap="square">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Lasso regression is a linear regression technique that employs shrinkage.</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70E1071-E98D-81D1-350D-42DED2EE0E04}"/>
              </a:ext>
            </a:extLst>
          </p:cNvPr>
          <p:cNvPicPr>
            <a:picLocks noChangeAspect="1"/>
          </p:cNvPicPr>
          <p:nvPr/>
        </p:nvPicPr>
        <p:blipFill>
          <a:blip r:embed="rId3"/>
          <a:stretch>
            <a:fillRect/>
          </a:stretch>
        </p:blipFill>
        <p:spPr>
          <a:xfrm>
            <a:off x="2040517" y="3344218"/>
            <a:ext cx="5987867" cy="3136501"/>
          </a:xfrm>
          <a:prstGeom prst="rect">
            <a:avLst/>
          </a:prstGeom>
        </p:spPr>
      </p:pic>
    </p:spTree>
    <p:extLst>
      <p:ext uri="{BB962C8B-B14F-4D97-AF65-F5344CB8AC3E}">
        <p14:creationId xmlns:p14="http://schemas.microsoft.com/office/powerpoint/2010/main" val="22062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REGRESSION MODEL</a:t>
            </a:r>
          </a:p>
        </p:txBody>
      </p:sp>
      <p:sp>
        <p:nvSpPr>
          <p:cNvPr id="10" name="Заголовок 1">
            <a:extLst>
              <a:ext uri="{FF2B5EF4-FFF2-40B4-BE49-F238E27FC236}">
                <a16:creationId xmlns:a16="http://schemas.microsoft.com/office/drawing/2014/main" id="{AFAD98F9-88F0-0D69-A7CA-1913DA68F1F8}"/>
              </a:ext>
            </a:extLst>
          </p:cNvPr>
          <p:cNvSpPr txBox="1">
            <a:spLocks/>
          </p:cNvSpPr>
          <p:nvPr/>
        </p:nvSpPr>
        <p:spPr>
          <a:xfrm>
            <a:off x="1835696" y="1628800"/>
            <a:ext cx="5112568"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a:solidFill>
                  <a:schemeClr val="bg1"/>
                </a:solidFill>
                <a:latin typeface="Futura Md BT" pitchFamily="34" charset="0"/>
              </a:rPr>
              <a:t>Ridge Regression Model</a:t>
            </a:r>
            <a:r>
              <a:rPr lang="en-US" sz="3200" dirty="0">
                <a:solidFill>
                  <a:schemeClr val="bg1"/>
                </a:solidFill>
                <a:latin typeface="Futura Md BT" pitchFamily="34" charset="0"/>
              </a:rPr>
              <a:t>:</a:t>
            </a:r>
          </a:p>
        </p:txBody>
      </p:sp>
      <p:sp>
        <p:nvSpPr>
          <p:cNvPr id="11" name="TextBox 10">
            <a:extLst>
              <a:ext uri="{FF2B5EF4-FFF2-40B4-BE49-F238E27FC236}">
                <a16:creationId xmlns:a16="http://schemas.microsoft.com/office/drawing/2014/main" id="{09DDBD78-F5F1-F671-F5ED-911E97362F22}"/>
              </a:ext>
            </a:extLst>
          </p:cNvPr>
          <p:cNvSpPr txBox="1"/>
          <p:nvPr/>
        </p:nvSpPr>
        <p:spPr>
          <a:xfrm>
            <a:off x="2648748" y="2276872"/>
            <a:ext cx="6135212" cy="646331"/>
          </a:xfrm>
          <a:prstGeom prst="rect">
            <a:avLst/>
          </a:prstGeom>
          <a:noFill/>
        </p:spPr>
        <p:txBody>
          <a:bodyPr wrap="square">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Ridge regression is a model tuning technique that may be used to analyze data with multicollinearity.</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E3C1B4-FF70-09E3-17A1-47A02E3F4CE6}"/>
              </a:ext>
            </a:extLst>
          </p:cNvPr>
          <p:cNvPicPr>
            <a:picLocks noChangeAspect="1"/>
          </p:cNvPicPr>
          <p:nvPr/>
        </p:nvPicPr>
        <p:blipFill>
          <a:blip r:embed="rId3"/>
          <a:stretch>
            <a:fillRect/>
          </a:stretch>
        </p:blipFill>
        <p:spPr>
          <a:xfrm>
            <a:off x="2447764" y="3487266"/>
            <a:ext cx="5544616" cy="2935977"/>
          </a:xfrm>
          <a:prstGeom prst="rect">
            <a:avLst/>
          </a:prstGeom>
        </p:spPr>
      </p:pic>
    </p:spTree>
    <p:extLst>
      <p:ext uri="{BB962C8B-B14F-4D97-AF65-F5344CB8AC3E}">
        <p14:creationId xmlns:p14="http://schemas.microsoft.com/office/powerpoint/2010/main" val="645871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REGRESSION MODEL</a:t>
            </a:r>
          </a:p>
        </p:txBody>
      </p:sp>
      <p:sp>
        <p:nvSpPr>
          <p:cNvPr id="10" name="Заголовок 1">
            <a:extLst>
              <a:ext uri="{FF2B5EF4-FFF2-40B4-BE49-F238E27FC236}">
                <a16:creationId xmlns:a16="http://schemas.microsoft.com/office/drawing/2014/main" id="{AFAD98F9-88F0-0D69-A7CA-1913DA68F1F8}"/>
              </a:ext>
            </a:extLst>
          </p:cNvPr>
          <p:cNvSpPr txBox="1">
            <a:spLocks/>
          </p:cNvSpPr>
          <p:nvPr/>
        </p:nvSpPr>
        <p:spPr>
          <a:xfrm>
            <a:off x="1835696" y="1628800"/>
            <a:ext cx="5112568"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a:solidFill>
                  <a:schemeClr val="bg1"/>
                </a:solidFill>
                <a:latin typeface="Futura Md BT" pitchFamily="34" charset="0"/>
              </a:rPr>
              <a:t>Random Forest Regression Model</a:t>
            </a:r>
            <a:r>
              <a:rPr lang="en-US" sz="3200" dirty="0">
                <a:solidFill>
                  <a:schemeClr val="bg1"/>
                </a:solidFill>
                <a:latin typeface="Futura Md BT" pitchFamily="34" charset="0"/>
              </a:rPr>
              <a:t>:</a:t>
            </a:r>
          </a:p>
        </p:txBody>
      </p:sp>
      <p:sp>
        <p:nvSpPr>
          <p:cNvPr id="11" name="TextBox 10">
            <a:extLst>
              <a:ext uri="{FF2B5EF4-FFF2-40B4-BE49-F238E27FC236}">
                <a16:creationId xmlns:a16="http://schemas.microsoft.com/office/drawing/2014/main" id="{09DDBD78-F5F1-F671-F5ED-911E97362F22}"/>
              </a:ext>
            </a:extLst>
          </p:cNvPr>
          <p:cNvSpPr txBox="1"/>
          <p:nvPr/>
        </p:nvSpPr>
        <p:spPr>
          <a:xfrm>
            <a:off x="2648748" y="2276872"/>
            <a:ext cx="6135212" cy="646331"/>
          </a:xfrm>
          <a:prstGeom prst="rect">
            <a:avLst/>
          </a:prstGeom>
          <a:noFill/>
        </p:spPr>
        <p:txBody>
          <a:bodyPr wrap="square">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Regression is a supervised learning approach for regression that use the ensemble learning method.</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417038-3469-7D2D-3A62-45343729BCA2}"/>
              </a:ext>
            </a:extLst>
          </p:cNvPr>
          <p:cNvPicPr>
            <a:picLocks noChangeAspect="1"/>
          </p:cNvPicPr>
          <p:nvPr/>
        </p:nvPicPr>
        <p:blipFill>
          <a:blip r:embed="rId3"/>
          <a:stretch>
            <a:fillRect/>
          </a:stretch>
        </p:blipFill>
        <p:spPr>
          <a:xfrm>
            <a:off x="2304612" y="3312429"/>
            <a:ext cx="5830919" cy="3017802"/>
          </a:xfrm>
          <a:prstGeom prst="rect">
            <a:avLst/>
          </a:prstGeom>
        </p:spPr>
      </p:pic>
    </p:spTree>
    <p:extLst>
      <p:ext uri="{BB962C8B-B14F-4D97-AF65-F5344CB8AC3E}">
        <p14:creationId xmlns:p14="http://schemas.microsoft.com/office/powerpoint/2010/main" val="184256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908720"/>
            <a:ext cx="2952328" cy="864096"/>
          </a:xfrm>
        </p:spPr>
        <p:txBody>
          <a:bodyPr>
            <a:normAutofit/>
          </a:bodyPr>
          <a:lstStyle/>
          <a:p>
            <a:pPr algn="l"/>
            <a:r>
              <a:rPr lang="en-US" sz="3200" dirty="0">
                <a:solidFill>
                  <a:schemeClr val="bg1"/>
                </a:solidFill>
                <a:latin typeface="Futura Md BT" pitchFamily="34" charset="0"/>
              </a:rPr>
              <a:t>OUTLINE</a:t>
            </a:r>
          </a:p>
        </p:txBody>
      </p:sp>
      <p:sp>
        <p:nvSpPr>
          <p:cNvPr id="5" name="TextBox 4">
            <a:extLst>
              <a:ext uri="{FF2B5EF4-FFF2-40B4-BE49-F238E27FC236}">
                <a16:creationId xmlns:a16="http://schemas.microsoft.com/office/drawing/2014/main" id="{72A15FC4-5FC0-FB73-2DB8-C69D2DD214F8}"/>
              </a:ext>
            </a:extLst>
          </p:cNvPr>
          <p:cNvSpPr txBox="1"/>
          <p:nvPr/>
        </p:nvSpPr>
        <p:spPr>
          <a:xfrm>
            <a:off x="2123728" y="2323909"/>
            <a:ext cx="5544616" cy="3139321"/>
          </a:xfrm>
          <a:prstGeom prst="rect">
            <a:avLst/>
          </a:prstGeom>
          <a:noFill/>
        </p:spPr>
        <p:txBody>
          <a:bodyPr wrap="square">
            <a:spAutoFit/>
          </a:bodyPr>
          <a:lstStyle/>
          <a:p>
            <a:r>
              <a:rPr lang="en-US" dirty="0">
                <a:solidFill>
                  <a:schemeClr val="bg1"/>
                </a:solidFill>
                <a:latin typeface="Futura Md BT" pitchFamily="34" charset="0"/>
              </a:rPr>
              <a:t>I/ Introduction </a:t>
            </a:r>
          </a:p>
          <a:p>
            <a:r>
              <a:rPr lang="en-US" dirty="0">
                <a:solidFill>
                  <a:schemeClr val="bg1"/>
                </a:solidFill>
                <a:latin typeface="Futura Md BT" pitchFamily="34" charset="0"/>
              </a:rPr>
              <a:t>II/ Dataset</a:t>
            </a:r>
          </a:p>
          <a:p>
            <a:r>
              <a:rPr lang="en-US" dirty="0">
                <a:solidFill>
                  <a:schemeClr val="bg1"/>
                </a:solidFill>
                <a:latin typeface="Futura Md BT" pitchFamily="34" charset="0"/>
              </a:rPr>
              <a:t>III/ Understanding the Structure of Data</a:t>
            </a:r>
          </a:p>
          <a:p>
            <a:r>
              <a:rPr lang="en-US" dirty="0">
                <a:solidFill>
                  <a:schemeClr val="bg1"/>
                </a:solidFill>
                <a:latin typeface="Futura Md BT" pitchFamily="34" charset="0"/>
              </a:rPr>
              <a:t>IV/ Data Visualization</a:t>
            </a:r>
          </a:p>
          <a:p>
            <a:r>
              <a:rPr lang="en-US" dirty="0">
                <a:solidFill>
                  <a:schemeClr val="bg1"/>
                </a:solidFill>
                <a:latin typeface="Futura Md BT" pitchFamily="34" charset="0"/>
              </a:rPr>
              <a:t>V/ Regression Model</a:t>
            </a:r>
          </a:p>
          <a:p>
            <a:r>
              <a:rPr lang="en-US" dirty="0">
                <a:solidFill>
                  <a:schemeClr val="bg1"/>
                </a:solidFill>
                <a:latin typeface="Futura Md BT" pitchFamily="34" charset="0"/>
              </a:rPr>
              <a:t>	1/ Linear Regression Model</a:t>
            </a:r>
          </a:p>
          <a:p>
            <a:r>
              <a:rPr lang="en-US" dirty="0">
                <a:solidFill>
                  <a:schemeClr val="bg1"/>
                </a:solidFill>
                <a:latin typeface="Futura Md BT" pitchFamily="34" charset="0"/>
              </a:rPr>
              <a:t>	2/ Lasso Regression Model </a:t>
            </a:r>
          </a:p>
          <a:p>
            <a:r>
              <a:rPr lang="en-US" dirty="0">
                <a:solidFill>
                  <a:schemeClr val="bg1"/>
                </a:solidFill>
                <a:latin typeface="Futura Md BT" pitchFamily="34" charset="0"/>
              </a:rPr>
              <a:t>	3/ Ridge Regression Model</a:t>
            </a:r>
          </a:p>
          <a:p>
            <a:r>
              <a:rPr lang="en-US" dirty="0">
                <a:solidFill>
                  <a:schemeClr val="bg1"/>
                </a:solidFill>
                <a:latin typeface="Futura Md BT" pitchFamily="34" charset="0"/>
              </a:rPr>
              <a:t>	4/ Random Forest Regression Model</a:t>
            </a:r>
          </a:p>
          <a:p>
            <a:r>
              <a:rPr lang="en-US" dirty="0">
                <a:solidFill>
                  <a:schemeClr val="bg1"/>
                </a:solidFill>
                <a:latin typeface="Futura Md BT" pitchFamily="34" charset="0"/>
              </a:rPr>
              <a:t>	5/ Decision Tree Regression Model</a:t>
            </a:r>
          </a:p>
          <a:p>
            <a:r>
              <a:rPr lang="en-US" dirty="0">
                <a:solidFill>
                  <a:schemeClr val="bg1"/>
                </a:solidFill>
                <a:latin typeface="Futura Md BT" pitchFamily="34" charset="0"/>
              </a:rPr>
              <a:t>VI/ Conclusion</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REGRESSION MODEL</a:t>
            </a:r>
          </a:p>
        </p:txBody>
      </p:sp>
      <p:sp>
        <p:nvSpPr>
          <p:cNvPr id="10" name="Заголовок 1">
            <a:extLst>
              <a:ext uri="{FF2B5EF4-FFF2-40B4-BE49-F238E27FC236}">
                <a16:creationId xmlns:a16="http://schemas.microsoft.com/office/drawing/2014/main" id="{AFAD98F9-88F0-0D69-A7CA-1913DA68F1F8}"/>
              </a:ext>
            </a:extLst>
          </p:cNvPr>
          <p:cNvSpPr txBox="1">
            <a:spLocks/>
          </p:cNvSpPr>
          <p:nvPr/>
        </p:nvSpPr>
        <p:spPr>
          <a:xfrm>
            <a:off x="1835696" y="1628800"/>
            <a:ext cx="5112568"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500" dirty="0">
                <a:solidFill>
                  <a:schemeClr val="bg1"/>
                </a:solidFill>
                <a:latin typeface="Futura Md BT" pitchFamily="34" charset="0"/>
              </a:rPr>
              <a:t>Decision Tree Regression Model</a:t>
            </a:r>
            <a:r>
              <a:rPr lang="en-US" sz="3200" dirty="0">
                <a:solidFill>
                  <a:schemeClr val="bg1"/>
                </a:solidFill>
                <a:latin typeface="Futura Md BT" pitchFamily="34" charset="0"/>
              </a:rPr>
              <a:t>:</a:t>
            </a:r>
          </a:p>
        </p:txBody>
      </p:sp>
      <p:sp>
        <p:nvSpPr>
          <p:cNvPr id="11" name="TextBox 10">
            <a:extLst>
              <a:ext uri="{FF2B5EF4-FFF2-40B4-BE49-F238E27FC236}">
                <a16:creationId xmlns:a16="http://schemas.microsoft.com/office/drawing/2014/main" id="{09DDBD78-F5F1-F671-F5ED-911E97362F22}"/>
              </a:ext>
            </a:extLst>
          </p:cNvPr>
          <p:cNvSpPr txBox="1"/>
          <p:nvPr/>
        </p:nvSpPr>
        <p:spPr>
          <a:xfrm>
            <a:off x="2648748" y="2276872"/>
            <a:ext cx="6135212" cy="646331"/>
          </a:xfrm>
          <a:prstGeom prst="rect">
            <a:avLst/>
          </a:prstGeom>
          <a:noFill/>
        </p:spPr>
        <p:txBody>
          <a:bodyPr wrap="square">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Regression is a supervised learning approach for regression that use the ensemble learning method.</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85A6BA-A1F9-D032-1370-9984D7196576}"/>
              </a:ext>
            </a:extLst>
          </p:cNvPr>
          <p:cNvPicPr>
            <a:picLocks noChangeAspect="1"/>
          </p:cNvPicPr>
          <p:nvPr/>
        </p:nvPicPr>
        <p:blipFill>
          <a:blip r:embed="rId3"/>
          <a:stretch>
            <a:fillRect/>
          </a:stretch>
        </p:blipFill>
        <p:spPr>
          <a:xfrm>
            <a:off x="2109524" y="3283243"/>
            <a:ext cx="6221095" cy="3259741"/>
          </a:xfrm>
          <a:prstGeom prst="rect">
            <a:avLst/>
          </a:prstGeom>
        </p:spPr>
      </p:pic>
    </p:spTree>
    <p:extLst>
      <p:ext uri="{BB962C8B-B14F-4D97-AF65-F5344CB8AC3E}">
        <p14:creationId xmlns:p14="http://schemas.microsoft.com/office/powerpoint/2010/main" val="3939612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REGRESSION MODEL</a:t>
            </a:r>
          </a:p>
        </p:txBody>
      </p:sp>
      <p:sp>
        <p:nvSpPr>
          <p:cNvPr id="11" name="TextBox 10">
            <a:extLst>
              <a:ext uri="{FF2B5EF4-FFF2-40B4-BE49-F238E27FC236}">
                <a16:creationId xmlns:a16="http://schemas.microsoft.com/office/drawing/2014/main" id="{09DDBD78-F5F1-F671-F5ED-911E97362F22}"/>
              </a:ext>
            </a:extLst>
          </p:cNvPr>
          <p:cNvSpPr txBox="1"/>
          <p:nvPr/>
        </p:nvSpPr>
        <p:spPr>
          <a:xfrm>
            <a:off x="2373957" y="5026055"/>
            <a:ext cx="6135212" cy="1477328"/>
          </a:xfrm>
          <a:prstGeom prst="rect">
            <a:avLst/>
          </a:prstGeom>
          <a:noFill/>
        </p:spPr>
        <p:txBody>
          <a:bodyPr wrap="square">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 squared determines the goodness of the fit of the model. Since we have Decision Tree Regression Model with th</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 highest R squared equal to </a:t>
            </a:r>
            <a:r>
              <a:rPr lang="fr-FR" b="0" i="0" dirty="0">
                <a:solidFill>
                  <a:schemeClr val="bg1"/>
                </a:solidFill>
                <a:effectLst/>
                <a:latin typeface="Inter"/>
              </a:rPr>
              <a:t>0.958804 </a:t>
            </a:r>
            <a:r>
              <a:rPr lang="fr-FR" b="0" i="0" dirty="0" err="1">
                <a:solidFill>
                  <a:schemeClr val="bg1"/>
                </a:solidFill>
                <a:effectLst/>
                <a:latin typeface="Inter"/>
              </a:rPr>
              <a:t>it</a:t>
            </a:r>
            <a:r>
              <a:rPr lang="fr-FR" b="0" i="0" dirty="0">
                <a:solidFill>
                  <a:schemeClr val="bg1"/>
                </a:solidFill>
                <a:effectLst/>
                <a:latin typeface="Inter"/>
              </a:rPr>
              <a:t> </a:t>
            </a:r>
            <a:r>
              <a:rPr lang="fr-FR" b="0" i="0" dirty="0" err="1">
                <a:solidFill>
                  <a:schemeClr val="bg1"/>
                </a:solidFill>
                <a:effectLst/>
                <a:latin typeface="Inter"/>
              </a:rPr>
              <a:t>means</a:t>
            </a:r>
            <a:r>
              <a:rPr lang="fr-FR" b="0" i="0" dirty="0">
                <a:solidFill>
                  <a:schemeClr val="bg1"/>
                </a:solidFill>
                <a:effectLst/>
                <a:latin typeface="Inter"/>
              </a:rPr>
              <a:t> </a:t>
            </a:r>
            <a:r>
              <a:rPr lang="fr-FR" b="0" i="0" dirty="0" err="1">
                <a:solidFill>
                  <a:schemeClr val="bg1"/>
                </a:solidFill>
                <a:effectLst/>
                <a:latin typeface="Inter"/>
              </a:rPr>
              <a:t>that</a:t>
            </a:r>
            <a:r>
              <a:rPr lang="fr-FR" b="0" i="0" dirty="0">
                <a:solidFill>
                  <a:schemeClr val="bg1"/>
                </a:solidFill>
                <a:effectLst/>
                <a:latin typeface="Inter"/>
              </a:rPr>
              <a:t> the model of </a:t>
            </a:r>
            <a:r>
              <a:rPr lang="fr-FR" b="0" i="0" dirty="0" err="1">
                <a:solidFill>
                  <a:schemeClr val="bg1"/>
                </a:solidFill>
                <a:effectLst/>
                <a:latin typeface="Inter"/>
              </a:rPr>
              <a:t>decision</a:t>
            </a:r>
            <a:r>
              <a:rPr lang="fr-FR" b="0" i="0" dirty="0">
                <a:solidFill>
                  <a:schemeClr val="bg1"/>
                </a:solidFill>
                <a:effectLst/>
                <a:latin typeface="Inter"/>
              </a:rPr>
              <a:t> </a:t>
            </a:r>
            <a:r>
              <a:rPr lang="fr-FR" b="0" i="0" dirty="0" err="1">
                <a:solidFill>
                  <a:schemeClr val="bg1"/>
                </a:solidFill>
                <a:effectLst/>
                <a:latin typeface="Inter"/>
              </a:rPr>
              <a:t>tree</a:t>
            </a:r>
            <a:r>
              <a:rPr lang="fr-FR" b="0" i="0" dirty="0">
                <a:solidFill>
                  <a:schemeClr val="bg1"/>
                </a:solidFill>
                <a:effectLst/>
                <a:latin typeface="Inter"/>
              </a:rPr>
              <a:t> </a:t>
            </a:r>
            <a:r>
              <a:rPr lang="fr-FR" b="0" i="0" dirty="0" err="1">
                <a:solidFill>
                  <a:schemeClr val="bg1"/>
                </a:solidFill>
                <a:effectLst/>
                <a:latin typeface="Inter"/>
              </a:rPr>
              <a:t>regression</a:t>
            </a:r>
            <a:r>
              <a:rPr lang="fr-FR" b="0" i="0" dirty="0">
                <a:solidFill>
                  <a:schemeClr val="bg1"/>
                </a:solidFill>
                <a:effectLst/>
                <a:latin typeface="Inter"/>
              </a:rPr>
              <a:t> </a:t>
            </a:r>
            <a:r>
              <a:rPr lang="fr-FR" b="0" i="0" dirty="0" err="1">
                <a:solidFill>
                  <a:schemeClr val="bg1"/>
                </a:solidFill>
                <a:effectLst/>
                <a:latin typeface="Inter"/>
              </a:rPr>
              <a:t>is</a:t>
            </a:r>
            <a:r>
              <a:rPr lang="fr-FR" b="0" i="0" dirty="0">
                <a:solidFill>
                  <a:schemeClr val="bg1"/>
                </a:solidFill>
                <a:effectLst/>
                <a:latin typeface="Inter"/>
              </a:rPr>
              <a:t> the </a:t>
            </a:r>
            <a:r>
              <a:rPr lang="fr-FR" b="0" i="0" dirty="0" err="1">
                <a:solidFill>
                  <a:schemeClr val="bg1"/>
                </a:solidFill>
                <a:effectLst/>
                <a:latin typeface="Inter"/>
              </a:rPr>
              <a:t>mostl</a:t>
            </a:r>
            <a:r>
              <a:rPr lang="fr-FR" b="0" i="0" dirty="0">
                <a:solidFill>
                  <a:schemeClr val="bg1"/>
                </a:solidFill>
                <a:effectLst/>
                <a:latin typeface="Inter"/>
              </a:rPr>
              <a:t> </a:t>
            </a:r>
            <a:r>
              <a:rPr lang="fr-FR" b="0" i="0" dirty="0" err="1">
                <a:solidFill>
                  <a:schemeClr val="bg1"/>
                </a:solidFill>
                <a:effectLst/>
                <a:latin typeface="Inter"/>
              </a:rPr>
              <a:t>fitwith</a:t>
            </a:r>
            <a:r>
              <a:rPr lang="fr-FR" b="0" i="0" dirty="0">
                <a:solidFill>
                  <a:schemeClr val="bg1"/>
                </a:solidFill>
                <a:effectLst/>
                <a:latin typeface="Inter"/>
              </a:rPr>
              <a:t> 96% </a:t>
            </a:r>
            <a:r>
              <a:rPr lang="fr-FR" b="0" i="0" dirty="0" err="1">
                <a:solidFill>
                  <a:schemeClr val="bg1"/>
                </a:solidFill>
                <a:effectLst/>
                <a:latin typeface="Inter"/>
              </a:rPr>
              <a:t>precision</a:t>
            </a:r>
            <a:r>
              <a:rPr lang="fr-FR" b="0" i="0" dirty="0">
                <a:solidFill>
                  <a:schemeClr val="bg1"/>
                </a:solidFill>
                <a:effectLst/>
                <a:latin typeface="Inter"/>
              </a:rPr>
              <a:t>.</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0726A6-6403-3BB1-CC87-64EB7375EC09}"/>
              </a:ext>
            </a:extLst>
          </p:cNvPr>
          <p:cNvPicPr>
            <a:picLocks noChangeAspect="1"/>
          </p:cNvPicPr>
          <p:nvPr/>
        </p:nvPicPr>
        <p:blipFill>
          <a:blip r:embed="rId3"/>
          <a:stretch>
            <a:fillRect/>
          </a:stretch>
        </p:blipFill>
        <p:spPr>
          <a:xfrm>
            <a:off x="2373957" y="1709912"/>
            <a:ext cx="6086475" cy="2943225"/>
          </a:xfrm>
          <a:prstGeom prst="rect">
            <a:avLst/>
          </a:prstGeom>
        </p:spPr>
      </p:pic>
    </p:spTree>
    <p:extLst>
      <p:ext uri="{BB962C8B-B14F-4D97-AF65-F5344CB8AC3E}">
        <p14:creationId xmlns:p14="http://schemas.microsoft.com/office/powerpoint/2010/main" val="210689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CONCLUSION</a:t>
            </a:r>
          </a:p>
        </p:txBody>
      </p:sp>
      <p:sp>
        <p:nvSpPr>
          <p:cNvPr id="11" name="TextBox 10">
            <a:extLst>
              <a:ext uri="{FF2B5EF4-FFF2-40B4-BE49-F238E27FC236}">
                <a16:creationId xmlns:a16="http://schemas.microsoft.com/office/drawing/2014/main" id="{09DDBD78-F5F1-F671-F5ED-911E97362F22}"/>
              </a:ext>
            </a:extLst>
          </p:cNvPr>
          <p:cNvSpPr txBox="1"/>
          <p:nvPr/>
        </p:nvSpPr>
        <p:spPr>
          <a:xfrm>
            <a:off x="2051720" y="2404631"/>
            <a:ext cx="6135212" cy="2031325"/>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It was hoped to gain new viewpoints by running different models and then comparing their performance. The goal of this study was to forecast used automobile prices. The dataset was unearthed, and characteristics were thoroughly investigated using data visualizations and exploratory data analysis. The relationship between characteristics was investigated. Predictive models were used in the last step to forecast automobile prices.</a:t>
            </a:r>
            <a:endParaRPr lang="fr-FR" sz="1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957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he front of a car&#10;&#10;Description automatically generated with medium confidence">
            <a:extLst>
              <a:ext uri="{FF2B5EF4-FFF2-40B4-BE49-F238E27FC236}">
                <a16:creationId xmlns:a16="http://schemas.microsoft.com/office/drawing/2014/main" id="{99EF87AE-49F4-59B6-86EC-BA8D2E042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Box 5">
            <a:extLst>
              <a:ext uri="{FF2B5EF4-FFF2-40B4-BE49-F238E27FC236}">
                <a16:creationId xmlns:a16="http://schemas.microsoft.com/office/drawing/2014/main" id="{D6578442-D61E-4681-544D-F434FAB5AAF4}"/>
              </a:ext>
            </a:extLst>
          </p:cNvPr>
          <p:cNvSpPr txBox="1"/>
          <p:nvPr/>
        </p:nvSpPr>
        <p:spPr>
          <a:xfrm>
            <a:off x="467544" y="5013176"/>
            <a:ext cx="4968552" cy="1446550"/>
          </a:xfrm>
          <a:prstGeom prst="rect">
            <a:avLst/>
          </a:prstGeom>
          <a:noFill/>
        </p:spPr>
        <p:txBody>
          <a:bodyPr wrap="square" rtlCol="0">
            <a:spAutoFit/>
          </a:bodyPr>
          <a:lstStyle/>
          <a:p>
            <a:r>
              <a:rPr lang="fr-FR" sz="4400" dirty="0" err="1">
                <a:solidFill>
                  <a:schemeClr val="bg1"/>
                </a:solidFill>
                <a:effectLst>
                  <a:outerShdw blurRad="38100" dist="38100" dir="2700000" algn="tl">
                    <a:srgbClr val="000000">
                      <a:alpha val="43137"/>
                    </a:srgbClr>
                  </a:outerShdw>
                </a:effectLst>
              </a:rPr>
              <a:t>Thank</a:t>
            </a:r>
            <a:r>
              <a:rPr lang="fr-FR" sz="4400" dirty="0">
                <a:solidFill>
                  <a:schemeClr val="bg1"/>
                </a:solidFill>
                <a:effectLst>
                  <a:outerShdw blurRad="38100" dist="38100" dir="2700000" algn="tl">
                    <a:srgbClr val="000000">
                      <a:alpha val="43137"/>
                    </a:srgbClr>
                  </a:outerShdw>
                </a:effectLst>
              </a:rPr>
              <a:t> You ! </a:t>
            </a:r>
          </a:p>
          <a:p>
            <a:r>
              <a:rPr lang="fr-FR" sz="4400" dirty="0">
                <a:solidFill>
                  <a:schemeClr val="bg1"/>
                </a:solidFill>
                <a:effectLst>
                  <a:outerShdw blurRad="38100" dist="38100" dir="2700000" algn="tl">
                    <a:srgbClr val="000000">
                      <a:alpha val="43137"/>
                    </a:srgbClr>
                  </a:outerShdw>
                </a:effectLst>
              </a:rPr>
              <a:t>	</a:t>
            </a:r>
            <a:r>
              <a:rPr lang="fr-FR" sz="4400" dirty="0" err="1">
                <a:solidFill>
                  <a:schemeClr val="bg1"/>
                </a:solidFill>
                <a:effectLst>
                  <a:outerShdw blurRad="38100" dist="38100" dir="2700000" algn="tl">
                    <a:srgbClr val="000000">
                      <a:alpha val="43137"/>
                    </a:srgbClr>
                  </a:outerShdw>
                </a:effectLst>
              </a:rPr>
              <a:t>Any</a:t>
            </a:r>
            <a:r>
              <a:rPr lang="fr-FR" sz="4400" dirty="0">
                <a:solidFill>
                  <a:schemeClr val="bg1"/>
                </a:solidFill>
                <a:effectLst>
                  <a:outerShdw blurRad="38100" dist="38100" dir="2700000" algn="tl">
                    <a:srgbClr val="000000">
                      <a:alpha val="43137"/>
                    </a:srgbClr>
                  </a:outerShdw>
                </a:effectLst>
              </a:rPr>
              <a:t> Questions ?</a:t>
            </a:r>
          </a:p>
        </p:txBody>
      </p:sp>
    </p:spTree>
    <p:extLst>
      <p:ext uri="{BB962C8B-B14F-4D97-AF65-F5344CB8AC3E}">
        <p14:creationId xmlns:p14="http://schemas.microsoft.com/office/powerpoint/2010/main" val="41867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4788024" y="386605"/>
            <a:ext cx="324036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DATASET</a:t>
            </a:r>
          </a:p>
        </p:txBody>
      </p:sp>
      <p:sp>
        <p:nvSpPr>
          <p:cNvPr id="9" name="TextBox 8">
            <a:extLst>
              <a:ext uri="{FF2B5EF4-FFF2-40B4-BE49-F238E27FC236}">
                <a16:creationId xmlns:a16="http://schemas.microsoft.com/office/drawing/2014/main" id="{AC6EB36D-6175-1E4F-C315-F52C55D9D77F}"/>
              </a:ext>
            </a:extLst>
          </p:cNvPr>
          <p:cNvSpPr txBox="1"/>
          <p:nvPr/>
        </p:nvSpPr>
        <p:spPr>
          <a:xfrm>
            <a:off x="3131840" y="1057198"/>
            <a:ext cx="7522642" cy="646331"/>
          </a:xfrm>
          <a:prstGeom prst="rect">
            <a:avLst/>
          </a:prstGeom>
          <a:noFill/>
        </p:spPr>
        <p:txBody>
          <a:bodyPr wrap="square">
            <a:spAutoFit/>
          </a:bodyPr>
          <a:lstStyle/>
          <a:p>
            <a:r>
              <a:rPr lang="en-US" dirty="0">
                <a:solidFill>
                  <a:schemeClr val="bg1"/>
                </a:solidFill>
              </a:rPr>
              <a:t>The data was collected from a publicly accessible website:</a:t>
            </a:r>
          </a:p>
          <a:p>
            <a:r>
              <a:rPr lang="en-US" dirty="0">
                <a:solidFill>
                  <a:schemeClr val="bg1"/>
                </a:solidFill>
              </a:rPr>
              <a:t> www.cardekho.com</a:t>
            </a:r>
            <a:endParaRPr lang="fr-FR" dirty="0">
              <a:solidFill>
                <a:schemeClr val="bg1"/>
              </a:solidFill>
            </a:endParaRPr>
          </a:p>
        </p:txBody>
      </p:sp>
      <p:sp>
        <p:nvSpPr>
          <p:cNvPr id="10" name="TextBox 9">
            <a:extLst>
              <a:ext uri="{FF2B5EF4-FFF2-40B4-BE49-F238E27FC236}">
                <a16:creationId xmlns:a16="http://schemas.microsoft.com/office/drawing/2014/main" id="{33FA8810-6FC7-43E1-334B-0E7CC7E7B260}"/>
              </a:ext>
            </a:extLst>
          </p:cNvPr>
          <p:cNvSpPr txBox="1"/>
          <p:nvPr/>
        </p:nvSpPr>
        <p:spPr>
          <a:xfrm>
            <a:off x="936329" y="2049589"/>
            <a:ext cx="8172400" cy="4524315"/>
          </a:xfrm>
          <a:prstGeom prst="rect">
            <a:avLst/>
          </a:prstGeom>
          <a:noFill/>
        </p:spPr>
        <p:txBody>
          <a:bodyPr wrap="square">
            <a:spAutoFit/>
          </a:bodyPr>
          <a:lstStyle/>
          <a:p>
            <a:r>
              <a:rPr lang="en-US" dirty="0">
                <a:solidFill>
                  <a:schemeClr val="bg1"/>
                </a:solidFill>
              </a:rPr>
              <a:t>This dataset provides statistics about used automobiles. This information may be utilized for a variety of applications, including price prediction, which demonstrates the usage of regression analysis in Machine Learning. </a:t>
            </a:r>
          </a:p>
          <a:p>
            <a:endParaRPr lang="en-US" dirty="0">
              <a:solidFill>
                <a:schemeClr val="bg1"/>
              </a:solidFill>
            </a:endParaRPr>
          </a:p>
          <a:p>
            <a:r>
              <a:rPr lang="en-US" dirty="0">
                <a:solidFill>
                  <a:schemeClr val="bg1"/>
                </a:solidFill>
              </a:rPr>
              <a:t>	</a:t>
            </a:r>
            <a:r>
              <a:rPr lang="en-US" dirty="0">
                <a:solidFill>
                  <a:schemeClr val="bg1"/>
                </a:solidFill>
                <a:sym typeface="Wingdings" panose="05000000000000000000" pitchFamily="2" charset="2"/>
              </a:rPr>
              <a:t> </a:t>
            </a:r>
            <a:r>
              <a:rPr lang="en-US" dirty="0">
                <a:solidFill>
                  <a:schemeClr val="bg1"/>
                </a:solidFill>
              </a:rPr>
              <a:t> The following are the columns in the supplied dataset:</a:t>
            </a:r>
          </a:p>
          <a:p>
            <a:endParaRPr lang="en-US" dirty="0">
              <a:solidFill>
                <a:schemeClr val="bg1"/>
              </a:solidFill>
            </a:endParaRPr>
          </a:p>
          <a:p>
            <a:r>
              <a:rPr lang="en-US" dirty="0">
                <a:solidFill>
                  <a:schemeClr val="bg1"/>
                </a:solidFill>
              </a:rPr>
              <a:t>• </a:t>
            </a:r>
            <a:r>
              <a:rPr lang="en-US" b="1" dirty="0" err="1">
                <a:solidFill>
                  <a:schemeClr val="bg1"/>
                </a:solidFill>
              </a:rPr>
              <a:t>Car_Name</a:t>
            </a:r>
            <a:r>
              <a:rPr lang="en-US" b="1" dirty="0">
                <a:solidFill>
                  <a:schemeClr val="bg1"/>
                </a:solidFill>
              </a:rPr>
              <a:t>: </a:t>
            </a:r>
            <a:r>
              <a:rPr lang="en-US" dirty="0">
                <a:solidFill>
                  <a:schemeClr val="bg1"/>
                </a:solidFill>
              </a:rPr>
              <a:t>The name of the vehicle should be entered in this field. </a:t>
            </a:r>
          </a:p>
          <a:p>
            <a:r>
              <a:rPr lang="en-US" dirty="0">
                <a:solidFill>
                  <a:schemeClr val="bg1"/>
                </a:solidFill>
              </a:rPr>
              <a:t>• </a:t>
            </a:r>
            <a:r>
              <a:rPr lang="en-US" b="1" dirty="0">
                <a:solidFill>
                  <a:schemeClr val="bg1"/>
                </a:solidFill>
              </a:rPr>
              <a:t>Year: </a:t>
            </a:r>
            <a:r>
              <a:rPr lang="en-US" dirty="0">
                <a:solidFill>
                  <a:schemeClr val="bg1"/>
                </a:solidFill>
              </a:rPr>
              <a:t>The year the automobile was purchased should be entered in this field. </a:t>
            </a:r>
          </a:p>
          <a:p>
            <a:r>
              <a:rPr lang="en-US" dirty="0">
                <a:solidFill>
                  <a:schemeClr val="bg1"/>
                </a:solidFill>
              </a:rPr>
              <a:t>• </a:t>
            </a:r>
            <a:r>
              <a:rPr lang="en-US" b="1" dirty="0" err="1">
                <a:solidFill>
                  <a:schemeClr val="bg1"/>
                </a:solidFill>
              </a:rPr>
              <a:t>Selling_Price</a:t>
            </a:r>
            <a:r>
              <a:rPr lang="en-US" b="1" dirty="0">
                <a:solidFill>
                  <a:schemeClr val="bg1"/>
                </a:solidFill>
              </a:rPr>
              <a:t> : </a:t>
            </a:r>
            <a:r>
              <a:rPr lang="en-US" dirty="0">
                <a:solidFill>
                  <a:schemeClr val="bg1"/>
                </a:solidFill>
              </a:rPr>
              <a:t>The price the owner intends to sell the automobile for should be entered in this field. </a:t>
            </a:r>
          </a:p>
          <a:p>
            <a:r>
              <a:rPr lang="en-US" dirty="0">
                <a:solidFill>
                  <a:schemeClr val="bg1"/>
                </a:solidFill>
              </a:rPr>
              <a:t>• </a:t>
            </a:r>
            <a:r>
              <a:rPr lang="en-US" b="1" dirty="0" err="1">
                <a:solidFill>
                  <a:schemeClr val="bg1"/>
                </a:solidFill>
              </a:rPr>
              <a:t>Present_Price</a:t>
            </a:r>
            <a:r>
              <a:rPr lang="en-US" b="1" dirty="0">
                <a:solidFill>
                  <a:schemeClr val="bg1"/>
                </a:solidFill>
              </a:rPr>
              <a:t>: </a:t>
            </a:r>
            <a:r>
              <a:rPr lang="en-US" dirty="0">
                <a:solidFill>
                  <a:schemeClr val="bg1"/>
                </a:solidFill>
              </a:rPr>
              <a:t>This is the car's current </a:t>
            </a:r>
            <a:r>
              <a:rPr lang="en-US" dirty="0" err="1">
                <a:solidFill>
                  <a:schemeClr val="bg1"/>
                </a:solidFill>
              </a:rPr>
              <a:t>exshowroom</a:t>
            </a:r>
            <a:r>
              <a:rPr lang="en-US" dirty="0">
                <a:solidFill>
                  <a:schemeClr val="bg1"/>
                </a:solidFill>
              </a:rPr>
              <a:t> pricing. </a:t>
            </a:r>
          </a:p>
          <a:p>
            <a:r>
              <a:rPr lang="en-US" dirty="0">
                <a:solidFill>
                  <a:schemeClr val="bg1"/>
                </a:solidFill>
              </a:rPr>
              <a:t>• </a:t>
            </a:r>
            <a:r>
              <a:rPr lang="en-US" b="1" dirty="0" err="1">
                <a:solidFill>
                  <a:schemeClr val="bg1"/>
                </a:solidFill>
              </a:rPr>
              <a:t>Kms_Driven</a:t>
            </a:r>
            <a:r>
              <a:rPr lang="en-US" b="1" dirty="0">
                <a:solidFill>
                  <a:schemeClr val="bg1"/>
                </a:solidFill>
              </a:rPr>
              <a:t>: </a:t>
            </a:r>
            <a:r>
              <a:rPr lang="en-US" dirty="0">
                <a:solidFill>
                  <a:schemeClr val="bg1"/>
                </a:solidFill>
              </a:rPr>
              <a:t>The distance traveled by the automobile in kilometers. </a:t>
            </a:r>
          </a:p>
          <a:p>
            <a:r>
              <a:rPr lang="en-US" dirty="0">
                <a:solidFill>
                  <a:schemeClr val="bg1"/>
                </a:solidFill>
              </a:rPr>
              <a:t>• </a:t>
            </a:r>
            <a:r>
              <a:rPr lang="en-US" b="1" dirty="0" err="1">
                <a:solidFill>
                  <a:schemeClr val="bg1"/>
                </a:solidFill>
              </a:rPr>
              <a:t>Fuel_Type</a:t>
            </a:r>
            <a:r>
              <a:rPr lang="en-US" b="1" dirty="0">
                <a:solidFill>
                  <a:schemeClr val="bg1"/>
                </a:solidFill>
              </a:rPr>
              <a:t>: </a:t>
            </a:r>
            <a:r>
              <a:rPr lang="en-US" dirty="0">
                <a:solidFill>
                  <a:schemeClr val="bg1"/>
                </a:solidFill>
              </a:rPr>
              <a:t>The car's fuel type. </a:t>
            </a:r>
          </a:p>
          <a:p>
            <a:r>
              <a:rPr lang="en-US" dirty="0">
                <a:solidFill>
                  <a:schemeClr val="bg1"/>
                </a:solidFill>
              </a:rPr>
              <a:t>• </a:t>
            </a:r>
            <a:r>
              <a:rPr lang="en-US" b="1" dirty="0" err="1">
                <a:solidFill>
                  <a:schemeClr val="bg1"/>
                </a:solidFill>
              </a:rPr>
              <a:t>Seller_Type</a:t>
            </a:r>
            <a:r>
              <a:rPr lang="en-US" b="1" dirty="0">
                <a:solidFill>
                  <a:schemeClr val="bg1"/>
                </a:solidFill>
              </a:rPr>
              <a:t>: </a:t>
            </a:r>
            <a:r>
              <a:rPr lang="en-US" dirty="0">
                <a:solidFill>
                  <a:schemeClr val="bg1"/>
                </a:solidFill>
              </a:rPr>
              <a:t>Indicates if the vendor is a business or a private individual. </a:t>
            </a:r>
          </a:p>
          <a:p>
            <a:r>
              <a:rPr lang="en-US" dirty="0">
                <a:solidFill>
                  <a:schemeClr val="bg1"/>
                </a:solidFill>
              </a:rPr>
              <a:t>• </a:t>
            </a:r>
            <a:r>
              <a:rPr lang="en-US" b="1" dirty="0">
                <a:solidFill>
                  <a:schemeClr val="bg1"/>
                </a:solidFill>
              </a:rPr>
              <a:t>Transmission: </a:t>
            </a:r>
            <a:r>
              <a:rPr lang="en-US" dirty="0">
                <a:solidFill>
                  <a:schemeClr val="bg1"/>
                </a:solidFill>
              </a:rPr>
              <a:t>This setting determines whether the vehicle is manual or automated. • </a:t>
            </a:r>
            <a:r>
              <a:rPr lang="en-US" b="1" dirty="0">
                <a:solidFill>
                  <a:schemeClr val="bg1"/>
                </a:solidFill>
              </a:rPr>
              <a:t>Owner: </a:t>
            </a:r>
            <a:r>
              <a:rPr lang="en-US" dirty="0">
                <a:solidFill>
                  <a:schemeClr val="bg1"/>
                </a:solidFill>
              </a:rPr>
              <a:t>The number of past owners of the automobile is specified</a:t>
            </a:r>
            <a:endParaRPr lang="fr-FR" dirty="0">
              <a:solidFill>
                <a:schemeClr val="bg1"/>
              </a:solidFill>
            </a:endParaRPr>
          </a:p>
        </p:txBody>
      </p:sp>
    </p:spTree>
    <p:extLst>
      <p:ext uri="{BB962C8B-B14F-4D97-AF65-F5344CB8AC3E}">
        <p14:creationId xmlns:p14="http://schemas.microsoft.com/office/powerpoint/2010/main" val="252986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23928" y="953754"/>
            <a:ext cx="324036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DATASET</a:t>
            </a:r>
          </a:p>
        </p:txBody>
      </p:sp>
      <p:pic>
        <p:nvPicPr>
          <p:cNvPr id="4" name="Picture 3">
            <a:extLst>
              <a:ext uri="{FF2B5EF4-FFF2-40B4-BE49-F238E27FC236}">
                <a16:creationId xmlns:a16="http://schemas.microsoft.com/office/drawing/2014/main" id="{D24D31C7-F934-C690-BE9F-2BCC2137F018}"/>
              </a:ext>
            </a:extLst>
          </p:cNvPr>
          <p:cNvPicPr>
            <a:picLocks noChangeAspect="1"/>
          </p:cNvPicPr>
          <p:nvPr/>
        </p:nvPicPr>
        <p:blipFill>
          <a:blip r:embed="rId3"/>
          <a:stretch>
            <a:fillRect/>
          </a:stretch>
        </p:blipFill>
        <p:spPr>
          <a:xfrm>
            <a:off x="231571" y="2294931"/>
            <a:ext cx="8758923" cy="3510333"/>
          </a:xfrm>
          <a:prstGeom prst="rect">
            <a:avLst/>
          </a:prstGeom>
        </p:spPr>
      </p:pic>
    </p:spTree>
    <p:extLst>
      <p:ext uri="{BB962C8B-B14F-4D97-AF65-F5344CB8AC3E}">
        <p14:creationId xmlns:p14="http://schemas.microsoft.com/office/powerpoint/2010/main" val="74929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UNDERSTANDING THE STRUCTURE OF DATA</a:t>
            </a:r>
          </a:p>
        </p:txBody>
      </p:sp>
      <p:pic>
        <p:nvPicPr>
          <p:cNvPr id="5" name="Picture 4">
            <a:extLst>
              <a:ext uri="{FF2B5EF4-FFF2-40B4-BE49-F238E27FC236}">
                <a16:creationId xmlns:a16="http://schemas.microsoft.com/office/drawing/2014/main" id="{3978EB5F-DC41-6D0E-C3AC-98ABE7AE80D4}"/>
              </a:ext>
            </a:extLst>
          </p:cNvPr>
          <p:cNvPicPr>
            <a:picLocks noChangeAspect="1"/>
          </p:cNvPicPr>
          <p:nvPr/>
        </p:nvPicPr>
        <p:blipFill>
          <a:blip r:embed="rId3"/>
          <a:stretch>
            <a:fillRect/>
          </a:stretch>
        </p:blipFill>
        <p:spPr>
          <a:xfrm>
            <a:off x="1290907" y="2204864"/>
            <a:ext cx="2695575" cy="581025"/>
          </a:xfrm>
          <a:prstGeom prst="rect">
            <a:avLst/>
          </a:prstGeom>
        </p:spPr>
      </p:pic>
      <p:pic>
        <p:nvPicPr>
          <p:cNvPr id="10" name="Picture 9">
            <a:extLst>
              <a:ext uri="{FF2B5EF4-FFF2-40B4-BE49-F238E27FC236}">
                <a16:creationId xmlns:a16="http://schemas.microsoft.com/office/drawing/2014/main" id="{EC8C789E-0BF6-25A5-D1D4-8310F0AC70CF}"/>
              </a:ext>
            </a:extLst>
          </p:cNvPr>
          <p:cNvPicPr>
            <a:picLocks noChangeAspect="1"/>
          </p:cNvPicPr>
          <p:nvPr/>
        </p:nvPicPr>
        <p:blipFill>
          <a:blip r:embed="rId4"/>
          <a:stretch>
            <a:fillRect/>
          </a:stretch>
        </p:blipFill>
        <p:spPr>
          <a:xfrm>
            <a:off x="1290907" y="3121771"/>
            <a:ext cx="2047875" cy="552450"/>
          </a:xfrm>
          <a:prstGeom prst="rect">
            <a:avLst/>
          </a:prstGeom>
        </p:spPr>
      </p:pic>
      <p:pic>
        <p:nvPicPr>
          <p:cNvPr id="12" name="Picture 11">
            <a:extLst>
              <a:ext uri="{FF2B5EF4-FFF2-40B4-BE49-F238E27FC236}">
                <a16:creationId xmlns:a16="http://schemas.microsoft.com/office/drawing/2014/main" id="{C87289F5-0FCC-5ED9-5F04-ADD496045433}"/>
              </a:ext>
            </a:extLst>
          </p:cNvPr>
          <p:cNvPicPr>
            <a:picLocks noChangeAspect="1"/>
          </p:cNvPicPr>
          <p:nvPr/>
        </p:nvPicPr>
        <p:blipFill>
          <a:blip r:embed="rId5"/>
          <a:stretch>
            <a:fillRect/>
          </a:stretch>
        </p:blipFill>
        <p:spPr>
          <a:xfrm>
            <a:off x="1290907" y="4010103"/>
            <a:ext cx="2152650" cy="590550"/>
          </a:xfrm>
          <a:prstGeom prst="rect">
            <a:avLst/>
          </a:prstGeom>
        </p:spPr>
      </p:pic>
      <p:pic>
        <p:nvPicPr>
          <p:cNvPr id="14" name="Picture 13">
            <a:extLst>
              <a:ext uri="{FF2B5EF4-FFF2-40B4-BE49-F238E27FC236}">
                <a16:creationId xmlns:a16="http://schemas.microsoft.com/office/drawing/2014/main" id="{6116650D-7EC7-1FB2-684C-51FF34D23105}"/>
              </a:ext>
            </a:extLst>
          </p:cNvPr>
          <p:cNvPicPr>
            <a:picLocks noChangeAspect="1"/>
          </p:cNvPicPr>
          <p:nvPr/>
        </p:nvPicPr>
        <p:blipFill>
          <a:blip r:embed="rId6"/>
          <a:stretch>
            <a:fillRect/>
          </a:stretch>
        </p:blipFill>
        <p:spPr>
          <a:xfrm>
            <a:off x="1296144" y="5031255"/>
            <a:ext cx="2590800" cy="581025"/>
          </a:xfrm>
          <a:prstGeom prst="rect">
            <a:avLst/>
          </a:prstGeom>
        </p:spPr>
      </p:pic>
      <p:sp>
        <p:nvSpPr>
          <p:cNvPr id="15" name="TextBox 14">
            <a:extLst>
              <a:ext uri="{FF2B5EF4-FFF2-40B4-BE49-F238E27FC236}">
                <a16:creationId xmlns:a16="http://schemas.microsoft.com/office/drawing/2014/main" id="{648AE2A7-E17B-533A-45A6-2B8934962683}"/>
              </a:ext>
            </a:extLst>
          </p:cNvPr>
          <p:cNvSpPr txBox="1"/>
          <p:nvPr/>
        </p:nvSpPr>
        <p:spPr>
          <a:xfrm>
            <a:off x="4197710" y="2056321"/>
            <a:ext cx="4788024" cy="923330"/>
          </a:xfrm>
          <a:prstGeom prst="rect">
            <a:avLst/>
          </a:prstGeom>
          <a:noFill/>
        </p:spPr>
        <p:txBody>
          <a:bodyPr wrap="square" rtlCol="0">
            <a:spAutoFit/>
          </a:bodyPr>
          <a:lstStyle/>
          <a:p>
            <a:r>
              <a:rPr lang="fr-FR" dirty="0">
                <a:solidFill>
                  <a:schemeClr val="bg1"/>
                </a:solidFill>
                <a:sym typeface="Wingdings" panose="05000000000000000000" pitchFamily="2" charset="2"/>
              </a:rPr>
              <a:t> </a:t>
            </a:r>
            <a:r>
              <a:rPr lang="en-US" sz="1800" dirty="0">
                <a:solidFill>
                  <a:schemeClr val="bg1"/>
                </a:solidFill>
                <a:effectLst/>
                <a:latin typeface="Times New Roman" panose="02020603050405020304" pitchFamily="18" charset="0"/>
                <a:ea typeface="Times New Roman" panose="02020603050405020304" pitchFamily="18" charset="0"/>
              </a:rPr>
              <a:t>display some basic statistical information of a data frame or a sequence of numeric values, such as percentile, mean, and standard deviation. </a:t>
            </a:r>
            <a:endParaRPr lang="fr-FR" dirty="0">
              <a:solidFill>
                <a:schemeClr val="bg1"/>
              </a:solidFill>
            </a:endParaRPr>
          </a:p>
        </p:txBody>
      </p:sp>
      <p:sp>
        <p:nvSpPr>
          <p:cNvPr id="17" name="TextBox 16">
            <a:extLst>
              <a:ext uri="{FF2B5EF4-FFF2-40B4-BE49-F238E27FC236}">
                <a16:creationId xmlns:a16="http://schemas.microsoft.com/office/drawing/2014/main" id="{216724C8-A1EE-61E4-4CBB-D80B7D1751D4}"/>
              </a:ext>
            </a:extLst>
          </p:cNvPr>
          <p:cNvSpPr txBox="1"/>
          <p:nvPr/>
        </p:nvSpPr>
        <p:spPr>
          <a:xfrm>
            <a:off x="4197710" y="3158004"/>
            <a:ext cx="4678326" cy="369332"/>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Times New Roman" panose="02020603050405020304" pitchFamily="18" charset="0"/>
                <a:sym typeface="Wingdings" panose="05000000000000000000" pitchFamily="2" charset="2"/>
              </a:rPr>
              <a:t> </a:t>
            </a:r>
            <a:r>
              <a:rPr lang="en-US" sz="1800" dirty="0">
                <a:solidFill>
                  <a:schemeClr val="bg1"/>
                </a:solidFill>
                <a:effectLst/>
                <a:latin typeface="Times New Roman" panose="02020603050405020304" pitchFamily="18" charset="0"/>
                <a:ea typeface="Times New Roman" panose="02020603050405020304" pitchFamily="18" charset="0"/>
              </a:rPr>
              <a:t>Return the shape of an array</a:t>
            </a:r>
            <a:endParaRPr lang="fr-FR" sz="2800" dirty="0">
              <a:solidFill>
                <a:schemeClr val="bg1"/>
              </a:solidFill>
              <a:effectLst/>
              <a:latin typeface="Times New Roman" panose="02020603050405020304" pitchFamily="18" charset="0"/>
              <a:ea typeface="Times New Roman" panose="02020603050405020304" pitchFamily="18" charset="0"/>
            </a:endParaRPr>
          </a:p>
        </p:txBody>
      </p:sp>
      <p:sp>
        <p:nvSpPr>
          <p:cNvPr id="20" name="TextBox 19">
            <a:extLst>
              <a:ext uri="{FF2B5EF4-FFF2-40B4-BE49-F238E27FC236}">
                <a16:creationId xmlns:a16="http://schemas.microsoft.com/office/drawing/2014/main" id="{431D23DE-AC87-0709-7311-6312EAE88E00}"/>
              </a:ext>
            </a:extLst>
          </p:cNvPr>
          <p:cNvSpPr txBox="1"/>
          <p:nvPr/>
        </p:nvSpPr>
        <p:spPr>
          <a:xfrm>
            <a:off x="4214154" y="4073224"/>
            <a:ext cx="4678326" cy="369332"/>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Times New Roman" panose="02020603050405020304" pitchFamily="18" charset="0"/>
                <a:sym typeface="Wingdings" panose="05000000000000000000" pitchFamily="2" charset="2"/>
              </a:rPr>
              <a:t> </a:t>
            </a:r>
            <a:r>
              <a:rPr lang="en-US" dirty="0">
                <a:solidFill>
                  <a:schemeClr val="bg1"/>
                </a:solidFill>
                <a:latin typeface="Times New Roman" panose="02020603050405020304" pitchFamily="18" charset="0"/>
                <a:ea typeface="Times New Roman" panose="02020603050405020304" pitchFamily="18" charset="0"/>
                <a:sym typeface="Wingdings" panose="05000000000000000000" pitchFamily="2" charset="2"/>
              </a:rPr>
              <a:t>Get a concise summary of the </a:t>
            </a:r>
            <a:r>
              <a:rPr lang="en-US" dirty="0" err="1">
                <a:solidFill>
                  <a:schemeClr val="bg1"/>
                </a:solidFill>
                <a:latin typeface="Times New Roman" panose="02020603050405020304" pitchFamily="18" charset="0"/>
                <a:ea typeface="Times New Roman" panose="02020603050405020304" pitchFamily="18" charset="0"/>
                <a:sym typeface="Wingdings" panose="05000000000000000000" pitchFamily="2" charset="2"/>
              </a:rPr>
              <a:t>dataframe</a:t>
            </a:r>
            <a:endParaRPr lang="fr-FR" sz="2800" dirty="0">
              <a:solidFill>
                <a:schemeClr val="bg1"/>
              </a:solidFill>
              <a:effectLst/>
              <a:latin typeface="Times New Roman" panose="02020603050405020304" pitchFamily="18" charset="0"/>
              <a:ea typeface="Times New Roman" panose="02020603050405020304" pitchFamily="18" charset="0"/>
            </a:endParaRPr>
          </a:p>
        </p:txBody>
      </p:sp>
      <p:sp>
        <p:nvSpPr>
          <p:cNvPr id="21" name="TextBox 20">
            <a:extLst>
              <a:ext uri="{FF2B5EF4-FFF2-40B4-BE49-F238E27FC236}">
                <a16:creationId xmlns:a16="http://schemas.microsoft.com/office/drawing/2014/main" id="{771F13AB-CD8C-EF5D-843F-1B4052EBEBDA}"/>
              </a:ext>
            </a:extLst>
          </p:cNvPr>
          <p:cNvSpPr txBox="1"/>
          <p:nvPr/>
        </p:nvSpPr>
        <p:spPr>
          <a:xfrm>
            <a:off x="4197710" y="4883713"/>
            <a:ext cx="4678326" cy="923330"/>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Times New Roman" panose="02020603050405020304" pitchFamily="18" charset="0"/>
                <a:sym typeface="Wingdings" panose="05000000000000000000" pitchFamily="2" charset="2"/>
              </a:rPr>
              <a:t> For an array</a:t>
            </a:r>
            <a:r>
              <a:rPr lang="en-US" dirty="0">
                <a:solidFill>
                  <a:schemeClr val="bg1"/>
                </a:solidFill>
                <a:latin typeface="Times New Roman" panose="02020603050405020304" pitchFamily="18" charset="0"/>
                <a:ea typeface="Times New Roman" panose="02020603050405020304" pitchFamily="18" charset="0"/>
                <a:sym typeface="Wingdings" panose="05000000000000000000" pitchFamily="2" charset="2"/>
              </a:rPr>
              <a:t>-like object, find missing values. It’s used to see if any element is True, maybe throughout an axis.</a:t>
            </a:r>
            <a:endParaRPr lang="fr-FR" sz="2800" dirty="0">
              <a:solidFill>
                <a:schemeClr val="bg1"/>
              </a:solidFill>
              <a:effectLst/>
              <a:latin typeface="Times New Roman" panose="02020603050405020304" pitchFamily="18" charset="0"/>
              <a:ea typeface="Times New Roman" panose="02020603050405020304" pitchFamily="18" charset="0"/>
            </a:endParaRPr>
          </a:p>
        </p:txBody>
      </p:sp>
      <p:pic>
        <p:nvPicPr>
          <p:cNvPr id="23" name="Picture 22">
            <a:extLst>
              <a:ext uri="{FF2B5EF4-FFF2-40B4-BE49-F238E27FC236}">
                <a16:creationId xmlns:a16="http://schemas.microsoft.com/office/drawing/2014/main" id="{F860D767-572D-6EFE-A68F-216F3C7CC810}"/>
              </a:ext>
            </a:extLst>
          </p:cNvPr>
          <p:cNvPicPr>
            <a:picLocks noChangeAspect="1"/>
          </p:cNvPicPr>
          <p:nvPr/>
        </p:nvPicPr>
        <p:blipFill>
          <a:blip r:embed="rId7"/>
          <a:stretch>
            <a:fillRect/>
          </a:stretch>
        </p:blipFill>
        <p:spPr>
          <a:xfrm>
            <a:off x="1290907" y="6058768"/>
            <a:ext cx="3095625" cy="542925"/>
          </a:xfrm>
          <a:prstGeom prst="rect">
            <a:avLst/>
          </a:prstGeom>
        </p:spPr>
      </p:pic>
      <p:sp>
        <p:nvSpPr>
          <p:cNvPr id="24" name="TextBox 23">
            <a:extLst>
              <a:ext uri="{FF2B5EF4-FFF2-40B4-BE49-F238E27FC236}">
                <a16:creationId xmlns:a16="http://schemas.microsoft.com/office/drawing/2014/main" id="{4D0EA1AD-B757-B8D5-9CE2-39DF4C7B2BCC}"/>
              </a:ext>
            </a:extLst>
          </p:cNvPr>
          <p:cNvSpPr txBox="1"/>
          <p:nvPr/>
        </p:nvSpPr>
        <p:spPr>
          <a:xfrm>
            <a:off x="4465674" y="6021288"/>
            <a:ext cx="4678326" cy="646331"/>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Times New Roman" panose="02020603050405020304" pitchFamily="18" charset="0"/>
                <a:sym typeface="Wingdings" panose="05000000000000000000" pitchFamily="2" charset="2"/>
              </a:rPr>
              <a:t> The number of mis</a:t>
            </a:r>
            <a:r>
              <a:rPr lang="en-US" dirty="0">
                <a:solidFill>
                  <a:schemeClr val="bg1"/>
                </a:solidFill>
                <a:latin typeface="Times New Roman" panose="02020603050405020304" pitchFamily="18" charset="0"/>
                <a:ea typeface="Times New Roman" panose="02020603050405020304" pitchFamily="18" charset="0"/>
                <a:sym typeface="Wingdings" panose="05000000000000000000" pitchFamily="2" charset="2"/>
              </a:rPr>
              <a:t>sing values in the data collection is returned by this function.</a:t>
            </a:r>
            <a:endParaRPr lang="fr-FR" sz="28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631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UNDERSTANDING THE STRUCTURE OF DATA</a:t>
            </a:r>
          </a:p>
        </p:txBody>
      </p:sp>
      <p:pic>
        <p:nvPicPr>
          <p:cNvPr id="4" name="Picture 3">
            <a:extLst>
              <a:ext uri="{FF2B5EF4-FFF2-40B4-BE49-F238E27FC236}">
                <a16:creationId xmlns:a16="http://schemas.microsoft.com/office/drawing/2014/main" id="{4870C95A-B2F3-31F9-3DB7-70391984FB4C}"/>
              </a:ext>
            </a:extLst>
          </p:cNvPr>
          <p:cNvPicPr>
            <a:picLocks noChangeAspect="1"/>
          </p:cNvPicPr>
          <p:nvPr/>
        </p:nvPicPr>
        <p:blipFill>
          <a:blip r:embed="rId3"/>
          <a:stretch>
            <a:fillRect/>
          </a:stretch>
        </p:blipFill>
        <p:spPr>
          <a:xfrm>
            <a:off x="0" y="2564904"/>
            <a:ext cx="9144000" cy="884685"/>
          </a:xfrm>
          <a:prstGeom prst="rect">
            <a:avLst/>
          </a:prstGeom>
        </p:spPr>
      </p:pic>
      <p:sp>
        <p:nvSpPr>
          <p:cNvPr id="9" name="TextBox 8">
            <a:extLst>
              <a:ext uri="{FF2B5EF4-FFF2-40B4-BE49-F238E27FC236}">
                <a16:creationId xmlns:a16="http://schemas.microsoft.com/office/drawing/2014/main" id="{18FADE64-FDE8-3C9C-6C4E-B1BFD0D72CB2}"/>
              </a:ext>
            </a:extLst>
          </p:cNvPr>
          <p:cNvSpPr txBox="1"/>
          <p:nvPr/>
        </p:nvSpPr>
        <p:spPr>
          <a:xfrm>
            <a:off x="971600" y="3645024"/>
            <a:ext cx="8028384" cy="2862322"/>
          </a:xfrm>
          <a:prstGeom prst="rect">
            <a:avLst/>
          </a:prstGeom>
          <a:noFill/>
        </p:spPr>
        <p:txBody>
          <a:bodyPr wrap="square" rtlCol="0">
            <a:spAutoFit/>
          </a:bodyPr>
          <a:lstStyle/>
          <a:p>
            <a:pPr marL="285750" indent="-285750">
              <a:buFont typeface="Wingdings" panose="05000000000000000000" pitchFamily="2" charset="2"/>
              <a:buChar char="è"/>
            </a:pPr>
            <a:r>
              <a:rPr lang="fr-FR" dirty="0">
                <a:solidFill>
                  <a:schemeClr val="bg1"/>
                </a:solidFill>
              </a:rPr>
              <a:t>To </a:t>
            </a:r>
            <a:r>
              <a:rPr lang="fr-FR" dirty="0" err="1">
                <a:solidFill>
                  <a:schemeClr val="bg1"/>
                </a:solidFill>
              </a:rPr>
              <a:t>make</a:t>
            </a:r>
            <a:r>
              <a:rPr lang="fr-FR" dirty="0">
                <a:solidFill>
                  <a:schemeClr val="bg1"/>
                </a:solidFill>
              </a:rPr>
              <a:t> </a:t>
            </a:r>
            <a:r>
              <a:rPr lang="fr-FR" dirty="0" err="1">
                <a:solidFill>
                  <a:schemeClr val="bg1"/>
                </a:solidFill>
              </a:rPr>
              <a:t>it</a:t>
            </a:r>
            <a:r>
              <a:rPr lang="fr-FR" dirty="0">
                <a:solidFill>
                  <a:schemeClr val="bg1"/>
                </a:solidFill>
              </a:rPr>
              <a:t> </a:t>
            </a:r>
            <a:r>
              <a:rPr lang="fr-FR" dirty="0" err="1">
                <a:solidFill>
                  <a:schemeClr val="bg1"/>
                </a:solidFill>
              </a:rPr>
              <a:t>suitable</a:t>
            </a:r>
            <a:r>
              <a:rPr lang="fr-FR" dirty="0">
                <a:solidFill>
                  <a:schemeClr val="bg1"/>
                </a:solidFill>
              </a:rPr>
              <a:t> for </a:t>
            </a:r>
            <a:r>
              <a:rPr lang="fr-FR" dirty="0" err="1">
                <a:solidFill>
                  <a:schemeClr val="bg1"/>
                </a:solidFill>
              </a:rPr>
              <a:t>reression</a:t>
            </a:r>
            <a:r>
              <a:rPr lang="fr-FR" dirty="0">
                <a:solidFill>
                  <a:schemeClr val="bg1"/>
                </a:solidFill>
              </a:rPr>
              <a:t> </a:t>
            </a:r>
            <a:r>
              <a:rPr lang="fr-FR" dirty="0" err="1">
                <a:solidFill>
                  <a:schemeClr val="bg1"/>
                </a:solidFill>
              </a:rPr>
              <a:t>models</a:t>
            </a:r>
            <a:r>
              <a:rPr lang="fr-FR" dirty="0">
                <a:solidFill>
                  <a:schemeClr val="bg1"/>
                </a:solidFill>
              </a:rPr>
              <a:t>, I </a:t>
            </a:r>
            <a:r>
              <a:rPr lang="fr-FR" dirty="0" err="1">
                <a:solidFill>
                  <a:schemeClr val="bg1"/>
                </a:solidFill>
              </a:rPr>
              <a:t>transformed</a:t>
            </a:r>
            <a:r>
              <a:rPr lang="fr-FR" dirty="0">
                <a:solidFill>
                  <a:schemeClr val="bg1"/>
                </a:solidFill>
              </a:rPr>
              <a:t> </a:t>
            </a:r>
            <a:r>
              <a:rPr lang="fr-FR" dirty="0" err="1">
                <a:solidFill>
                  <a:schemeClr val="bg1"/>
                </a:solidFill>
              </a:rPr>
              <a:t>these</a:t>
            </a:r>
            <a:r>
              <a:rPr lang="fr-FR" dirty="0">
                <a:solidFill>
                  <a:schemeClr val="bg1"/>
                </a:solidFill>
              </a:rPr>
              <a:t> </a:t>
            </a:r>
            <a:r>
              <a:rPr lang="fr-FR" dirty="0" err="1">
                <a:solidFill>
                  <a:schemeClr val="bg1"/>
                </a:solidFill>
              </a:rPr>
              <a:t>object</a:t>
            </a:r>
            <a:r>
              <a:rPr lang="fr-FR" dirty="0">
                <a:solidFill>
                  <a:schemeClr val="bg1"/>
                </a:solidFill>
              </a:rPr>
              <a:t> </a:t>
            </a:r>
            <a:r>
              <a:rPr lang="fr-FR" dirty="0" err="1">
                <a:solidFill>
                  <a:schemeClr val="bg1"/>
                </a:solidFill>
              </a:rPr>
              <a:t>vlaues</a:t>
            </a:r>
            <a:r>
              <a:rPr lang="fr-FR" dirty="0">
                <a:solidFill>
                  <a:schemeClr val="bg1"/>
                </a:solidFill>
              </a:rPr>
              <a:t> to </a:t>
            </a:r>
            <a:r>
              <a:rPr lang="fr-FR" dirty="0" err="1">
                <a:solidFill>
                  <a:schemeClr val="bg1"/>
                </a:solidFill>
              </a:rPr>
              <a:t>numerical</a:t>
            </a:r>
            <a:r>
              <a:rPr lang="fr-FR" dirty="0">
                <a:solidFill>
                  <a:schemeClr val="bg1"/>
                </a:solidFill>
              </a:rPr>
              <a:t> values:</a:t>
            </a:r>
          </a:p>
          <a:p>
            <a:pPr marL="285750" indent="-285750">
              <a:buFont typeface="Wingdings" panose="05000000000000000000" pitchFamily="2" charset="2"/>
              <a:buChar char="è"/>
            </a:pPr>
            <a:endParaRPr lang="fr-FR" dirty="0">
              <a:solidFill>
                <a:schemeClr val="bg1"/>
              </a:solidFill>
            </a:endParaRPr>
          </a:p>
          <a:p>
            <a:pPr lvl="1"/>
            <a:r>
              <a:rPr lang="fr-FR" dirty="0" err="1">
                <a:solidFill>
                  <a:schemeClr val="bg1"/>
                </a:solidFill>
              </a:rPr>
              <a:t>Fuel_Type</a:t>
            </a:r>
            <a:r>
              <a:rPr lang="fr-FR" dirty="0">
                <a:solidFill>
                  <a:schemeClr val="bg1"/>
                </a:solidFill>
              </a:rPr>
              <a:t>: 0= Diesel </a:t>
            </a:r>
          </a:p>
          <a:p>
            <a:pPr lvl="1"/>
            <a:r>
              <a:rPr lang="fr-FR" dirty="0">
                <a:solidFill>
                  <a:schemeClr val="bg1"/>
                </a:solidFill>
              </a:rPr>
              <a:t>	            1= </a:t>
            </a:r>
            <a:r>
              <a:rPr lang="fr-FR" dirty="0" err="1">
                <a:solidFill>
                  <a:schemeClr val="bg1"/>
                </a:solidFill>
              </a:rPr>
              <a:t>Petrol</a:t>
            </a:r>
            <a:endParaRPr lang="fr-FR" dirty="0">
              <a:solidFill>
                <a:schemeClr val="bg1"/>
              </a:solidFill>
            </a:endParaRPr>
          </a:p>
          <a:p>
            <a:pPr lvl="1"/>
            <a:r>
              <a:rPr lang="fr-FR" dirty="0">
                <a:solidFill>
                  <a:schemeClr val="bg1"/>
                </a:solidFill>
              </a:rPr>
              <a:t>	            2= CNG</a:t>
            </a:r>
          </a:p>
          <a:p>
            <a:pPr lvl="1"/>
            <a:r>
              <a:rPr lang="fr-FR" dirty="0">
                <a:solidFill>
                  <a:schemeClr val="bg1"/>
                </a:solidFill>
              </a:rPr>
              <a:t>Transmission: 0= </a:t>
            </a:r>
            <a:r>
              <a:rPr lang="fr-FR" dirty="0" err="1">
                <a:solidFill>
                  <a:schemeClr val="bg1"/>
                </a:solidFill>
              </a:rPr>
              <a:t>Automatic</a:t>
            </a:r>
            <a:endParaRPr lang="fr-FR" dirty="0">
              <a:solidFill>
                <a:schemeClr val="bg1"/>
              </a:solidFill>
            </a:endParaRPr>
          </a:p>
          <a:p>
            <a:pPr lvl="1"/>
            <a:r>
              <a:rPr lang="fr-FR" dirty="0">
                <a:solidFill>
                  <a:schemeClr val="bg1"/>
                </a:solidFill>
              </a:rPr>
              <a:t>	                1= Manual</a:t>
            </a:r>
          </a:p>
          <a:p>
            <a:pPr lvl="1"/>
            <a:r>
              <a:rPr lang="fr-FR" dirty="0" err="1">
                <a:solidFill>
                  <a:schemeClr val="bg1"/>
                </a:solidFill>
              </a:rPr>
              <a:t>Seller_Type</a:t>
            </a:r>
            <a:r>
              <a:rPr lang="fr-FR" dirty="0">
                <a:solidFill>
                  <a:schemeClr val="bg1"/>
                </a:solidFill>
              </a:rPr>
              <a:t>: 0= </a:t>
            </a:r>
            <a:r>
              <a:rPr lang="fr-FR" dirty="0" err="1">
                <a:solidFill>
                  <a:schemeClr val="bg1"/>
                </a:solidFill>
              </a:rPr>
              <a:t>Individual</a:t>
            </a:r>
            <a:endParaRPr lang="fr-FR" dirty="0">
              <a:solidFill>
                <a:schemeClr val="bg1"/>
              </a:solidFill>
            </a:endParaRPr>
          </a:p>
          <a:p>
            <a:pPr lvl="1"/>
            <a:r>
              <a:rPr lang="fr-FR" dirty="0">
                <a:solidFill>
                  <a:schemeClr val="bg1"/>
                </a:solidFill>
              </a:rPr>
              <a:t>	              1= Dealer</a:t>
            </a:r>
          </a:p>
        </p:txBody>
      </p:sp>
    </p:spTree>
    <p:extLst>
      <p:ext uri="{BB962C8B-B14F-4D97-AF65-F5344CB8AC3E}">
        <p14:creationId xmlns:p14="http://schemas.microsoft.com/office/powerpoint/2010/main" val="423927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sp>
        <p:nvSpPr>
          <p:cNvPr id="9" name="TextBox 8">
            <a:extLst>
              <a:ext uri="{FF2B5EF4-FFF2-40B4-BE49-F238E27FC236}">
                <a16:creationId xmlns:a16="http://schemas.microsoft.com/office/drawing/2014/main" id="{18FADE64-FDE8-3C9C-6C4E-B1BFD0D72CB2}"/>
              </a:ext>
            </a:extLst>
          </p:cNvPr>
          <p:cNvSpPr txBox="1"/>
          <p:nvPr/>
        </p:nvSpPr>
        <p:spPr>
          <a:xfrm>
            <a:off x="971600" y="2175247"/>
            <a:ext cx="8028384" cy="923330"/>
          </a:xfrm>
          <a:prstGeom prst="rect">
            <a:avLst/>
          </a:prstGeom>
          <a:noFill/>
        </p:spPr>
        <p:txBody>
          <a:bodyPr wrap="square" rtlCol="0">
            <a:spAutoFit/>
          </a:bodyPr>
          <a:lstStyle/>
          <a:p>
            <a:pPr marL="342900" lvl="0" indent="-342900">
              <a:buFont typeface="Wingdings" panose="05000000000000000000" pitchFamily="2" charset="2"/>
              <a:buChar char=""/>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 will use visualizations to look at different combinations of characteristics while studying the data. This will assist us in better understanding our data and provide some insight into data patterns.</a:t>
            </a:r>
            <a:endParaRPr lang="fr-FR"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7BF0E6D-20D6-A876-F271-777E82F19C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7008" y="3388075"/>
            <a:ext cx="4031312" cy="1885749"/>
          </a:xfrm>
          <a:prstGeom prst="rect">
            <a:avLst/>
          </a:prstGeom>
          <a:noFill/>
          <a:ln>
            <a:noFill/>
          </a:ln>
        </p:spPr>
      </p:pic>
      <p:pic>
        <p:nvPicPr>
          <p:cNvPr id="11" name="Picture 10">
            <a:extLst>
              <a:ext uri="{FF2B5EF4-FFF2-40B4-BE49-F238E27FC236}">
                <a16:creationId xmlns:a16="http://schemas.microsoft.com/office/drawing/2014/main" id="{E5772D29-17BC-AB1C-996F-6C322B45532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9913" y="3358046"/>
            <a:ext cx="3620718" cy="2001901"/>
          </a:xfrm>
          <a:prstGeom prst="rect">
            <a:avLst/>
          </a:prstGeom>
          <a:noFill/>
          <a:ln>
            <a:noFill/>
          </a:ln>
        </p:spPr>
      </p:pic>
      <p:sp>
        <p:nvSpPr>
          <p:cNvPr id="2" name="TextBox 1">
            <a:extLst>
              <a:ext uri="{FF2B5EF4-FFF2-40B4-BE49-F238E27FC236}">
                <a16:creationId xmlns:a16="http://schemas.microsoft.com/office/drawing/2014/main" id="{5C3DE438-4E5D-170A-189A-C48FE49FFD09}"/>
              </a:ext>
            </a:extLst>
          </p:cNvPr>
          <p:cNvSpPr txBox="1"/>
          <p:nvPr/>
        </p:nvSpPr>
        <p:spPr>
          <a:xfrm>
            <a:off x="1632502" y="5720363"/>
            <a:ext cx="2820324" cy="369332"/>
          </a:xfrm>
          <a:prstGeom prst="rect">
            <a:avLst/>
          </a:prstGeom>
          <a:noFill/>
        </p:spPr>
        <p:txBody>
          <a:bodyPr wrap="none" rtlCol="0">
            <a:spAutoFit/>
          </a:bodyPr>
          <a:lstStyle/>
          <a:p>
            <a:r>
              <a:rPr lang="fr-FR" dirty="0">
                <a:solidFill>
                  <a:schemeClr val="bg1"/>
                </a:solidFill>
              </a:rPr>
              <a:t>Plot of car Price Distribution</a:t>
            </a:r>
          </a:p>
        </p:txBody>
      </p:sp>
      <p:sp>
        <p:nvSpPr>
          <p:cNvPr id="5" name="TextBox 4">
            <a:extLst>
              <a:ext uri="{FF2B5EF4-FFF2-40B4-BE49-F238E27FC236}">
                <a16:creationId xmlns:a16="http://schemas.microsoft.com/office/drawing/2014/main" id="{5AA6BBAA-AE2F-6251-2478-D464FBFE7D0C}"/>
              </a:ext>
            </a:extLst>
          </p:cNvPr>
          <p:cNvSpPr txBox="1"/>
          <p:nvPr/>
        </p:nvSpPr>
        <p:spPr>
          <a:xfrm>
            <a:off x="5545188" y="5720363"/>
            <a:ext cx="2950167" cy="369332"/>
          </a:xfrm>
          <a:prstGeom prst="rect">
            <a:avLst/>
          </a:prstGeom>
          <a:noFill/>
        </p:spPr>
        <p:txBody>
          <a:bodyPr wrap="none" rtlCol="0">
            <a:spAutoFit/>
          </a:bodyPr>
          <a:lstStyle/>
          <a:p>
            <a:r>
              <a:rPr lang="fr-FR" dirty="0">
                <a:solidFill>
                  <a:schemeClr val="bg1"/>
                </a:solidFill>
              </a:rPr>
              <a:t>Plot of Price </a:t>
            </a:r>
            <a:r>
              <a:rPr lang="fr-FR" dirty="0" err="1">
                <a:solidFill>
                  <a:schemeClr val="bg1"/>
                </a:solidFill>
              </a:rPr>
              <a:t>Disparcity</a:t>
            </a:r>
            <a:r>
              <a:rPr lang="fr-FR" dirty="0">
                <a:solidFill>
                  <a:schemeClr val="bg1"/>
                </a:solidFill>
              </a:rPr>
              <a:t> in cars</a:t>
            </a:r>
          </a:p>
        </p:txBody>
      </p:sp>
    </p:spTree>
    <p:extLst>
      <p:ext uri="{BB962C8B-B14F-4D97-AF65-F5344CB8AC3E}">
        <p14:creationId xmlns:p14="http://schemas.microsoft.com/office/powerpoint/2010/main" val="2170579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763073-65C7-E0E6-E7D8-DC63089FAC68}"/>
              </a:ext>
            </a:extLst>
          </p:cNvPr>
          <p:cNvSpPr txBox="1"/>
          <p:nvPr/>
        </p:nvSpPr>
        <p:spPr>
          <a:xfrm>
            <a:off x="1547664" y="2636912"/>
            <a:ext cx="7344816" cy="3693319"/>
          </a:xfrm>
          <a:prstGeom prst="rect">
            <a:avLst/>
          </a:prstGeom>
          <a:noFill/>
        </p:spPr>
        <p:txBody>
          <a:bodyPr wrap="square">
            <a:spAutoFit/>
          </a:bodyPr>
          <a:lstStyle/>
          <a:p>
            <a:r>
              <a:rPr lang="en-US" dirty="0">
                <a:solidFill>
                  <a:schemeClr val="bg1"/>
                </a:solidFill>
              </a:rPr>
              <a:t>	Due to the numerous elements that influence a used cars’ market pricing, determining if the advertised price is accurate in a difficult undertaking.</a:t>
            </a:r>
          </a:p>
          <a:p>
            <a:endParaRPr lang="en-US" dirty="0">
              <a:solidFill>
                <a:schemeClr val="bg1"/>
              </a:solidFill>
            </a:endParaRPr>
          </a:p>
          <a:p>
            <a:r>
              <a:rPr lang="en-US" dirty="0">
                <a:solidFill>
                  <a:schemeClr val="bg1"/>
                </a:solidFill>
              </a:rPr>
              <a:t>	 The goal of this research is to create machine learning algorithm that can properly forecast the cost of a used automobile based on its attributes so that buyers can make educated decisions. On a dataset including the selling prices of various brands and models, we build and analyze several learning approaches. </a:t>
            </a:r>
          </a:p>
          <a:p>
            <a:endParaRPr lang="en-US" dirty="0">
              <a:solidFill>
                <a:schemeClr val="bg1"/>
              </a:solidFill>
            </a:endParaRPr>
          </a:p>
          <a:p>
            <a:r>
              <a:rPr lang="en-US" dirty="0">
                <a:solidFill>
                  <a:schemeClr val="bg1"/>
                </a:solidFill>
              </a:rPr>
              <a:t>	Our findings reveal that linear regression produced adequate results, with the added benefit of a substantially shorter training period than the other approaches.</a:t>
            </a:r>
            <a:endParaRPr lang="fr-FR" dirty="0">
              <a:solidFill>
                <a:schemeClr val="bg1"/>
              </a:solidFill>
            </a:endParaRPr>
          </a:p>
        </p:txBody>
      </p:sp>
      <p:sp>
        <p:nvSpPr>
          <p:cNvPr id="8" name="Заголовок 1">
            <a:extLst>
              <a:ext uri="{FF2B5EF4-FFF2-40B4-BE49-F238E27FC236}">
                <a16:creationId xmlns:a16="http://schemas.microsoft.com/office/drawing/2014/main" id="{DA1D88D3-5C27-58D8-C23E-C65BC698B8EC}"/>
              </a:ext>
            </a:extLst>
          </p:cNvPr>
          <p:cNvSpPr txBox="1">
            <a:spLocks/>
          </p:cNvSpPr>
          <p:nvPr/>
        </p:nvSpPr>
        <p:spPr>
          <a:xfrm>
            <a:off x="3779912" y="1340768"/>
            <a:ext cx="3240360" cy="864096"/>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INTRODUCTION:</a:t>
            </a:r>
          </a:p>
        </p:txBody>
      </p:sp>
      <p:pic>
        <p:nvPicPr>
          <p:cNvPr id="3" name="Picture 2" descr="A picture containing dark&#10;&#10;Description automatically generated">
            <a:extLst>
              <a:ext uri="{FF2B5EF4-FFF2-40B4-BE49-F238E27FC236}">
                <a16:creationId xmlns:a16="http://schemas.microsoft.com/office/drawing/2014/main" id="{06AE2E48-5928-1424-8976-79C5EFCC8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Заголовок 1">
            <a:extLst>
              <a:ext uri="{FF2B5EF4-FFF2-40B4-BE49-F238E27FC236}">
                <a16:creationId xmlns:a16="http://schemas.microsoft.com/office/drawing/2014/main" id="{DF30F36D-DAB2-A9E9-4819-70255A3255EE}"/>
              </a:ext>
            </a:extLst>
          </p:cNvPr>
          <p:cNvSpPr txBox="1">
            <a:spLocks/>
          </p:cNvSpPr>
          <p:nvPr/>
        </p:nvSpPr>
        <p:spPr>
          <a:xfrm>
            <a:off x="3944246" y="380951"/>
            <a:ext cx="4680520" cy="86409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a:solidFill>
                  <a:schemeClr val="bg1"/>
                </a:solidFill>
                <a:latin typeface="Futura Md BT" pitchFamily="34" charset="0"/>
              </a:rPr>
              <a:t>DATA VISUALIZATION</a:t>
            </a:r>
          </a:p>
        </p:txBody>
      </p:sp>
      <p:pic>
        <p:nvPicPr>
          <p:cNvPr id="12" name="Picture 11">
            <a:extLst>
              <a:ext uri="{FF2B5EF4-FFF2-40B4-BE49-F238E27FC236}">
                <a16:creationId xmlns:a16="http://schemas.microsoft.com/office/drawing/2014/main" id="{234BCA69-C22C-998E-2AB5-252F791344B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1988840"/>
            <a:ext cx="7051434" cy="2749267"/>
          </a:xfrm>
          <a:prstGeom prst="rect">
            <a:avLst/>
          </a:prstGeom>
          <a:noFill/>
          <a:ln>
            <a:noFill/>
          </a:ln>
        </p:spPr>
      </p:pic>
      <p:sp>
        <p:nvSpPr>
          <p:cNvPr id="13" name="TextBox 12">
            <a:extLst>
              <a:ext uri="{FF2B5EF4-FFF2-40B4-BE49-F238E27FC236}">
                <a16:creationId xmlns:a16="http://schemas.microsoft.com/office/drawing/2014/main" id="{B671065A-B582-1134-2BE0-F565BEE55988}"/>
              </a:ext>
            </a:extLst>
          </p:cNvPr>
          <p:cNvSpPr txBox="1"/>
          <p:nvPr/>
        </p:nvSpPr>
        <p:spPr>
          <a:xfrm>
            <a:off x="971601" y="4931494"/>
            <a:ext cx="8172400" cy="1477328"/>
          </a:xfrm>
          <a:prstGeom prst="rect">
            <a:avLst/>
          </a:prstGeom>
          <a:noFill/>
        </p:spPr>
        <p:txBody>
          <a:bodyPr wrap="square">
            <a:spAutoFit/>
          </a:bodyPr>
          <a:lstStyle/>
          <a:p>
            <a:r>
              <a:rPr lang="en-US" dirty="0">
                <a:solidFill>
                  <a:schemeClr val="bg1"/>
                </a:solidFill>
                <a:effectLst/>
                <a:latin typeface="Times New Roman" panose="02020603050405020304" pitchFamily="18" charset="0"/>
                <a:ea typeface="Times New Roman" panose="02020603050405020304" pitchFamily="18" charset="0"/>
              </a:rPr>
              <a:t>value 50 should represent the "middle" of the data, commonly known as the median.</a:t>
            </a:r>
            <a:endParaRPr lang="fr-FR" dirty="0">
              <a:solidFill>
                <a:schemeClr val="bg1"/>
              </a:solidFill>
              <a:effectLst/>
              <a:latin typeface="Times New Roman" panose="02020603050405020304" pitchFamily="18" charset="0"/>
              <a:ea typeface="Times New Roman" panose="02020603050405020304" pitchFamily="18" charset="0"/>
            </a:endParaRPr>
          </a:p>
          <a:p>
            <a:r>
              <a:rPr lang="en-US" dirty="0">
                <a:solidFill>
                  <a:schemeClr val="bg1"/>
                </a:solidFill>
                <a:effectLst/>
                <a:latin typeface="Times New Roman" panose="02020603050405020304" pitchFamily="18" charset="0"/>
                <a:ea typeface="Times New Roman" panose="02020603050405020304" pitchFamily="18" charset="0"/>
              </a:rPr>
              <a:t> </a:t>
            </a:r>
            <a:endParaRPr lang="fr-FR" dirty="0">
              <a:solidFill>
                <a:schemeClr val="bg1"/>
              </a:solidFill>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 points are not far from the mean, indicating that there isn't a lot of variation in automobile pricing. (90% of the prices are below 9.5, whereas the remaining are between 9.5 and 35).</a:t>
            </a:r>
            <a:endParaRPr lang="fr-F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7475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3226</Words>
  <Application>Microsoft Office PowerPoint</Application>
  <PresentationFormat>On-screen Show (4:3)</PresentationFormat>
  <Paragraphs>212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Futura Md BT</vt:lpstr>
      <vt:lpstr>Inter</vt:lpstr>
      <vt:lpstr>Times New Roman</vt:lpstr>
      <vt:lpstr>Wingdings</vt:lpstr>
      <vt:lpstr>Тема Office</vt:lpstr>
      <vt:lpstr>Car Sales Prediction </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1</dc:creator>
  <cp:lastModifiedBy>LAMISS GARGOURI</cp:lastModifiedBy>
  <cp:revision>14</cp:revision>
  <dcterms:created xsi:type="dcterms:W3CDTF">2013-08-05T12:27:28Z</dcterms:created>
  <dcterms:modified xsi:type="dcterms:W3CDTF">2022-05-18T13:57:23Z</dcterms:modified>
</cp:coreProperties>
</file>