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9" r:id="rId5"/>
    <p:sldId id="266" r:id="rId6"/>
    <p:sldId id="276" r:id="rId7"/>
    <p:sldId id="277" r:id="rId8"/>
    <p:sldId id="278" r:id="rId9"/>
    <p:sldId id="279" r:id="rId10"/>
    <p:sldId id="267" r:id="rId11"/>
    <p:sldId id="261" r:id="rId12"/>
    <p:sldId id="262" r:id="rId13"/>
    <p:sldId id="263" r:id="rId14"/>
    <p:sldId id="272" r:id="rId15"/>
    <p:sldId id="270" r:id="rId16"/>
    <p:sldId id="269" r:id="rId17"/>
    <p:sldId id="281" r:id="rId18"/>
    <p:sldId id="280" r:id="rId19"/>
    <p:sldId id="283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579"/>
  </p:normalViewPr>
  <p:slideViewPr>
    <p:cSldViewPr>
      <p:cViewPr varScale="1">
        <p:scale>
          <a:sx n="86" d="100"/>
          <a:sy n="86" d="100"/>
        </p:scale>
        <p:origin x="11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4D1A-C738-43AA-8A30-1BEBE4FBD809}" type="datetimeFigureOut">
              <a:rPr lang="pt-BR" smtClean="0"/>
              <a:t>27/01/17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B30D1-6612-4C22-A4DE-8C456333D9F9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843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B30D1-6612-4C22-A4DE-8C456333D9F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37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‹n.º›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5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pt-BR" dirty="0" smtClean="0"/>
              <a:t>LAMOB - Introdução </a:t>
            </a:r>
            <a:r>
              <a:rPr lang="pt-BR" dirty="0" smtClean="0"/>
              <a:t>a plataforma Android™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67200"/>
            <a:ext cx="5410200" cy="1219200"/>
          </a:xfrm>
        </p:spPr>
        <p:txBody>
          <a:bodyPr>
            <a:normAutofit/>
          </a:bodyPr>
          <a:lstStyle/>
          <a:p>
            <a:pPr algn="l"/>
            <a:r>
              <a:rPr lang="pt-BR" sz="1600" dirty="0" smtClean="0">
                <a:solidFill>
                  <a:schemeClr val="tx1"/>
                </a:solidFill>
              </a:rPr>
              <a:t>Por Leandro Paim</a:t>
            </a:r>
            <a:endParaRPr lang="pt-BR" sz="1600" dirty="0" smtClean="0">
              <a:solidFill>
                <a:schemeClr val="tx1"/>
              </a:solidFill>
            </a:endParaRPr>
          </a:p>
          <a:p>
            <a:pPr algn="l"/>
            <a:endParaRPr lang="pt-BR" sz="1200" dirty="0" smtClean="0">
              <a:solidFill>
                <a:schemeClr val="tx1"/>
              </a:solidFill>
            </a:endParaRPr>
          </a:p>
          <a:p>
            <a:pPr algn="l"/>
            <a:endParaRPr lang="pt-BR" sz="1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014" y="4126757"/>
            <a:ext cx="2508471" cy="14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pt-BR" dirty="0" smtClean="0"/>
              <a:t>Caracteristicas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Como “Sistema Operacional” o Android™ suporta as seguintes funcionalidades 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43706"/>
              </p:ext>
            </p:extLst>
          </p:nvPr>
        </p:nvGraphicFramePr>
        <p:xfrm>
          <a:off x="685800" y="2453760"/>
          <a:ext cx="6781800" cy="3718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42936"/>
                <a:gridCol w="5338864"/>
              </a:tblGrid>
              <a:tr h="2912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Feature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Tipos</a:t>
                      </a:r>
                    </a:p>
                  </a:txBody>
                  <a:tcPr/>
                </a:tc>
              </a:tr>
              <a:tr h="2912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Storage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SQL Lite, File</a:t>
                      </a:r>
                      <a:r>
                        <a:rPr lang="pt-BR" sz="1200" baseline="0" dirty="0" smtClean="0"/>
                        <a:t> and Content Provider.</a:t>
                      </a:r>
                      <a:endParaRPr lang="pt-BR" sz="1200" dirty="0"/>
                    </a:p>
                  </a:txBody>
                  <a:tcPr/>
                </a:tc>
              </a:tr>
              <a:tr h="41359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Connectivity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GSM/EDGE, IDEN, CDMA, EV-DO, UMTS, Bluetooth (</a:t>
                      </a:r>
                      <a:r>
                        <a:rPr lang="en-US" sz="1200" dirty="0" err="1" smtClean="0"/>
                        <a:t>inclui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A2DP and AVRCP), </a:t>
                      </a:r>
                      <a:r>
                        <a:rPr lang="en-US" sz="1200" dirty="0" err="1" smtClean="0"/>
                        <a:t>WiFi</a:t>
                      </a:r>
                      <a:r>
                        <a:rPr lang="en-US" sz="1200" dirty="0" smtClean="0"/>
                        <a:t>, LTE, and </a:t>
                      </a:r>
                      <a:r>
                        <a:rPr lang="en-US" sz="1200" dirty="0" err="1" smtClean="0"/>
                        <a:t>WiMAX</a:t>
                      </a:r>
                      <a:r>
                        <a:rPr lang="en-US" sz="1200" dirty="0" smtClean="0"/>
                        <a:t>.</a:t>
                      </a:r>
                      <a:endParaRPr lang="pt-BR" sz="1200" dirty="0"/>
                    </a:p>
                  </a:txBody>
                  <a:tcPr/>
                </a:tc>
              </a:tr>
              <a:tr h="2912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Messaging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Suporta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tanto</a:t>
                      </a:r>
                      <a:r>
                        <a:rPr lang="en-US" sz="1200" dirty="0" smtClean="0"/>
                        <a:t> SMS </a:t>
                      </a:r>
                      <a:r>
                        <a:rPr lang="en-US" sz="1200" dirty="0" err="1" smtClean="0"/>
                        <a:t>quanto</a:t>
                      </a:r>
                      <a:r>
                        <a:rPr lang="en-US" sz="1200" dirty="0" smtClean="0"/>
                        <a:t> MMS.</a:t>
                      </a:r>
                      <a:endParaRPr lang="pt-BR" sz="1200" dirty="0"/>
                    </a:p>
                  </a:txBody>
                  <a:tcPr/>
                </a:tc>
              </a:tr>
              <a:tr h="2912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Web Browser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Baseado</a:t>
                      </a:r>
                      <a:r>
                        <a:rPr lang="en-US" sz="1200" dirty="0" smtClean="0"/>
                        <a:t> no open-source </a:t>
                      </a:r>
                      <a:r>
                        <a:rPr lang="en-US" sz="1200" dirty="0" err="1" smtClean="0"/>
                        <a:t>WebKit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junto</a:t>
                      </a:r>
                      <a:r>
                        <a:rPr lang="en-US" sz="1200" baseline="0" dirty="0" smtClean="0"/>
                        <a:t> com</a:t>
                      </a:r>
                      <a:r>
                        <a:rPr lang="en-US" sz="1200" dirty="0" smtClean="0"/>
                        <a:t> Chrome’s V8 JavaScript engine</a:t>
                      </a:r>
                      <a:endParaRPr lang="pt-BR" sz="1200" dirty="0"/>
                    </a:p>
                  </a:txBody>
                  <a:tcPr/>
                </a:tc>
              </a:tr>
              <a:tr h="579033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Media</a:t>
                      </a:r>
                      <a:r>
                        <a:rPr lang="pt-BR" sz="1200" baseline="0" dirty="0" smtClean="0"/>
                        <a:t> Support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H.263, H.264 (in 3GP or MP4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container), MPEG-4 SP, AMR, AMR-WB (in 3GP container), AAC, HE-AAC (in MP4 or</a:t>
                      </a:r>
                      <a:r>
                        <a:rPr lang="pt-BR" sz="1200" baseline="0" dirty="0" smtClean="0"/>
                        <a:t> </a:t>
                      </a:r>
                      <a:r>
                        <a:rPr lang="pt-BR" sz="1200" dirty="0" smtClean="0"/>
                        <a:t>3GP container), MP3, MIDI, Ogg Vorbis, WAV, JPEG, PNG, GIF, and BMP</a:t>
                      </a:r>
                      <a:endParaRPr lang="pt-BR" sz="1200" dirty="0"/>
                    </a:p>
                  </a:txBody>
                  <a:tcPr/>
                </a:tc>
              </a:tr>
              <a:tr h="2912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Hardware Support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Accelerometer Sensor, Camera, Digital Compass, Proximity Sensor</a:t>
                      </a:r>
                      <a:r>
                        <a:rPr lang="pt-BR" sz="1200" baseline="0" dirty="0" smtClean="0"/>
                        <a:t> e</a:t>
                      </a:r>
                      <a:r>
                        <a:rPr lang="pt-BR" sz="1200" dirty="0" smtClean="0"/>
                        <a:t> GPS</a:t>
                      </a:r>
                      <a:endParaRPr lang="pt-BR" sz="1200" dirty="0"/>
                    </a:p>
                  </a:txBody>
                  <a:tcPr/>
                </a:tc>
              </a:tr>
              <a:tr h="2912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Multi-Touch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Suporta multi-touch screens.</a:t>
                      </a:r>
                      <a:endParaRPr lang="pt-BR" sz="1200" dirty="0"/>
                    </a:p>
                  </a:txBody>
                  <a:tcPr/>
                </a:tc>
              </a:tr>
              <a:tr h="2912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Multi-Tasking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Suporta multi-tasking applications.</a:t>
                      </a:r>
                      <a:endParaRPr lang="pt-BR" sz="1200" dirty="0"/>
                    </a:p>
                  </a:txBody>
                  <a:tcPr/>
                </a:tc>
              </a:tr>
              <a:tr h="2912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Flash Support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Android 2.3 </a:t>
                      </a:r>
                      <a:r>
                        <a:rPr lang="en-US" sz="1200" dirty="0" err="1" smtClean="0"/>
                        <a:t>suporta</a:t>
                      </a:r>
                      <a:r>
                        <a:rPr lang="en-US" sz="1200" dirty="0" smtClean="0"/>
                        <a:t> Flash 10.1.</a:t>
                      </a:r>
                      <a:endParaRPr lang="pt-BR" sz="1200" dirty="0"/>
                    </a:p>
                  </a:txBody>
                  <a:tcPr/>
                </a:tc>
              </a:tr>
              <a:tr h="2912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Tethering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Suporta</a:t>
                      </a:r>
                      <a:r>
                        <a:rPr lang="en-US" sz="1200" dirty="0" smtClean="0"/>
                        <a:t>  </a:t>
                      </a:r>
                      <a:r>
                        <a:rPr lang="en-US" sz="1200" dirty="0" err="1" smtClean="0"/>
                        <a:t>compartilhamento</a:t>
                      </a:r>
                      <a:r>
                        <a:rPr lang="en-US" sz="1200" dirty="0" smtClean="0"/>
                        <a:t> de </a:t>
                      </a:r>
                      <a:r>
                        <a:rPr lang="en-US" sz="1200" baseline="0" dirty="0" err="1" smtClean="0"/>
                        <a:t>conexão</a:t>
                      </a:r>
                      <a:r>
                        <a:rPr lang="en-US" sz="1200" baseline="0" dirty="0" smtClean="0"/>
                        <a:t> de </a:t>
                      </a:r>
                      <a:r>
                        <a:rPr lang="en-US" sz="1200" dirty="0" smtClean="0"/>
                        <a:t>Internet </a:t>
                      </a:r>
                      <a:r>
                        <a:rPr lang="en-US" sz="1200" dirty="0" err="1" smtClean="0"/>
                        <a:t>como</a:t>
                      </a:r>
                      <a:r>
                        <a:rPr lang="en-US" sz="1200" dirty="0" smtClean="0"/>
                        <a:t> um “wireless hotspot”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8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90" y="2133600"/>
            <a:ext cx="5522310" cy="3962400"/>
          </a:xfrm>
        </p:spPr>
      </p:pic>
      <p:sp>
        <p:nvSpPr>
          <p:cNvPr id="5" name="TextBox 4"/>
          <p:cNvSpPr txBox="1"/>
          <p:nvPr/>
        </p:nvSpPr>
        <p:spPr>
          <a:xfrm>
            <a:off x="304800" y="2133600"/>
            <a:ext cx="2667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Dividido em cinco seções :</a:t>
            </a:r>
          </a:p>
          <a:p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Linux Kernel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Libraries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Android Runtime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Aplication Framework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Applications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29200"/>
            <a:ext cx="2050542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1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Android Market</a:t>
            </a:r>
            <a:endParaRPr lang="pt-BR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4495800" cy="2743200"/>
          </a:xfrm>
        </p:spPr>
        <p:txBody>
          <a:bodyPr>
            <a:normAutofit/>
          </a:bodyPr>
          <a:lstStyle/>
          <a:p>
            <a:r>
              <a:rPr lang="pt-BR" sz="2200" dirty="0" smtClean="0"/>
              <a:t>Agora se chama Google Play.</a:t>
            </a:r>
          </a:p>
          <a:p>
            <a:r>
              <a:rPr lang="pt-BR" sz="2200" dirty="0" smtClean="0"/>
              <a:t>Loja de Aplicativos  Oficial da Google;</a:t>
            </a:r>
          </a:p>
          <a:p>
            <a:r>
              <a:rPr lang="pt-BR" sz="2200" dirty="0" smtClean="0"/>
              <a:t>Anunciado em Agosto de 2008;</a:t>
            </a:r>
          </a:p>
          <a:p>
            <a:r>
              <a:rPr lang="pt-BR" sz="2200" dirty="0" smtClean="0"/>
              <a:t>Possui aplicativos pagos e gratuitos;</a:t>
            </a:r>
          </a:p>
          <a:p>
            <a:r>
              <a:rPr lang="pt-BR" sz="2200" dirty="0"/>
              <a:t>jogos, filmes, música e </a:t>
            </a:r>
            <a:r>
              <a:rPr lang="pt-BR" sz="2200" dirty="0" smtClean="0"/>
              <a:t>livros;</a:t>
            </a:r>
          </a:p>
          <a:p>
            <a:endParaRPr lang="pt-BR" sz="22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362200"/>
            <a:ext cx="2035629" cy="3618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334000"/>
            <a:ext cx="1358900" cy="84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/>
              <a:t>Um ambiente típico de </a:t>
            </a:r>
            <a:r>
              <a:rPr lang="pt-BR" sz="2800" dirty="0"/>
              <a:t>desenvolvimento </a:t>
            </a:r>
            <a:r>
              <a:rPr lang="pt-BR" sz="2800" dirty="0" smtClean="0"/>
              <a:t>android™ possui:</a:t>
            </a:r>
          </a:p>
          <a:p>
            <a:r>
              <a:rPr lang="pt-BR" sz="2800" dirty="0" smtClean="0"/>
              <a:t>Java </a:t>
            </a:r>
            <a:r>
              <a:rPr lang="pt-BR" sz="2800" dirty="0"/>
              <a:t>SE Development Kit </a:t>
            </a:r>
            <a:r>
              <a:rPr lang="pt-BR" sz="2800" dirty="0" smtClean="0"/>
              <a:t>5 ou 6 (JDK);</a:t>
            </a:r>
          </a:p>
          <a:p>
            <a:pPr lvl="1"/>
            <a:r>
              <a:rPr lang="pt-BR" sz="1600" b="1" i="1" dirty="0"/>
              <a:t>http://</a:t>
            </a:r>
            <a:r>
              <a:rPr lang="pt-BR" sz="1600" b="1" i="1" dirty="0" smtClean="0"/>
              <a:t>www.oracle.com/technetwork/java/javase/downloads/index.html</a:t>
            </a:r>
          </a:p>
          <a:p>
            <a:r>
              <a:rPr lang="pt-BR" sz="2800" dirty="0" smtClean="0"/>
              <a:t>Android SDK;</a:t>
            </a:r>
          </a:p>
          <a:p>
            <a:pPr lvl="1"/>
            <a:r>
              <a:rPr lang="pt-BR" sz="1600" b="1" i="1" dirty="0"/>
              <a:t>http://developer.android.com/sdk/index.html</a:t>
            </a:r>
            <a:endParaRPr lang="pt-BR" sz="1600" b="1" i="1" dirty="0" smtClean="0"/>
          </a:p>
          <a:p>
            <a:r>
              <a:rPr lang="pt-BR" sz="2800" dirty="0" smtClean="0"/>
              <a:t>Eclipse 3.6.2 (Helios) ou superior</a:t>
            </a:r>
          </a:p>
          <a:p>
            <a:pPr lvl="1"/>
            <a:r>
              <a:rPr lang="pt-BR" sz="1600" b="1" i="1" dirty="0" smtClean="0"/>
              <a:t>http</a:t>
            </a:r>
            <a:r>
              <a:rPr lang="pt-BR" sz="1600" b="1" i="1" dirty="0"/>
              <a:t>://eclipse.org/mobile</a:t>
            </a:r>
            <a:r>
              <a:rPr lang="pt-BR" sz="1600" b="1" i="1" dirty="0" smtClean="0"/>
              <a:t>/</a:t>
            </a:r>
          </a:p>
          <a:p>
            <a:r>
              <a:rPr lang="en-US" sz="2800" dirty="0" smtClean="0"/>
              <a:t>Android </a:t>
            </a:r>
            <a:r>
              <a:rPr lang="en-US" sz="2800" dirty="0"/>
              <a:t>Development Tools (ADT) plug-in for </a:t>
            </a:r>
            <a:r>
              <a:rPr lang="en-US" sz="2800" dirty="0" smtClean="0"/>
              <a:t>Eclipse</a:t>
            </a:r>
          </a:p>
          <a:p>
            <a:pPr lvl="1"/>
            <a:r>
              <a:rPr lang="en-US" sz="1600" b="1" i="1" dirty="0"/>
              <a:t>http://developer.android.com/tools/sdk/eclipse-adt.html</a:t>
            </a: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17310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Opções de execução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2971800"/>
          </a:xfrm>
        </p:spPr>
        <p:txBody>
          <a:bodyPr>
            <a:normAutofit fontScale="70000" lnSpcReduction="20000"/>
          </a:bodyPr>
          <a:lstStyle/>
          <a:p>
            <a:endParaRPr lang="pt-BR" dirty="0" smtClean="0"/>
          </a:p>
          <a:p>
            <a:r>
              <a:rPr lang="pt-BR" dirty="0" smtClean="0"/>
              <a:t>È possível rodar os aplicativos no Emulador Android ou em um device Real Rodando uma das versões da Plataforma Android;</a:t>
            </a:r>
          </a:p>
          <a:p>
            <a:r>
              <a:rPr lang="pt-BR" dirty="0" smtClean="0"/>
              <a:t>Emulador tende a ser bem mais lento;</a:t>
            </a:r>
          </a:p>
          <a:p>
            <a:r>
              <a:rPr lang="pt-BR" dirty="0" smtClean="0"/>
              <a:t>Emulador te fornece mais liberdade na visualização da estrutura de pastas;</a:t>
            </a:r>
          </a:p>
          <a:p>
            <a:r>
              <a:rPr lang="pt-BR" dirty="0" smtClean="0"/>
              <a:t>Device tende a ser bem mais rápido;</a:t>
            </a:r>
          </a:p>
          <a:p>
            <a:r>
              <a:rPr lang="pt-BR" dirty="0" smtClean="0"/>
              <a:t>Device permite uma experiencia mais proxima do usuário final;</a:t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08664"/>
            <a:ext cx="1491630" cy="2269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08664"/>
            <a:ext cx="2638970" cy="2299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0320" y="4953000"/>
            <a:ext cx="56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VS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3664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Emulador Android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1981199"/>
          </a:xfrm>
        </p:spPr>
        <p:txBody>
          <a:bodyPr>
            <a:normAutofit/>
          </a:bodyPr>
          <a:lstStyle/>
          <a:p>
            <a:r>
              <a:rPr lang="pt-BR" sz="2400" dirty="0" smtClean="0"/>
              <a:t>Fornecido junto com o Android SDK;</a:t>
            </a:r>
          </a:p>
          <a:p>
            <a:r>
              <a:rPr lang="pt-BR" sz="2400" dirty="0" smtClean="0"/>
              <a:t>Suporte a diferentes densidades de tela (ldpi,mdpi,hdpi,xhdpi);</a:t>
            </a:r>
          </a:p>
          <a:p>
            <a:r>
              <a:rPr lang="pt-BR" sz="2600" dirty="0" smtClean="0"/>
              <a:t>È possivel trabalhar em um ambiente rootavel;</a:t>
            </a:r>
          </a:p>
          <a:p>
            <a:r>
              <a:rPr lang="pt-BR" sz="2600" dirty="0" smtClean="0"/>
              <a:t>Simula  </a:t>
            </a:r>
            <a:r>
              <a:rPr lang="pt-BR" sz="2600" dirty="0"/>
              <a:t>m</a:t>
            </a:r>
            <a:r>
              <a:rPr lang="pt-BR" sz="2600" dirty="0" smtClean="0"/>
              <a:t>ensagem, camera, chamadas e networking;</a:t>
            </a:r>
            <a:endParaRPr lang="pt-BR" sz="2600" dirty="0"/>
          </a:p>
          <a:p>
            <a:pPr marL="0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62702"/>
            <a:ext cx="3886200" cy="160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62702"/>
            <a:ext cx="2200942" cy="287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229600" cy="1143000"/>
          </a:xfrm>
        </p:spPr>
        <p:txBody>
          <a:bodyPr>
            <a:noAutofit/>
          </a:bodyPr>
          <a:lstStyle/>
          <a:p>
            <a:r>
              <a:rPr lang="pt-BR" sz="7200" dirty="0" smtClean="0"/>
              <a:t>Beleza! E agora?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19036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Beleza! E agora?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443871"/>
            <a:ext cx="5486400" cy="329184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98" y="1676400"/>
            <a:ext cx="5991860" cy="2667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181599"/>
            <a:ext cx="1297847" cy="129784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1" y="5446626"/>
            <a:ext cx="1066799" cy="5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 de quem já começou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297180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Domine a linguagem Java;</a:t>
            </a:r>
          </a:p>
          <a:p>
            <a:r>
              <a:rPr lang="pt-BR" sz="2400" dirty="0" smtClean="0"/>
              <a:t>Leve a sério o </a:t>
            </a:r>
            <a:r>
              <a:rPr lang="pt-BR" sz="2400" i="1" dirty="0" smtClean="0"/>
              <a:t>DRY(Don´t repeat yourself)</a:t>
            </a:r>
            <a:r>
              <a:rPr lang="pt-BR" sz="2400" dirty="0" smtClean="0"/>
              <a:t> Concept;</a:t>
            </a:r>
          </a:p>
          <a:p>
            <a:r>
              <a:rPr lang="pt-BR" sz="2400" dirty="0"/>
              <a:t>Aprenda Design Patterns;</a:t>
            </a:r>
          </a:p>
          <a:p>
            <a:r>
              <a:rPr lang="pt-BR" sz="2400" dirty="0" smtClean="0"/>
              <a:t>Testes unitários podem te salvar um dia.</a:t>
            </a:r>
          </a:p>
          <a:p>
            <a:r>
              <a:rPr lang="pt-BR" sz="2400" dirty="0" smtClean="0"/>
              <a:t>Documentação é a chave para não se perder.</a:t>
            </a:r>
          </a:p>
          <a:p>
            <a:r>
              <a:rPr lang="pt-BR" sz="2400" dirty="0" smtClean="0"/>
              <a:t>Parece obvio, mas, planeje a Arquitetura com antecedencia.</a:t>
            </a:r>
            <a:r>
              <a:rPr lang="pt-BR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48199"/>
            <a:ext cx="2722832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Dicas de quem já começou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2971800"/>
          </a:xfrm>
        </p:spPr>
        <p:txBody>
          <a:bodyPr>
            <a:normAutofit/>
          </a:bodyPr>
          <a:lstStyle/>
          <a:p>
            <a:r>
              <a:rPr lang="pt-BR" sz="2400" dirty="0" err="1" smtClean="0"/>
              <a:t>Android</a:t>
            </a:r>
            <a:r>
              <a:rPr lang="pt-BR" sz="2400" dirty="0" smtClean="0"/>
              <a:t> </a:t>
            </a:r>
            <a:r>
              <a:rPr lang="pt-BR" sz="2400" dirty="0" smtClean="0"/>
              <a:t>é OPEN SOURCE. Fabricantes alteram as versões</a:t>
            </a:r>
            <a:r>
              <a:rPr lang="pt-BR" sz="2400" dirty="0" smtClean="0"/>
              <a:t>;</a:t>
            </a:r>
            <a:endParaRPr lang="pt-BR" sz="2400" dirty="0" smtClean="0"/>
          </a:p>
          <a:p>
            <a:r>
              <a:rPr lang="pt-BR" sz="2400" dirty="0" err="1" smtClean="0"/>
              <a:t>Android</a:t>
            </a:r>
            <a:r>
              <a:rPr lang="pt-BR" sz="2400" dirty="0" smtClean="0"/>
              <a:t> Nativo;</a:t>
            </a:r>
            <a:endParaRPr lang="pt-BR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95600"/>
            <a:ext cx="4969882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70193"/>
            <a:ext cx="1350766" cy="938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7753"/>
            <a:ext cx="8229600" cy="3362440"/>
          </a:xfrm>
        </p:spPr>
        <p:txBody>
          <a:bodyPr/>
          <a:lstStyle/>
          <a:p>
            <a:r>
              <a:rPr lang="pt-BR" sz="2800" dirty="0" smtClean="0"/>
              <a:t>O que é o Android™</a:t>
            </a:r>
            <a:r>
              <a:rPr lang="pt-BR" sz="2800" dirty="0"/>
              <a:t>;</a:t>
            </a:r>
            <a:endParaRPr lang="pt-BR" sz="2800" dirty="0" smtClean="0"/>
          </a:p>
          <a:p>
            <a:r>
              <a:rPr lang="pt-BR" sz="2800" dirty="0" smtClean="0"/>
              <a:t>Versões da Plataforma;</a:t>
            </a:r>
          </a:p>
          <a:p>
            <a:r>
              <a:rPr lang="pt-BR" sz="2800" dirty="0" smtClean="0"/>
              <a:t>Arquitetura;</a:t>
            </a:r>
          </a:p>
          <a:p>
            <a:r>
              <a:rPr lang="pt-BR" sz="2800" dirty="0" smtClean="0"/>
              <a:t>Android Market;</a:t>
            </a:r>
          </a:p>
          <a:p>
            <a:r>
              <a:rPr lang="pt-BR" sz="2800" dirty="0" smtClean="0"/>
              <a:t>Android SDK e Tools para desenvolvimento;</a:t>
            </a:r>
          </a:p>
          <a:p>
            <a:r>
              <a:rPr lang="pt-BR" sz="2800" dirty="0" smtClean="0"/>
              <a:t>Hello World.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41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14600"/>
            <a:ext cx="8229600" cy="1143000"/>
          </a:xfrm>
        </p:spPr>
        <p:txBody>
          <a:bodyPr>
            <a:noAutofit/>
          </a:bodyPr>
          <a:lstStyle/>
          <a:p>
            <a:r>
              <a:rPr lang="pt-BR" sz="7200" dirty="0" smtClean="0"/>
              <a:t>Bora Começar?</a:t>
            </a:r>
            <a:br>
              <a:rPr lang="pt-BR" sz="7200" dirty="0" smtClean="0"/>
            </a:b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609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smtClean="0"/>
              <a:t>O que é o Android™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124200"/>
          </a:xfrm>
        </p:spPr>
        <p:txBody>
          <a:bodyPr>
            <a:normAutofit fontScale="77500" lnSpcReduction="20000"/>
          </a:bodyPr>
          <a:lstStyle/>
          <a:p>
            <a:r>
              <a:rPr lang="pt-BR" sz="2800" dirty="0" smtClean="0"/>
              <a:t>Sistema operacional;</a:t>
            </a:r>
          </a:p>
          <a:p>
            <a:r>
              <a:rPr lang="pt-BR" sz="2800" dirty="0" smtClean="0"/>
              <a:t>Versão modificada do Linux;]</a:t>
            </a:r>
          </a:p>
          <a:p>
            <a:r>
              <a:rPr lang="pt-BR" sz="2800" dirty="0" smtClean="0"/>
              <a:t>Criada por uma </a:t>
            </a:r>
            <a:r>
              <a:rPr lang="pt-BR" sz="2800" i="1" dirty="0" smtClean="0"/>
              <a:t>Start-Up</a:t>
            </a:r>
            <a:r>
              <a:rPr lang="pt-BR" sz="2800" dirty="0" smtClean="0"/>
              <a:t> chamada </a:t>
            </a:r>
            <a:r>
              <a:rPr lang="pt-BR" sz="2800" b="1" dirty="0" smtClean="0"/>
              <a:t>Android</a:t>
            </a:r>
            <a:r>
              <a:rPr lang="pt-BR" sz="2800" b="1" dirty="0"/>
              <a:t>, Inc. </a:t>
            </a:r>
            <a:r>
              <a:rPr lang="pt-BR" sz="2800" b="1" dirty="0" smtClean="0"/>
              <a:t>em 2005;</a:t>
            </a:r>
          </a:p>
          <a:p>
            <a:r>
              <a:rPr lang="pt-BR" sz="2800" dirty="0" smtClean="0"/>
              <a:t>Estratégia da Google para entrar no mercado mobile;</a:t>
            </a:r>
          </a:p>
          <a:p>
            <a:r>
              <a:rPr lang="pt-BR" sz="2800" dirty="0" smtClean="0"/>
              <a:t>Open Souce e totalmente gratuito;</a:t>
            </a:r>
          </a:p>
          <a:p>
            <a:r>
              <a:rPr lang="pt-BR" sz="2800" dirty="0" smtClean="0"/>
              <a:t>Possui o apoio de diversas empresas fornecedoras de hardware: Motorola, Sony Ericsson, Samsung, HTC e outras;</a:t>
            </a:r>
          </a:p>
          <a:p>
            <a:r>
              <a:rPr lang="pt-BR" sz="2800" dirty="0" smtClean="0"/>
              <a:t>Atratividade, ou seja, desenvolvedores escrevem para o Android e distribuem para inumeros hardwares;</a:t>
            </a:r>
          </a:p>
          <a:p>
            <a:pPr marL="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pt-BR" dirty="0" smtClean="0"/>
              <a:t>Por que aprender </a:t>
            </a:r>
            <a:r>
              <a:rPr lang="pt-BR" dirty="0" err="1" smtClean="0"/>
              <a:t>Android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75" y="1813288"/>
            <a:ext cx="4794250" cy="40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pt-BR" dirty="0"/>
              <a:t>Versões da Plataforma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/>
              <a:t>Android™ </a:t>
            </a:r>
            <a:r>
              <a:rPr lang="pt-BR" sz="2400" dirty="0"/>
              <a:t>recebeu inumeros updates nos ultimos anos, cada update recebe um apelido relacionado a uma </a:t>
            </a:r>
            <a:r>
              <a:rPr lang="pt-BR" sz="2400" dirty="0" smtClean="0"/>
              <a:t>sobremesa 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33858"/>
              </p:ext>
            </p:extLst>
          </p:nvPr>
        </p:nvGraphicFramePr>
        <p:xfrm>
          <a:off x="457200" y="2590800"/>
          <a:ext cx="6934200" cy="35413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11400"/>
                <a:gridCol w="2311400"/>
                <a:gridCol w="2311400"/>
              </a:tblGrid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Versão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Codename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23 de setembro 2008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--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9 de</a:t>
                      </a:r>
                      <a:r>
                        <a:rPr lang="pt-BR" sz="1200" baseline="0" dirty="0" smtClean="0"/>
                        <a:t> Fevereiro de 2009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--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1.5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30 de Abril de 2009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Cupcake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1.6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15 de Setembro</a:t>
                      </a:r>
                      <a:r>
                        <a:rPr lang="pt-BR" sz="1200" baseline="0" dirty="0" smtClean="0"/>
                        <a:t> de 2009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Donut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2.0/2.1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26 de Outubro de 2009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Eclair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2.2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20 de Maio</a:t>
                      </a:r>
                      <a:r>
                        <a:rPr lang="pt-BR" sz="1200" baseline="0" dirty="0" smtClean="0"/>
                        <a:t> de 2010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Froyo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2.3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6 de Dezembro de 2010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Gingerbread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3.0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22 de Fevereiro de 2011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Honeycomb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4.0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19 de outubro de 2011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Ice Cream Sandwich</a:t>
                      </a:r>
                      <a:endParaRPr lang="pt-BR" sz="1200" dirty="0"/>
                    </a:p>
                  </a:txBody>
                  <a:tcPr/>
                </a:tc>
              </a:tr>
              <a:tr h="321945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4.1/4.2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27 de Junho de 2012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Jelly Bean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7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pt-BR" dirty="0"/>
              <a:t>Versões da Plataforma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00" y="1600200"/>
            <a:ext cx="4292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pt-BR" dirty="0"/>
              <a:t>Versões da Plataforma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38300"/>
            <a:ext cx="6223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pt-BR" dirty="0"/>
              <a:t>Versões da Plataforma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1828800"/>
            <a:ext cx="5664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pt-BR" dirty="0"/>
              <a:t>Versões da Plataforma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257800"/>
            <a:ext cx="897700" cy="12763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69" y="1752600"/>
            <a:ext cx="5435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680</Words>
  <Application>Microsoft Macintosh PowerPoint</Application>
  <PresentationFormat>Apresentação na tela (4:3)</PresentationFormat>
  <Paragraphs>159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Calibri</vt:lpstr>
      <vt:lpstr>Arial</vt:lpstr>
      <vt:lpstr>Office Theme</vt:lpstr>
      <vt:lpstr>LAMOB - Introdução a plataforma Android™</vt:lpstr>
      <vt:lpstr>Roteiro</vt:lpstr>
      <vt:lpstr>O que é o Android™ ?</vt:lpstr>
      <vt:lpstr>Por que aprender Android?</vt:lpstr>
      <vt:lpstr>Versões da Plataforma</vt:lpstr>
      <vt:lpstr>Versões da Plataforma</vt:lpstr>
      <vt:lpstr>Versões da Plataforma</vt:lpstr>
      <vt:lpstr>Versões da Plataforma</vt:lpstr>
      <vt:lpstr>Versões da Plataforma</vt:lpstr>
      <vt:lpstr>Caracteristicas</vt:lpstr>
      <vt:lpstr>Arquitetura</vt:lpstr>
      <vt:lpstr>Android Market</vt:lpstr>
      <vt:lpstr>Ambiente de Desenvolvimento</vt:lpstr>
      <vt:lpstr>Opções de execução</vt:lpstr>
      <vt:lpstr>Emulador Android</vt:lpstr>
      <vt:lpstr>Beleza! E agora?</vt:lpstr>
      <vt:lpstr>Beleza! E agora?</vt:lpstr>
      <vt:lpstr>Dicas de quem já começou</vt:lpstr>
      <vt:lpstr>Dicas de quem já começou</vt:lpstr>
      <vt:lpstr>Bora Começar?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plataforma Android</dc:title>
  <dc:creator>Natanael Fonseca</dc:creator>
  <cp:lastModifiedBy>Usuário do Microsoft Office</cp:lastModifiedBy>
  <cp:revision>45</cp:revision>
  <dcterms:created xsi:type="dcterms:W3CDTF">2006-08-16T00:00:00Z</dcterms:created>
  <dcterms:modified xsi:type="dcterms:W3CDTF">2017-01-27T14:51:13Z</dcterms:modified>
</cp:coreProperties>
</file>