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sldIdLst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l Ribeiro" initials="RR" lastIdx="1" clrIdx="0">
    <p:extLst>
      <p:ext uri="{19B8F6BF-5375-455C-9EA6-DF929625EA0E}">
        <p15:presenceInfo xmlns:p15="http://schemas.microsoft.com/office/powerpoint/2012/main" userId="Raul Ribe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9C2C59-B83A-4381-B4F7-EFCECD239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6F1CC1C-FB3D-4E28-AF89-12A94A420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FB389C2-ACB1-4C7F-B762-6DD96A2A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8F799E1-511C-4F6D-93D2-8E6DF07A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DB171D8-7B72-4C24-9C86-0D3BE5D3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8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5BFF1-0133-4631-A128-38D586C8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DB7F44F-2B31-4D57-98E2-A2B233ED3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AADB459-0D28-48D1-A9D2-B91AF948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E4C2229-8B84-41C2-87E4-9CE118CE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2807F9A-CAB1-4279-8982-E4E38115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95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13B25DB-022D-45AA-A0F8-4D1ADC4BF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90FB4E09-E7D1-4176-B6D4-C202ED6F6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AB7936-BE80-419B-9F33-D2C953C3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3674349-7E95-4F21-8058-47270CC5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AC50388-1463-4886-9036-E17B5603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485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725" y="1122363"/>
            <a:ext cx="10996550" cy="2387600"/>
          </a:xfrm>
        </p:spPr>
        <p:txBody>
          <a:bodyPr anchor="b">
            <a:normAutofit/>
          </a:bodyPr>
          <a:lstStyle>
            <a:lvl1pPr algn="ctr">
              <a:defRPr lang="en-US" sz="4400" b="1" kern="1200" dirty="0">
                <a:solidFill>
                  <a:srgbClr val="000B5A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25" y="3602038"/>
            <a:ext cx="10996550" cy="10810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3600" kern="1200" dirty="0">
                <a:solidFill>
                  <a:srgbClr val="000B5A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tângulo 5">
            <a:extLst>
              <a:ext uri="{FF2B5EF4-FFF2-40B4-BE49-F238E27FC236}">
                <a16:creationId xmlns:a16="http://schemas.microsoft.com/office/drawing/2014/main" xmlns="" id="{F3BF2555-C7C7-48FF-89F3-8FF8FFAAD510}"/>
              </a:ext>
            </a:extLst>
          </p:cNvPr>
          <p:cNvSpPr/>
          <p:nvPr userDrawn="1"/>
        </p:nvSpPr>
        <p:spPr>
          <a:xfrm>
            <a:off x="12402" y="5527319"/>
            <a:ext cx="12179598" cy="1330681"/>
          </a:xfrm>
          <a:prstGeom prst="rect">
            <a:avLst/>
          </a:prstGeom>
          <a:solidFill>
            <a:srgbClr val="000B5B"/>
          </a:solidFill>
          <a:ln w="28575">
            <a:solidFill>
              <a:srgbClr val="000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xmlns="" id="{66827923-D882-40BC-91A4-A8138BA63A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6381" y="275740"/>
            <a:ext cx="3157416" cy="88428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66BA72AB-EC4E-4B4C-9471-113D454BA68F}"/>
              </a:ext>
            </a:extLst>
          </p:cNvPr>
          <p:cNvSpPr/>
          <p:nvPr userDrawn="1"/>
        </p:nvSpPr>
        <p:spPr>
          <a:xfrm>
            <a:off x="596056" y="699491"/>
            <a:ext cx="7812000" cy="90000"/>
          </a:xfrm>
          <a:prstGeom prst="rect">
            <a:avLst/>
          </a:prstGeom>
          <a:solidFill>
            <a:srgbClr val="F88C3C"/>
          </a:solidFill>
          <a:ln>
            <a:solidFill>
              <a:srgbClr val="F88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xmlns="" id="{F29D69D5-D5AB-44C4-ADB5-D267BD8A65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488" y="5070119"/>
            <a:ext cx="10995787" cy="400583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pt-BR" sz="2000" b="1" kern="1200" dirty="0" smtClean="0">
                <a:solidFill>
                  <a:srgbClr val="FF9B48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4848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725" y="1122363"/>
            <a:ext cx="10996550" cy="2387600"/>
          </a:xfrm>
        </p:spPr>
        <p:txBody>
          <a:bodyPr anchor="b">
            <a:normAutofit/>
          </a:bodyPr>
          <a:lstStyle>
            <a:lvl1pPr algn="ctr">
              <a:defRPr lang="en-US" sz="4400" b="1" kern="1200" dirty="0">
                <a:solidFill>
                  <a:srgbClr val="000B5A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25" y="3602038"/>
            <a:ext cx="10996550" cy="10810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3600" kern="1200" dirty="0">
                <a:solidFill>
                  <a:srgbClr val="000B5A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tângulo 5">
            <a:extLst>
              <a:ext uri="{FF2B5EF4-FFF2-40B4-BE49-F238E27FC236}">
                <a16:creationId xmlns:a16="http://schemas.microsoft.com/office/drawing/2014/main" xmlns="" id="{F3BF2555-C7C7-48FF-89F3-8FF8FFAAD510}"/>
              </a:ext>
            </a:extLst>
          </p:cNvPr>
          <p:cNvSpPr/>
          <p:nvPr userDrawn="1"/>
        </p:nvSpPr>
        <p:spPr>
          <a:xfrm>
            <a:off x="12402" y="5527319"/>
            <a:ext cx="12179598" cy="1330681"/>
          </a:xfrm>
          <a:prstGeom prst="rect">
            <a:avLst/>
          </a:prstGeom>
          <a:solidFill>
            <a:srgbClr val="000B5B"/>
          </a:solidFill>
          <a:ln w="28575">
            <a:solidFill>
              <a:srgbClr val="000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prstClr val="white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xmlns="" id="{66827923-D882-40BC-91A4-A8138BA63A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6381" y="275740"/>
            <a:ext cx="3157416" cy="88428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66BA72AB-EC4E-4B4C-9471-113D454BA68F}"/>
              </a:ext>
            </a:extLst>
          </p:cNvPr>
          <p:cNvSpPr/>
          <p:nvPr userDrawn="1"/>
        </p:nvSpPr>
        <p:spPr>
          <a:xfrm>
            <a:off x="596056" y="699491"/>
            <a:ext cx="7812000" cy="90000"/>
          </a:xfrm>
          <a:prstGeom prst="rect">
            <a:avLst/>
          </a:prstGeom>
          <a:solidFill>
            <a:srgbClr val="F88C3C"/>
          </a:solidFill>
          <a:ln>
            <a:solidFill>
              <a:srgbClr val="F88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xmlns="" id="{F29D69D5-D5AB-44C4-ADB5-D267BD8A65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488" y="5070119"/>
            <a:ext cx="10995787" cy="400583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pt-BR" sz="2000" b="1" kern="1200" dirty="0" smtClean="0">
                <a:solidFill>
                  <a:srgbClr val="FF9B48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3571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>
            <a:extLst>
              <a:ext uri="{FF2B5EF4-FFF2-40B4-BE49-F238E27FC236}">
                <a16:creationId xmlns:a16="http://schemas.microsoft.com/office/drawing/2014/main" xmlns="" id="{CBFF6617-1B80-48C7-AD84-11FFD64006BC}"/>
              </a:ext>
            </a:extLst>
          </p:cNvPr>
          <p:cNvSpPr/>
          <p:nvPr userDrawn="1"/>
        </p:nvSpPr>
        <p:spPr>
          <a:xfrm>
            <a:off x="12402" y="5527319"/>
            <a:ext cx="12179598" cy="1330681"/>
          </a:xfrm>
          <a:prstGeom prst="rect">
            <a:avLst/>
          </a:prstGeom>
          <a:solidFill>
            <a:srgbClr val="000B5B"/>
          </a:solidFill>
          <a:ln w="28575">
            <a:solidFill>
              <a:srgbClr val="000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prstClr val="white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28" y="5529877"/>
            <a:ext cx="11812144" cy="1325563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defRPr lang="en-US" sz="6600" b="1" kern="1200" dirty="0">
                <a:solidFill>
                  <a:srgbClr val="FCFCFA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50" y="263694"/>
            <a:ext cx="11694901" cy="5152066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rgbClr val="000B5A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1pPr>
            <a:lvl2pPr>
              <a:defRPr lang="en-US" sz="1600" kern="1200" dirty="0">
                <a:solidFill>
                  <a:srgbClr val="000B5A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2pPr>
            <a:lvl3pPr>
              <a:defRPr lang="en-US" sz="1600" kern="1200" dirty="0">
                <a:solidFill>
                  <a:srgbClr val="000B5A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3pPr>
            <a:lvl4pPr>
              <a:defRPr lang="en-US" sz="1600" kern="1200" dirty="0">
                <a:solidFill>
                  <a:srgbClr val="000B5A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4pPr>
            <a:lvl5pPr>
              <a:defRPr lang="en-US" sz="1600" kern="1200" dirty="0">
                <a:solidFill>
                  <a:srgbClr val="000B5A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25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0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82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29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02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F48642-BAC0-41DB-A3EE-33F7D7DA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AF66B7-0B30-4D7E-83B2-871B9316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63011AD-4BD2-4359-B7D7-D8B066E6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EEA7AD6-A2C9-4904-8695-D1457808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FF9E097-6D31-493F-8A1B-253D5AFC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371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36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44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55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7C2E66-3D9D-4356-BE7C-B3CBB39B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CF90644-88E8-4CC9-9AA5-C98FE0814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F12D830-66B6-485C-A6D3-C38506CC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AD458-E2A4-415A-8E49-3E193E92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B63CBD5-21CF-4A39-8D71-56034E14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11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FDAEB7-B4C5-4D00-96DD-7E627A60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4EBA063-8044-41F4-803B-681E55C5A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AFA1854-91B9-444F-BF64-44FDCC886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F7F79D8-C3D7-4832-AB17-BE1BA296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3434A90-2A18-4C56-88FD-E3FDD29B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3E8C108-320D-467C-81A7-4A527DD0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5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D73D1F-71C4-47CC-8968-B786E17B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AF9AF8C-9A23-4BFE-8D83-693A5105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F49AC25-F74F-459B-8DDE-7C30472F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D9B81C04-E249-4E32-B57E-14FE69C7D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75290C5-B723-4C38-9B74-055288D33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8037BA4-0493-4A34-AD9A-C41F3C3C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68494A41-D877-4EC2-85AA-A6326329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AA7AD9E1-3CA0-4700-8459-5D3149BF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67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46B9A4-B711-4217-A5F3-7CC4BCE5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437AB58C-2B49-4598-A52F-A8E99710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8EB8EEB-DED2-4039-8E5C-23BF428F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F1E9F3B-3274-4BAD-9EDB-E96F48A9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0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0F9FEF9-1AAB-41B2-8934-75C71E14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8A20CCF9-75C3-4E49-8AE3-171E1405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195967-04D6-4B5E-BFF0-E51BE045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B00904-2255-46E3-855F-CEBBF7F4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6FEA34D-125D-44D3-A5A8-D0BB1F93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B578047-DB59-4BEA-B2DF-6BEDD69D7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BD72F8D-587F-43F5-A7E0-A7982FD5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C826BDB-CA29-4562-AE26-11F5D6BD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B9FCB72-AF7F-40A2-865D-2F132FF4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4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3E3EFC-2580-4E2A-A5BB-CEAC16D2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1D2D8194-08D5-443B-B564-D91126F25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530C9EA-D47C-4997-B36C-E9439AC2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3AD2FC7-899F-4E94-B82A-A07D0A82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39FDEDF-A413-41D1-A150-312DE6AC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6FF72D8-20B9-4746-8B4B-1DE6046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12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95F19BEE-C04F-4D96-BE04-4BF26CF6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995EB4D-41C5-4E08-8B7B-D750BC42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E175392-A8AD-4C3A-B193-FE1BC9E9C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F338-2014-4BD8-9825-C2F470BD8D0D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DA146C3-5803-4D9F-8EB8-BE8948555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188BA79-4C09-4AF6-9967-FB88B8C0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224C-01C0-4D5A-BB08-C7669A1C4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9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xmlns="" id="{E72AAAB6-18F1-4D07-917D-F2FD4ED7C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439" y="5146243"/>
            <a:ext cx="3335336" cy="400583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rgbClr val="FF9B48"/>
                </a:solidFill>
              </a:rPr>
              <a:t>Rio de Janeiro, </a:t>
            </a:r>
            <a:r>
              <a:rPr lang="pt-BR" dirty="0" smtClean="0"/>
              <a:t>Novembro 2022</a:t>
            </a:r>
            <a:endParaRPr lang="pt-BR" sz="2000" b="1" dirty="0">
              <a:solidFill>
                <a:srgbClr val="FF9B48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50FA5C5-88C1-459A-A19D-0214FF9B1B75}"/>
              </a:ext>
            </a:extLst>
          </p:cNvPr>
          <p:cNvSpPr/>
          <p:nvPr/>
        </p:nvSpPr>
        <p:spPr>
          <a:xfrm>
            <a:off x="1796930" y="699491"/>
            <a:ext cx="5407232" cy="90000"/>
          </a:xfrm>
          <a:prstGeom prst="rect">
            <a:avLst/>
          </a:prstGeom>
          <a:solidFill>
            <a:srgbClr val="F88C3C"/>
          </a:solidFill>
          <a:ln>
            <a:solidFill>
              <a:srgbClr val="F88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xmlns="" id="{FCD7C9BD-58DC-45A6-82AE-31354CA4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229" y="2076428"/>
            <a:ext cx="9298547" cy="1782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4000" dirty="0" err="1" smtClean="0"/>
              <a:t>Modelos</a:t>
            </a:r>
            <a:r>
              <a:rPr lang="en-AU" sz="4000" dirty="0" smtClean="0"/>
              <a:t> IVR</a:t>
            </a:r>
            <a:endParaRPr lang="en-AU" sz="2800" b="0" dirty="0"/>
          </a:p>
        </p:txBody>
      </p:sp>
      <p:sp>
        <p:nvSpPr>
          <p:cNvPr id="5" name="Espaço Reservado para Texto 10">
            <a:extLst>
              <a:ext uri="{FF2B5EF4-FFF2-40B4-BE49-F238E27FC236}">
                <a16:creationId xmlns:a16="http://schemas.microsoft.com/office/drawing/2014/main" xmlns="" id="{3C166FD9-F8FA-4C6C-9FB8-9AC288B59C1F}"/>
              </a:ext>
            </a:extLst>
          </p:cNvPr>
          <p:cNvSpPr txBox="1">
            <a:spLocks/>
          </p:cNvSpPr>
          <p:nvPr/>
        </p:nvSpPr>
        <p:spPr>
          <a:xfrm>
            <a:off x="10977472" y="6530197"/>
            <a:ext cx="1214528" cy="32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000" b="1" kern="1200" dirty="0" smtClean="0">
                <a:solidFill>
                  <a:srgbClr val="FF9B48"/>
                </a:solidFill>
                <a:latin typeface="Kohinoor Devanagari" panose="02000000000000000000" pitchFamily="2" charset="77"/>
                <a:ea typeface="+mn-ea"/>
                <a:cs typeface="Kohinoor Devanagari" panose="02000000000000000000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Raul Ribeiro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071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9928" y="5529877"/>
            <a:ext cx="11812144" cy="1325563"/>
          </a:xfrm>
        </p:spPr>
        <p:txBody>
          <a:bodyPr/>
          <a:lstStyle/>
          <a:p>
            <a:r>
              <a:rPr lang="pt-BR" sz="4000" dirty="0" smtClean="0"/>
              <a:t>IVR - </a:t>
            </a:r>
            <a:r>
              <a:rPr lang="pt-BR" sz="4000" dirty="0" err="1" smtClean="0"/>
              <a:t>PowerModels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xmlns="" id="{0EA57ABF-4E08-4D76-ADDE-D9EAF85A1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238936"/>
                  </p:ext>
                </p:extLst>
              </p:nvPr>
            </p:nvGraphicFramePr>
            <p:xfrm>
              <a:off x="0" y="0"/>
              <a:ext cx="12124272" cy="40594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0921">
                      <a:extLst>
                        <a:ext uri="{9D8B030D-6E8A-4147-A177-3AD203B41FA5}">
                          <a16:colId xmlns:a16="http://schemas.microsoft.com/office/drawing/2014/main" xmlns="" val="1250401287"/>
                        </a:ext>
                      </a:extLst>
                    </a:gridCol>
                    <a:gridCol w="1739532">
                      <a:extLst>
                        <a:ext uri="{9D8B030D-6E8A-4147-A177-3AD203B41FA5}">
                          <a16:colId xmlns:a16="http://schemas.microsoft.com/office/drawing/2014/main" xmlns="" val="3735338668"/>
                        </a:ext>
                      </a:extLst>
                    </a:gridCol>
                    <a:gridCol w="3723819"/>
                  </a:tblGrid>
                  <a:tr h="1757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</m:oMath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variable_branch_current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1696943"/>
                      </a:ext>
                    </a:extLst>
                  </a:tr>
                  <a:tr h="1760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oMath>
                          </a14:m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oMath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variable_gen_current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61646402"/>
                      </a:ext>
                    </a:extLst>
                  </a:tr>
                  <a:tr h="190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r>
                            <a:rPr lang="pt-BR" sz="1000" b="0" dirty="0" smtClean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</m:oMath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variable_dcline_current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60993298"/>
                      </a:ext>
                    </a:extLst>
                  </a:tr>
                  <a:tr h="1741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𝑠𝑙𝑎𝑐𝑘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constraint_theta_ref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6124497"/>
                      </a:ext>
                    </a:extLst>
                  </a:tr>
                  <a:tr h="176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𝑠𝑙𝑎𝑐𝑘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329101"/>
                      </a:ext>
                    </a:extLst>
                  </a:tr>
                  <a:tr h="3611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𝑘𝑚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𝑘𝑚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𝑑𝑐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𝑆𝐻</m:t>
                                        </m:r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𝑆𝐻</m:t>
                                        </m:r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constraint_current_balance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6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𝑃𝑉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871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𝑃𝑉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constraint_gen_setpoint_active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86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𝑠h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𝑠h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877898"/>
                      </a:ext>
                    </a:extLst>
                  </a:tr>
                  <a:tr h="1865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𝑠h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𝑠h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70469511"/>
                      </a:ext>
                    </a:extLst>
                  </a:tr>
                  <a:tr h="1795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95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42950861"/>
                      </a:ext>
                    </a:extLst>
                  </a:tr>
                  <a:tr h="1752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31469695"/>
                      </a:ext>
                    </a:extLst>
                  </a:tr>
                  <a:tr h="17951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constraint_dcline_setpoint_active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630848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A57ABF-4E08-4D76-ADDE-D9EAF85A1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238936"/>
                  </p:ext>
                </p:extLst>
              </p:nvPr>
            </p:nvGraphicFramePr>
            <p:xfrm>
              <a:off x="0" y="0"/>
              <a:ext cx="12124272" cy="40594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092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50401287"/>
                        </a:ext>
                      </a:extLst>
                    </a:gridCol>
                    <a:gridCol w="173953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735338668"/>
                        </a:ext>
                      </a:extLst>
                    </a:gridCol>
                    <a:gridCol w="3723819"/>
                  </a:tblGrid>
                  <a:tr h="243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r="-81976" b="-15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r="-214386" b="-157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variable_branch_current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71696943"/>
                      </a:ext>
                    </a:extLst>
                  </a:tr>
                  <a:tr h="26422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93023" r="-81976" b="-1367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93023" r="-214386" b="-1367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variable_gen_current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61646402"/>
                      </a:ext>
                    </a:extLst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97619" r="-81976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97619" r="-214386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variable_dcline_current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60993298"/>
                      </a:ext>
                    </a:extLst>
                  </a:tr>
                  <a:tr h="24650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312500" r="-81976" b="-12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312500" r="-214386" b="-12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constraint_theta_ref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56124497"/>
                      </a:ext>
                    </a:extLst>
                  </a:tr>
                  <a:tr h="249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402439" r="-81976" b="-1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402439" r="-214386" b="-1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3329101"/>
                      </a:ext>
                    </a:extLst>
                  </a:tr>
                  <a:tr h="50241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248193" r="-81976" b="-4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248193" r="-214386" b="-4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constraint_current_balance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9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704878" r="-81976" b="-8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704878" r="-214386" b="-8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6422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767442" r="-81976" b="-6930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767442" r="-214386" b="-6930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constraint_gen_setpoint_active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6346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867442" r="-81976" b="-5930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867442" r="-214386" b="-5930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8877898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945455" r="-81976" b="-479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945455" r="-214386" b="-479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70469511"/>
                      </a:ext>
                    </a:extLst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121951" r="-81976" b="-4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121951" r="-214386" b="-4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192857" r="-81976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192857" r="-214386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803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324390" r="-81976" b="-2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324390" r="-214386" b="-2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42950861"/>
                      </a:ext>
                    </a:extLst>
                  </a:tr>
                  <a:tr h="24803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460000" r="-81976" b="-1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460000" r="-214386" b="-1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31469695"/>
                      </a:ext>
                    </a:extLst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485714" r="-81976" b="-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485714" r="-214386" b="-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constraint_dcline_setpoint_active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630848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xmlns="" id="{7987C563-8F82-4755-A302-80232A73D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7822318"/>
                  </p:ext>
                </p:extLst>
              </p:nvPr>
            </p:nvGraphicFramePr>
            <p:xfrm>
              <a:off x="0" y="5255938"/>
              <a:ext cx="4054912" cy="2760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645">
                      <a:extLst>
                        <a:ext uri="{9D8B030D-6E8A-4147-A177-3AD203B41FA5}">
                          <a16:colId xmlns:a16="http://schemas.microsoft.com/office/drawing/2014/main" xmlns="" val="1250401287"/>
                        </a:ext>
                      </a:extLst>
                    </a:gridCol>
                    <a:gridCol w="3107267">
                      <a:extLst>
                        <a:ext uri="{9D8B030D-6E8A-4147-A177-3AD203B41FA5}">
                          <a16:colId xmlns:a16="http://schemas.microsoft.com/office/drawing/2014/main" xmlns="" val="373533866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200" dirty="0" smtClean="0">
                              <a:solidFill>
                                <a:schemeClr val="tx1"/>
                              </a:solidFill>
                            </a:rPr>
                            <a:t>Variáveis:</a:t>
                          </a:r>
                          <a:endParaRPr lang="pt-B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pt-B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km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p>
                                </m:sSubSup>
                                <m:r>
                                  <a:rPr lang="pt-B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2460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987C563-8F82-4755-A302-80232A73D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7822318"/>
                  </p:ext>
                </p:extLst>
              </p:nvPr>
            </p:nvGraphicFramePr>
            <p:xfrm>
              <a:off x="0" y="5255938"/>
              <a:ext cx="4054912" cy="2760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6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50401287"/>
                        </a:ext>
                      </a:extLst>
                    </a:gridCol>
                    <a:gridCol w="310726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735338668"/>
                        </a:ext>
                      </a:extLst>
                    </a:gridCol>
                  </a:tblGrid>
                  <a:tr h="276098">
                    <a:tc>
                      <a:txBody>
                        <a:bodyPr/>
                        <a:lstStyle/>
                        <a:p>
                          <a:r>
                            <a:rPr lang="pt-BR" sz="1200" dirty="0" smtClean="0">
                              <a:solidFill>
                                <a:schemeClr val="tx1"/>
                              </a:solidFill>
                            </a:rPr>
                            <a:t>Variáveis:</a:t>
                          </a:r>
                          <a:endParaRPr lang="pt-B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588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8246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52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9928" y="5529877"/>
            <a:ext cx="11812144" cy="1325563"/>
          </a:xfrm>
        </p:spPr>
        <p:txBody>
          <a:bodyPr/>
          <a:lstStyle/>
          <a:p>
            <a:r>
              <a:rPr lang="pt-BR" sz="4000" dirty="0" smtClean="0"/>
              <a:t>IVR com controle – ControlPowerFlow (Iago)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xmlns="" id="{0EA57ABF-4E08-4D76-ADDE-D9EAF85A1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281366"/>
                  </p:ext>
                </p:extLst>
              </p:nvPr>
            </p:nvGraphicFramePr>
            <p:xfrm>
              <a:off x="0" y="0"/>
              <a:ext cx="12124272" cy="5105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0921">
                      <a:extLst>
                        <a:ext uri="{9D8B030D-6E8A-4147-A177-3AD203B41FA5}">
                          <a16:colId xmlns:a16="http://schemas.microsoft.com/office/drawing/2014/main" xmlns="" val="1250401287"/>
                        </a:ext>
                      </a:extLst>
                    </a:gridCol>
                    <a:gridCol w="1739532">
                      <a:extLst>
                        <a:ext uri="{9D8B030D-6E8A-4147-A177-3AD203B41FA5}">
                          <a16:colId xmlns:a16="http://schemas.microsoft.com/office/drawing/2014/main" xmlns="" val="3735338668"/>
                        </a:ext>
                      </a:extLst>
                    </a:gridCol>
                    <a:gridCol w="3723819"/>
                  </a:tblGrid>
                  <a:tr h="1304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</m:oMath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variable_branch_current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1696943"/>
                      </a:ext>
                    </a:extLst>
                  </a:tr>
                  <a:tr h="1304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oMath>
                          </a14:m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oMath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variable_gen_current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61646402"/>
                      </a:ext>
                    </a:extLst>
                  </a:tr>
                  <a:tr h="1413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r>
                            <a:rPr lang="pt-BR" sz="1000" b="0" dirty="0" smtClean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</m:oMath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variable_dcline_current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60993298"/>
                      </a:ext>
                    </a:extLst>
                  </a:tr>
                  <a:tr h="124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𝑠𝑙𝑎𝑐𝑘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constraint_theta_ref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6124497"/>
                      </a:ext>
                    </a:extLst>
                  </a:tr>
                  <a:tr h="1240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𝑠𝑙𝑎𝑐𝑘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329101"/>
                      </a:ext>
                    </a:extLst>
                  </a:tr>
                  <a:tr h="2281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𝑘𝑚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𝑘𝑚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𝑑𝑐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𝑆𝐻</m:t>
                                        </m:r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𝑆𝐻</m:t>
                                        </m:r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constraint_current_balance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40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𝑃𝑉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4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𝑃𝑉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constraint_gen_setpoint_active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4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𝑠h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𝑠h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877898"/>
                      </a:ext>
                    </a:extLst>
                  </a:tr>
                  <a:tr h="1240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𝑠h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𝑠h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70469511"/>
                      </a:ext>
                    </a:extLst>
                  </a:tr>
                  <a:tr h="124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4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4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42950861"/>
                      </a:ext>
                    </a:extLst>
                  </a:tr>
                  <a:tr h="124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000" b="0" i="1" smtClean="0">
                                                    <a:solidFill>
                                                      <a:schemeClr val="accent6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31469695"/>
                      </a:ext>
                    </a:extLst>
                  </a:tr>
                  <a:tr h="12400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constraint_dcline_setpoint_active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63084885"/>
                      </a:ext>
                    </a:extLst>
                  </a:tr>
                  <a:tr h="12400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𝑡𝑎𝑝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400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𝑠h𝑖𝑓𝑡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constraint_active_power_setpoint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400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constraint_shift_ratio_bounds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24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𝐴𝑃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TAP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𝑡𝑎𝑝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constraint_tap_ratio_bounds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A57ABF-4E08-4D76-ADDE-D9EAF85A1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281366"/>
                  </p:ext>
                </p:extLst>
              </p:nvPr>
            </p:nvGraphicFramePr>
            <p:xfrm>
              <a:off x="0" y="0"/>
              <a:ext cx="12124272" cy="5105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092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50401287"/>
                        </a:ext>
                      </a:extLst>
                    </a:gridCol>
                    <a:gridCol w="173953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735338668"/>
                        </a:ext>
                      </a:extLst>
                    </a:gridCol>
                    <a:gridCol w="3723819"/>
                  </a:tblGrid>
                  <a:tr h="243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r="-81976" b="-19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r="-214386" b="-19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variable_branch_current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71696943"/>
                      </a:ext>
                    </a:extLst>
                  </a:tr>
                  <a:tr h="26422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93023" r="-81976" b="-175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93023" r="-214386" b="-175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variable_gen_current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61646402"/>
                      </a:ext>
                    </a:extLst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97619" r="-81976" b="-1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97619" r="-214386" b="-1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variable_dcline_current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60993298"/>
                      </a:ext>
                    </a:extLst>
                  </a:tr>
                  <a:tr h="24650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304878" r="-81976" b="-16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304878" r="-214386" b="-16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constraint_theta_ref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56124497"/>
                      </a:ext>
                    </a:extLst>
                  </a:tr>
                  <a:tr h="249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404878" r="-81976" b="-15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404878" r="-214386" b="-15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3329101"/>
                      </a:ext>
                    </a:extLst>
                  </a:tr>
                  <a:tr h="50241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252439" r="-81976" b="-670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252439" r="-214386" b="-670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constraint_current_balance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9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704878" r="-81976" b="-12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704878" r="-214386" b="-124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6422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767442" r="-81976" b="-10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767442" r="-214386" b="-108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constraint_gen_setpoint_active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6346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847727" r="-81976" b="-9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847727" r="-214386" b="-9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8877898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969767" r="-81976" b="-8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969767" r="-214386" b="-8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70469511"/>
                      </a:ext>
                    </a:extLst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095238" r="-81976" b="-8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095238" r="-214386" b="-8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224390" r="-81976" b="-7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224390" r="-214386" b="-7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803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324390" r="-81976" b="-6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324390" r="-214386" b="-6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42950861"/>
                      </a:ext>
                    </a:extLst>
                  </a:tr>
                  <a:tr h="24803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424390" r="-81976" b="-5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424390" r="-214386" b="-5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31469695"/>
                      </a:ext>
                    </a:extLst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524390" r="-81976" b="-4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524390" r="-214386" b="-4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constraint_dcline_setpoint_active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63084885"/>
                      </a:ext>
                    </a:extLst>
                  </a:tr>
                  <a:tr h="249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624390" r="-81976" b="-3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624390" r="-214386" b="-3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683333" r="-8197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683333" r="-21438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constraint_active_power_setpoint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051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702273" r="-81976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702273" r="-214386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constraint_shift_ratio_bounds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152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762222" r="-819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762222" r="-21438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constraint_tap_ratio_bounds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xmlns="" id="{7987C563-8F82-4755-A302-80232A73D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223526"/>
                  </p:ext>
                </p:extLst>
              </p:nvPr>
            </p:nvGraphicFramePr>
            <p:xfrm>
              <a:off x="0" y="5255938"/>
              <a:ext cx="4054912" cy="2760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645">
                      <a:extLst>
                        <a:ext uri="{9D8B030D-6E8A-4147-A177-3AD203B41FA5}">
                          <a16:colId xmlns:a16="http://schemas.microsoft.com/office/drawing/2014/main" xmlns="" val="1250401287"/>
                        </a:ext>
                      </a:extLst>
                    </a:gridCol>
                    <a:gridCol w="3107267">
                      <a:extLst>
                        <a:ext uri="{9D8B030D-6E8A-4147-A177-3AD203B41FA5}">
                          <a16:colId xmlns:a16="http://schemas.microsoft.com/office/drawing/2014/main" xmlns="" val="373533866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200" dirty="0" smtClean="0">
                              <a:solidFill>
                                <a:schemeClr val="tx1"/>
                              </a:solidFill>
                            </a:rPr>
                            <a:t>Variáveis:</a:t>
                          </a:r>
                          <a:endParaRPr lang="pt-B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pt-B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km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p>
                                </m:sSubSup>
                                <m:r>
                                  <a:rPr lang="pt-B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0" lang="pt-B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2460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987C563-8F82-4755-A302-80232A73D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223526"/>
                  </p:ext>
                </p:extLst>
              </p:nvPr>
            </p:nvGraphicFramePr>
            <p:xfrm>
              <a:off x="0" y="5255938"/>
              <a:ext cx="4054912" cy="2760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6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50401287"/>
                        </a:ext>
                      </a:extLst>
                    </a:gridCol>
                    <a:gridCol w="310726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735338668"/>
                        </a:ext>
                      </a:extLst>
                    </a:gridCol>
                  </a:tblGrid>
                  <a:tr h="276098">
                    <a:tc>
                      <a:txBody>
                        <a:bodyPr/>
                        <a:lstStyle/>
                        <a:p>
                          <a:r>
                            <a:rPr lang="pt-BR" sz="1200" dirty="0" smtClean="0">
                              <a:solidFill>
                                <a:schemeClr val="tx1"/>
                              </a:solidFill>
                            </a:rPr>
                            <a:t>Variáveis:</a:t>
                          </a:r>
                          <a:endParaRPr lang="pt-B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588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8246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208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9928" y="5529877"/>
            <a:ext cx="11812144" cy="1325563"/>
          </a:xfrm>
        </p:spPr>
        <p:txBody>
          <a:bodyPr/>
          <a:lstStyle/>
          <a:p>
            <a:r>
              <a:rPr lang="pt-BR" sz="4000" dirty="0"/>
              <a:t>IVR com </a:t>
            </a:r>
            <a:r>
              <a:rPr lang="pt-BR" sz="4000" dirty="0" smtClean="0"/>
              <a:t>controle melhorado </a:t>
            </a:r>
            <a:r>
              <a:rPr lang="pt-BR" sz="4000" dirty="0"/>
              <a:t>– ControlPowerFlow </a:t>
            </a:r>
            <a:r>
              <a:rPr lang="pt-BR" sz="4000" dirty="0" smtClean="0"/>
              <a:t>(Davi)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xmlns="" id="{0EA57ABF-4E08-4D76-ADDE-D9EAF85A1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363503"/>
                  </p:ext>
                </p:extLst>
              </p:nvPr>
            </p:nvGraphicFramePr>
            <p:xfrm>
              <a:off x="0" y="0"/>
              <a:ext cx="12124272" cy="53340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0921">
                      <a:extLst>
                        <a:ext uri="{9D8B030D-6E8A-4147-A177-3AD203B41FA5}">
                          <a16:colId xmlns:a16="http://schemas.microsoft.com/office/drawing/2014/main" xmlns="" val="1250401287"/>
                        </a:ext>
                      </a:extLst>
                    </a:gridCol>
                    <a:gridCol w="1739532">
                      <a:extLst>
                        <a:ext uri="{9D8B030D-6E8A-4147-A177-3AD203B41FA5}">
                          <a16:colId xmlns:a16="http://schemas.microsoft.com/office/drawing/2014/main" xmlns="" val="3735338668"/>
                        </a:ext>
                      </a:extLst>
                    </a:gridCol>
                    <a:gridCol w="3723819"/>
                  </a:tblGrid>
                  <a:tr h="1250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</m:oMath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variable_branch_current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1696943"/>
                      </a:ext>
                    </a:extLst>
                  </a:tr>
                  <a:tr h="1250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oMath>
                          </a14:m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0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</m:oMath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variable_gen_current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61646402"/>
                      </a:ext>
                    </a:extLst>
                  </a:tr>
                  <a:tr h="13553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r>
                            <a:rPr lang="pt-BR" sz="1000" b="0" dirty="0" smtClean="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  <m:r>
                                <a:rPr lang="pt-B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  <m:sup>
                                  <m:r>
                                    <a:rPr lang="pt-BR" sz="1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p>
                              </m:sSubSup>
                            </m:oMath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variable_dcline_current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60993298"/>
                      </a:ext>
                    </a:extLst>
                  </a:tr>
                  <a:tr h="1188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𝑠𝑙𝑎𝑐𝑘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constraint_theta_ref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6124497"/>
                      </a:ext>
                    </a:extLst>
                  </a:tr>
                  <a:tr h="118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𝑠𝑙𝑎𝑐𝑘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329101"/>
                      </a:ext>
                    </a:extLst>
                  </a:tr>
                  <a:tr h="2187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𝑘𝑚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/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𝑘𝑚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𝑑𝑐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Sup>
                                      <m:sSubSup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𝑆𝐻</m:t>
                                        </m:r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𝑆𝐻</m:t>
                                        </m:r>
                                        <m:d>
                                          <m:d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b>
                                      <m:sup/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constraint_current_balance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𝑃𝑉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𝑃𝑉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constraint_gen_setpoint_active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constraint_current_to_perf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constraint_current_to_perf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func>
                                  <m:func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sz="10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=1/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877898"/>
                      </a:ext>
                    </a:extLst>
                  </a:tr>
                  <a:tr h="1188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70469511"/>
                      </a:ext>
                    </a:extLst>
                  </a:tr>
                  <a:tr h="1188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0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42950861"/>
                      </a:ext>
                    </a:extLst>
                  </a:tr>
                  <a:tr h="1188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constraint_dcline_setpoint_active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63084885"/>
                      </a:ext>
                    </a:extLst>
                  </a:tr>
                  <a:tr h="1188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𝑡𝑎𝑝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𝑠h𝑖𝑓𝑡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constraint_active_power_setpoint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𝑠h</m:t>
                                    </m:r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constraint_shift_ratio_bounds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88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𝐴𝑃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𝑡𝑚</m:t>
                                    </m: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TAP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𝑐𝑜𝑛𝑡𝑟𝑜𝑙</m:t>
                                    </m:r>
                                  </m:e>
                                  <m:sup>
                                    <m:r>
                                      <a:rPr lang="pt-B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𝑡𝑎𝑝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constraint_tap_ratio_bounds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A57ABF-4E08-4D76-ADDE-D9EAF85A1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363503"/>
                  </p:ext>
                </p:extLst>
              </p:nvPr>
            </p:nvGraphicFramePr>
            <p:xfrm>
              <a:off x="0" y="0"/>
              <a:ext cx="12124272" cy="53340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092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50401287"/>
                        </a:ext>
                      </a:extLst>
                    </a:gridCol>
                    <a:gridCol w="173953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735338668"/>
                        </a:ext>
                      </a:extLst>
                    </a:gridCol>
                    <a:gridCol w="3723819"/>
                  </a:tblGrid>
                  <a:tr h="243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r="-81976" b="-20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r="-214386" b="-20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variable_branch_current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71696943"/>
                      </a:ext>
                    </a:extLst>
                  </a:tr>
                  <a:tr h="26422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93023" r="-81976" b="-18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93023" r="-214386" b="-18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variable_gen_current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61646402"/>
                      </a:ext>
                    </a:extLst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97619" r="-81976" b="-17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97619" r="-214386" b="-17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variable_dcline_current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60993298"/>
                      </a:ext>
                    </a:extLst>
                  </a:tr>
                  <a:tr h="24650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304878" r="-81976" b="-17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304878" r="-214386" b="-17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constraint_theta_ref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56124497"/>
                      </a:ext>
                    </a:extLst>
                  </a:tr>
                  <a:tr h="249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404878" r="-81976" b="-16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404878" r="-214386" b="-16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3329101"/>
                      </a:ext>
                    </a:extLst>
                  </a:tr>
                  <a:tr h="50241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252439" r="-81976" b="-7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252439" r="-214386" b="-7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constraint_current_balance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9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704878" r="-81976" b="-13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704878" r="-214386" b="-13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6422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750000" r="-81976" b="-1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750000" r="-214386" b="-1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constraint_gen_setpoint_active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912195" r="-81976" b="-112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912195" r="-214386" b="-112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constraint_current_to_perf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988095" r="-81976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988095" r="-214386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constraint_current_to_perf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4803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114634" r="-81976" b="-9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114634" r="-214386" b="-9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214634" r="-81976" b="-8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214634" r="-214386" b="-8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283333" r="-81976" b="-7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283333" r="-214386" b="-7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8877898"/>
                      </a:ext>
                    </a:extLst>
                  </a:tr>
                  <a:tr h="24803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417073" r="-81976" b="-6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417073" r="-214386" b="-6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70469511"/>
                      </a:ext>
                    </a:extLst>
                  </a:tr>
                  <a:tr h="248031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517073" r="-81976" b="-5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517073" r="-214386" b="-5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constraint_current_from_voltage_drop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42950861"/>
                      </a:ext>
                    </a:extLst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617073" r="-81976" b="-4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617073" r="-214386" b="-4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constraint_dcline_setpoint_active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63084885"/>
                      </a:ext>
                    </a:extLst>
                  </a:tr>
                  <a:tr h="249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717073" r="-81976" b="-3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717073" r="-214386" b="-3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constraint_voltage_magnitude_setpoint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53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773810" r="-8197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773810" r="-21438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constraint_active_power_setpoint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051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788636" r="-81976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788636" r="-214386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constraint_shift_ratio_bounds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152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1846667" r="-819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83509" t="-1846667" r="-21438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000" b="0" dirty="0" smtClean="0">
                              <a:solidFill>
                                <a:schemeClr val="tx1"/>
                              </a:solidFill>
                            </a:rPr>
                            <a:t>constraint_tap_ratio_bounds</a:t>
                          </a:r>
                          <a:endParaRPr lang="pt-BR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xmlns="" id="{7987C563-8F82-4755-A302-80232A73D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372925"/>
                  </p:ext>
                </p:extLst>
              </p:nvPr>
            </p:nvGraphicFramePr>
            <p:xfrm>
              <a:off x="0" y="5255938"/>
              <a:ext cx="4054912" cy="274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645">
                      <a:extLst>
                        <a:ext uri="{9D8B030D-6E8A-4147-A177-3AD203B41FA5}">
                          <a16:colId xmlns:a16="http://schemas.microsoft.com/office/drawing/2014/main" xmlns="" val="1250401287"/>
                        </a:ext>
                      </a:extLst>
                    </a:gridCol>
                    <a:gridCol w="3107267">
                      <a:extLst>
                        <a:ext uri="{9D8B030D-6E8A-4147-A177-3AD203B41FA5}">
                          <a16:colId xmlns:a16="http://schemas.microsoft.com/office/drawing/2014/main" xmlns="" val="373533866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200" dirty="0" smtClean="0">
                              <a:solidFill>
                                <a:schemeClr val="tx1"/>
                              </a:solidFill>
                            </a:rPr>
                            <a:t>Variáveis:</a:t>
                          </a:r>
                          <a:endParaRPr lang="pt-B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pt-B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km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p>
                                </m:sSubSup>
                                <m:r>
                                  <a:rPr lang="pt-B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1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0" lang="pt-B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pt-B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kumimoji="0" lang="pt-B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pt-B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kumimoji="0" lang="pt-B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pt-B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kumimoji="0" lang="pt-B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pt-B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pt-BR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AD47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2460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987C563-8F82-4755-A302-80232A73D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372925"/>
                  </p:ext>
                </p:extLst>
              </p:nvPr>
            </p:nvGraphicFramePr>
            <p:xfrm>
              <a:off x="0" y="5255938"/>
              <a:ext cx="4054912" cy="274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6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50401287"/>
                        </a:ext>
                      </a:extLst>
                    </a:gridCol>
                    <a:gridCol w="310726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73533866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 dirty="0" smtClean="0">
                              <a:solidFill>
                                <a:schemeClr val="tx1"/>
                              </a:solidFill>
                            </a:rPr>
                            <a:t>Variáveis:</a:t>
                          </a:r>
                          <a:endParaRPr lang="pt-B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588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8246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2084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792095E8F0B146A4CBA8AF01F33ADF" ma:contentTypeVersion="11" ma:contentTypeDescription="Crie um novo documento." ma:contentTypeScope="" ma:versionID="3177463b086315783e4a12bb695b782a">
  <xsd:schema xmlns:xsd="http://www.w3.org/2001/XMLSchema" xmlns:xs="http://www.w3.org/2001/XMLSchema" xmlns:p="http://schemas.microsoft.com/office/2006/metadata/properties" xmlns:ns3="25535710-d27e-4dc8-9e29-002438fddb56" targetNamespace="http://schemas.microsoft.com/office/2006/metadata/properties" ma:root="true" ma:fieldsID="2acc9639e63b62138b1b3b9c399471b2" ns3:_="">
    <xsd:import namespace="25535710-d27e-4dc8-9e29-002438fdd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35710-d27e-4dc8-9e29-002438fdd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AFAA0C-8DE0-4C6D-9419-65468C5185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E3740-448B-4E9F-AA30-6CF6FE827936}">
  <ds:schemaRefs>
    <ds:schemaRef ds:uri="25535710-d27e-4dc8-9e29-002438fddb5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6080C3-3AA0-4A90-BE7D-D0DB433FC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535710-d27e-4dc8-9e29-002438fdd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421</Words>
  <Application>Microsoft Office PowerPoint</Application>
  <PresentationFormat>Widescreen</PresentationFormat>
  <Paragraphs>174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Cambria Math</vt:lpstr>
      <vt:lpstr>Helvetica</vt:lpstr>
      <vt:lpstr>Kohinoor Devanagari</vt:lpstr>
      <vt:lpstr>Tema do Office</vt:lpstr>
      <vt:lpstr>office theme</vt:lpstr>
      <vt:lpstr>Modelos IVR</vt:lpstr>
      <vt:lpstr>IVR - PowerModels</vt:lpstr>
      <vt:lpstr>IVR com controle – ControlPowerFlow (Iago)</vt:lpstr>
      <vt:lpstr>IVR com controle melhorado – ControlPowerFlow (Davi)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IVR</dc:title>
  <dc:creator>Raul Ribeiro</dc:creator>
  <cp:lastModifiedBy>Conta da Microsoft</cp:lastModifiedBy>
  <cp:revision>59</cp:revision>
  <dcterms:created xsi:type="dcterms:W3CDTF">2022-11-04T20:05:32Z</dcterms:created>
  <dcterms:modified xsi:type="dcterms:W3CDTF">2022-11-08T15:33:12Z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0x01010005792095E8F0B146A4CBA8AF01F33ADF</vt:lpwstr>
  </property>
</Properties>
</file>