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8"/>
  </p:notesMasterIdLst>
  <p:sldIdLst>
    <p:sldId id="256" r:id="rId2"/>
    <p:sldId id="1078" r:id="rId3"/>
    <p:sldId id="1054" r:id="rId4"/>
    <p:sldId id="770" r:id="rId5"/>
    <p:sldId id="1057" r:id="rId6"/>
    <p:sldId id="1056" r:id="rId7"/>
    <p:sldId id="257" r:id="rId8"/>
    <p:sldId id="1071" r:id="rId9"/>
    <p:sldId id="258" r:id="rId10"/>
    <p:sldId id="262" r:id="rId11"/>
    <p:sldId id="1072" r:id="rId12"/>
    <p:sldId id="260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6" r:id="rId21"/>
    <p:sldId id="277" r:id="rId22"/>
    <p:sldId id="278" r:id="rId23"/>
    <p:sldId id="279" r:id="rId24"/>
    <p:sldId id="280" r:id="rId25"/>
    <p:sldId id="282" r:id="rId26"/>
    <p:sldId id="1073" r:id="rId27"/>
    <p:sldId id="284" r:id="rId28"/>
    <p:sldId id="1074" r:id="rId29"/>
    <p:sldId id="288" r:id="rId30"/>
    <p:sldId id="289" r:id="rId31"/>
    <p:sldId id="1077" r:id="rId32"/>
    <p:sldId id="1075" r:id="rId33"/>
    <p:sldId id="286" r:id="rId34"/>
    <p:sldId id="294" r:id="rId35"/>
    <p:sldId id="1069" r:id="rId36"/>
    <p:sldId id="1070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4F8A62-2063-4836-2DF7-C6BDFDFCFA20}" v="21" dt="2019-10-04T23:14:41.733"/>
    <p1510:client id="{91357004-6475-CB80-72F5-CDE6D57B11AE}" v="13" dt="2019-10-05T09:41:38.278"/>
    <p1510:client id="{D5989ED6-10DC-43A9-BE8F-49E23FDAEFB3}" v="28" dt="2021-09-05T16:40:14.117"/>
    <p1510:client id="{EAC9B984-9B30-3D3C-D99F-BD9E68899D0C}" v="5" dt="2020-09-29T22:31:09.86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3780" autoAdjust="0"/>
  </p:normalViewPr>
  <p:slideViewPr>
    <p:cSldViewPr>
      <p:cViewPr varScale="1">
        <p:scale>
          <a:sx n="75" d="100"/>
          <a:sy n="75" d="100"/>
        </p:scale>
        <p:origin x="102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ama\Downloads\box-plot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ama\Downloads\box-plot.xls" TargetMode="Externa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9131887067209394E-2"/>
          <c:y val="4.4736842105263179E-2"/>
          <c:w val="0.92443802473593872"/>
          <c:h val="0.792105263157895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'BoxPlot (2)'!$A$28</c:f>
              <c:strCache>
                <c:ptCount val="1"/>
                <c:pt idx="0">
                  <c:v>Q1</c:v>
                </c:pt>
              </c:strCache>
            </c:strRef>
          </c:tx>
          <c:spPr>
            <a:noFill/>
            <a:ln w="25400">
              <a:noFill/>
            </a:ln>
          </c:spPr>
          <c:invertIfNegative val="0"/>
          <c:errBars>
            <c:errBarType val="minus"/>
            <c:errValType val="cust"/>
            <c:noEndCap val="0"/>
            <c:minus>
              <c:numRef>
                <c:f>'BoxPlot (2)'!$B$44:$G$44</c:f>
                <c:numCache>
                  <c:formatCode>General</c:formatCode>
                  <c:ptCount val="6"/>
                  <c:pt idx="0">
                    <c:v>2</c:v>
                  </c:pt>
                </c:numCache>
              </c:numRef>
            </c:minus>
            <c:spPr>
              <a:ln w="12700">
                <a:solidFill>
                  <a:srgbClr val="000000"/>
                </a:solidFill>
                <a:prstDash val="solid"/>
              </a:ln>
            </c:spPr>
          </c:errBars>
          <c:cat>
            <c:strRef>
              <c:f>'BoxPlot (2)'!$B$26:$G$26</c:f>
              <c:strCache>
                <c:ptCount val="1"/>
                <c:pt idx="0">
                  <c:v>Sample 1</c:v>
                </c:pt>
              </c:strCache>
            </c:strRef>
          </c:cat>
          <c:val>
            <c:numRef>
              <c:f>'BoxPlot (2)'!$B$28:$G$28</c:f>
              <c:numCache>
                <c:formatCode>General</c:formatCode>
                <c:ptCount val="6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F3-46E9-920B-8DB6EB7743BB}"/>
            </c:ext>
          </c:extLst>
        </c:ser>
        <c:ser>
          <c:idx val="1"/>
          <c:order val="1"/>
          <c:tx>
            <c:strRef>
              <c:f>'BoxPlot (2)'!$A$36</c:f>
              <c:strCache>
                <c:ptCount val="1"/>
                <c:pt idx="0">
                  <c:v>Q2-Q1</c:v>
                </c:pt>
              </c:strCache>
            </c:strRef>
          </c:tx>
          <c:spPr>
            <a:noFill/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'BoxPlot (2)'!$B$26:$G$26</c:f>
              <c:strCache>
                <c:ptCount val="1"/>
                <c:pt idx="0">
                  <c:v>Sample 1</c:v>
                </c:pt>
              </c:strCache>
            </c:strRef>
          </c:cat>
          <c:val>
            <c:numRef>
              <c:f>'BoxPlot (2)'!$B$36:$G$36</c:f>
              <c:numCache>
                <c:formatCode>General</c:formatCode>
                <c:ptCount val="6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F3-46E9-920B-8DB6EB7743BB}"/>
            </c:ext>
          </c:extLst>
        </c:ser>
        <c:ser>
          <c:idx val="2"/>
          <c:order val="2"/>
          <c:tx>
            <c:strRef>
              <c:f>'BoxPlot (2)'!$A$37</c:f>
              <c:strCache>
                <c:ptCount val="1"/>
                <c:pt idx="0">
                  <c:v>Q3-Q2</c:v>
                </c:pt>
              </c:strCache>
            </c:strRef>
          </c:tx>
          <c:spPr>
            <a:noFill/>
            <a:ln w="12700">
              <a:solidFill>
                <a:srgbClr val="000000"/>
              </a:solidFill>
              <a:prstDash val="solid"/>
            </a:ln>
          </c:spPr>
          <c:invertIfNegative val="0"/>
          <c:errBars>
            <c:errBarType val="plus"/>
            <c:errValType val="cust"/>
            <c:noEndCap val="0"/>
            <c:plus>
              <c:numRef>
                <c:f>'BoxPlot (2)'!$B$43:$G$43</c:f>
                <c:numCache>
                  <c:formatCode>General</c:formatCode>
                  <c:ptCount val="6"/>
                  <c:pt idx="0">
                    <c:v>3</c:v>
                  </c:pt>
                </c:numCache>
              </c:numRef>
            </c:plus>
            <c:spPr>
              <a:ln w="12700">
                <a:solidFill>
                  <a:srgbClr val="000000"/>
                </a:solidFill>
                <a:prstDash val="solid"/>
              </a:ln>
            </c:spPr>
          </c:errBars>
          <c:cat>
            <c:strRef>
              <c:f>'BoxPlot (2)'!$B$26:$G$26</c:f>
              <c:strCache>
                <c:ptCount val="1"/>
                <c:pt idx="0">
                  <c:v>Sample 1</c:v>
                </c:pt>
              </c:strCache>
            </c:strRef>
          </c:cat>
          <c:val>
            <c:numRef>
              <c:f>'BoxPlot (2)'!$B$37:$G$37</c:f>
              <c:numCache>
                <c:formatCode>General</c:formatCode>
                <c:ptCount val="6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AF3-46E9-920B-8DB6EB7743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8252288"/>
        <c:axId val="78258560"/>
      </c:barChart>
      <c:lineChart>
        <c:grouping val="standard"/>
        <c:varyColors val="0"/>
        <c:ser>
          <c:idx val="4"/>
          <c:order val="3"/>
          <c:tx>
            <c:v>Min Outlier</c:v>
          </c:tx>
          <c:spPr>
            <a:ln w="28575">
              <a:noFill/>
            </a:ln>
          </c:spPr>
          <c:marker>
            <c:symbol val="star"/>
            <c:size val="5"/>
            <c:spPr>
              <a:noFill/>
              <a:ln>
                <a:solidFill>
                  <a:srgbClr val="FF00FF"/>
                </a:solidFill>
                <a:prstDash val="solid"/>
              </a:ln>
            </c:spPr>
          </c:marker>
          <c:cat>
            <c:strRef>
              <c:f>'BoxPlot (2)'!$B$26:$G$26</c:f>
              <c:strCache>
                <c:ptCount val="1"/>
                <c:pt idx="0">
                  <c:v>Sample 1</c:v>
                </c:pt>
              </c:strCache>
            </c:strRef>
          </c:cat>
          <c:val>
            <c:numRef>
              <c:f>'BoxPlot (2)'!$B$47:$G$47</c:f>
              <c:numCache>
                <c:formatCode>General</c:formatCode>
                <c:ptCount val="6"/>
                <c:pt idx="0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AF3-46E9-920B-8DB6EB7743BB}"/>
            </c:ext>
          </c:extLst>
        </c:ser>
        <c:ser>
          <c:idx val="3"/>
          <c:order val="4"/>
          <c:tx>
            <c:v>Max Outlier</c:v>
          </c:tx>
          <c:spPr>
            <a:ln w="28575">
              <a:noFill/>
            </a:ln>
          </c:spPr>
          <c:marker>
            <c:symbol val="star"/>
            <c:size val="5"/>
            <c:spPr>
              <a:noFill/>
              <a:ln>
                <a:solidFill>
                  <a:srgbClr val="FF0000"/>
                </a:solidFill>
                <a:prstDash val="solid"/>
              </a:ln>
            </c:spPr>
          </c:marker>
          <c:cat>
            <c:strRef>
              <c:f>'BoxPlot (2)'!$B$26:$G$26</c:f>
              <c:strCache>
                <c:ptCount val="1"/>
                <c:pt idx="0">
                  <c:v>Sample 1</c:v>
                </c:pt>
              </c:strCache>
            </c:strRef>
          </c:cat>
          <c:val>
            <c:numRef>
              <c:f>'BoxPlot (2)'!$B$46:$G$46</c:f>
              <c:numCache>
                <c:formatCode>General</c:formatCode>
                <c:ptCount val="6"/>
                <c:pt idx="0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AF3-46E9-920B-8DB6EB7743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252288"/>
        <c:axId val="78258560"/>
      </c:lineChart>
      <c:catAx>
        <c:axId val="782522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825856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7825856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8252288"/>
        <c:crosses val="autoZero"/>
        <c:crossBetween val="between"/>
      </c:valAx>
      <c:spPr>
        <a:noFill/>
        <a:ln w="25400">
          <a:noFill/>
        </a:ln>
      </c:spPr>
    </c:plotArea>
    <c:plotVisOnly val="0"/>
    <c:dispBlanksAs val="gap"/>
    <c:showDLblsOverMax val="0"/>
  </c:chart>
  <c:spPr>
    <a:solidFill>
      <a:srgbClr val="FFFFFF"/>
    </a:solidFill>
    <a:ln w="9525">
      <a:noFill/>
    </a:ln>
  </c:spPr>
  <c:txPr>
    <a:bodyPr/>
    <a:lstStyle/>
    <a:p>
      <a:pPr>
        <a:defRPr sz="105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913188706720938E-2"/>
          <c:y val="4.4736842105263172E-2"/>
          <c:w val="0.92443802473593839"/>
          <c:h val="0.7921052631578954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'BoxPlot (3)'!$A$28</c:f>
              <c:strCache>
                <c:ptCount val="1"/>
                <c:pt idx="0">
                  <c:v>Q1</c:v>
                </c:pt>
              </c:strCache>
            </c:strRef>
          </c:tx>
          <c:spPr>
            <a:noFill/>
            <a:ln w="25400">
              <a:noFill/>
            </a:ln>
          </c:spPr>
          <c:invertIfNegative val="0"/>
          <c:errBars>
            <c:errBarType val="minus"/>
            <c:errValType val="cust"/>
            <c:noEndCap val="0"/>
            <c:minus>
              <c:numRef>
                <c:f>'BoxPlot (3)'!$B$44:$G$44</c:f>
                <c:numCache>
                  <c:formatCode>General</c:formatCode>
                  <c:ptCount val="6"/>
                  <c:pt idx="0">
                    <c:v>1</c:v>
                  </c:pt>
                </c:numCache>
              </c:numRef>
            </c:minus>
            <c:spPr>
              <a:ln w="12700">
                <a:solidFill>
                  <a:srgbClr val="000000"/>
                </a:solidFill>
                <a:prstDash val="solid"/>
              </a:ln>
            </c:spPr>
          </c:errBars>
          <c:cat>
            <c:strRef>
              <c:f>'BoxPlot (3)'!$B$26:$G$26</c:f>
              <c:strCache>
                <c:ptCount val="1"/>
                <c:pt idx="0">
                  <c:v>Sample 1</c:v>
                </c:pt>
              </c:strCache>
            </c:strRef>
          </c:cat>
          <c:val>
            <c:numRef>
              <c:f>'BoxPlot (3)'!$B$28:$G$28</c:f>
              <c:numCache>
                <c:formatCode>General</c:formatCode>
                <c:ptCount val="6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02-4E5E-8393-293A91893513}"/>
            </c:ext>
          </c:extLst>
        </c:ser>
        <c:ser>
          <c:idx val="1"/>
          <c:order val="1"/>
          <c:tx>
            <c:strRef>
              <c:f>'BoxPlot (3)'!$A$36</c:f>
              <c:strCache>
                <c:ptCount val="1"/>
                <c:pt idx="0">
                  <c:v>Q2-Q1</c:v>
                </c:pt>
              </c:strCache>
            </c:strRef>
          </c:tx>
          <c:spPr>
            <a:noFill/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'BoxPlot (3)'!$B$26:$G$26</c:f>
              <c:strCache>
                <c:ptCount val="1"/>
                <c:pt idx="0">
                  <c:v>Sample 1</c:v>
                </c:pt>
              </c:strCache>
            </c:strRef>
          </c:cat>
          <c:val>
            <c:numRef>
              <c:f>'BoxPlot (3)'!$B$36:$G$36</c:f>
              <c:numCache>
                <c:formatCode>General</c:formatCode>
                <c:ptCount val="6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02-4E5E-8393-293A91893513}"/>
            </c:ext>
          </c:extLst>
        </c:ser>
        <c:ser>
          <c:idx val="2"/>
          <c:order val="2"/>
          <c:tx>
            <c:strRef>
              <c:f>'BoxPlot (3)'!$A$37</c:f>
              <c:strCache>
                <c:ptCount val="1"/>
                <c:pt idx="0">
                  <c:v>Q3-Q2</c:v>
                </c:pt>
              </c:strCache>
            </c:strRef>
          </c:tx>
          <c:spPr>
            <a:noFill/>
            <a:ln w="12700">
              <a:solidFill>
                <a:srgbClr val="000000"/>
              </a:solidFill>
              <a:prstDash val="solid"/>
            </a:ln>
          </c:spPr>
          <c:invertIfNegative val="0"/>
          <c:errBars>
            <c:errBarType val="plus"/>
            <c:errValType val="cust"/>
            <c:noEndCap val="0"/>
            <c:plus>
              <c:numRef>
                <c:f>'BoxPlot (3)'!$B$43:$G$43</c:f>
                <c:numCache>
                  <c:formatCode>General</c:formatCode>
                  <c:ptCount val="6"/>
                  <c:pt idx="0">
                    <c:v>2.25</c:v>
                  </c:pt>
                </c:numCache>
              </c:numRef>
            </c:plus>
            <c:spPr>
              <a:ln w="12700">
                <a:solidFill>
                  <a:srgbClr val="000000"/>
                </a:solidFill>
                <a:prstDash val="solid"/>
              </a:ln>
            </c:spPr>
          </c:errBars>
          <c:cat>
            <c:strRef>
              <c:f>'BoxPlot (3)'!$B$26:$G$26</c:f>
              <c:strCache>
                <c:ptCount val="1"/>
                <c:pt idx="0">
                  <c:v>Sample 1</c:v>
                </c:pt>
              </c:strCache>
            </c:strRef>
          </c:cat>
          <c:val>
            <c:numRef>
              <c:f>'BoxPlot (3)'!$B$37:$G$37</c:f>
              <c:numCache>
                <c:formatCode>General</c:formatCode>
                <c:ptCount val="6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02-4E5E-8393-293A918935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8299904"/>
        <c:axId val="78301824"/>
      </c:barChart>
      <c:lineChart>
        <c:grouping val="standard"/>
        <c:varyColors val="0"/>
        <c:ser>
          <c:idx val="4"/>
          <c:order val="3"/>
          <c:tx>
            <c:v>Min Outlier</c:v>
          </c:tx>
          <c:spPr>
            <a:ln w="28575">
              <a:noFill/>
            </a:ln>
          </c:spPr>
          <c:marker>
            <c:symbol val="star"/>
            <c:size val="5"/>
            <c:spPr>
              <a:noFill/>
              <a:ln>
                <a:solidFill>
                  <a:srgbClr val="FF00FF"/>
                </a:solidFill>
                <a:prstDash val="solid"/>
              </a:ln>
            </c:spPr>
          </c:marker>
          <c:cat>
            <c:strRef>
              <c:f>'BoxPlot (3)'!$B$26:$G$26</c:f>
              <c:strCache>
                <c:ptCount val="1"/>
                <c:pt idx="0">
                  <c:v>Sample 1</c:v>
                </c:pt>
              </c:strCache>
            </c:strRef>
          </c:cat>
          <c:val>
            <c:numRef>
              <c:f>'BoxPlot (3)'!$B$47:$G$47</c:f>
              <c:numCache>
                <c:formatCode>General</c:formatCode>
                <c:ptCount val="6"/>
                <c:pt idx="0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B02-4E5E-8393-293A91893513}"/>
            </c:ext>
          </c:extLst>
        </c:ser>
        <c:ser>
          <c:idx val="3"/>
          <c:order val="4"/>
          <c:tx>
            <c:v>Max Outlier</c:v>
          </c:tx>
          <c:spPr>
            <a:ln w="28575">
              <a:noFill/>
            </a:ln>
          </c:spPr>
          <c:marker>
            <c:symbol val="star"/>
            <c:size val="5"/>
            <c:spPr>
              <a:noFill/>
              <a:ln>
                <a:solidFill>
                  <a:srgbClr val="FF0000"/>
                </a:solidFill>
                <a:prstDash val="solid"/>
              </a:ln>
            </c:spPr>
          </c:marker>
          <c:cat>
            <c:strRef>
              <c:f>'BoxPlot (3)'!$B$26:$G$26</c:f>
              <c:strCache>
                <c:ptCount val="1"/>
                <c:pt idx="0">
                  <c:v>Sample 1</c:v>
                </c:pt>
              </c:strCache>
            </c:strRef>
          </c:cat>
          <c:val>
            <c:numRef>
              <c:f>'BoxPlot (3)'!$B$46:$G$46</c:f>
              <c:numCache>
                <c:formatCode>General</c:formatCode>
                <c:ptCount val="6"/>
                <c:pt idx="0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B02-4E5E-8393-293A918935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299904"/>
        <c:axId val="78301824"/>
      </c:lineChart>
      <c:catAx>
        <c:axId val="782999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830182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7830182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8299904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legendEntry>
        <c:idx val="0"/>
        <c:delete val="1"/>
      </c:legendEntry>
      <c:legendEntry>
        <c:idx val="1"/>
        <c:delete val="1"/>
      </c:legendEntry>
      <c:legendEntry>
        <c:idx val="2"/>
        <c:delete val="1"/>
      </c:legendEntry>
      <c:layout>
        <c:manualLayout>
          <c:xMode val="edge"/>
          <c:yMode val="edge"/>
          <c:x val="0.39228326614881648"/>
          <c:y val="0.92368421052631644"/>
          <c:w val="0.28938929469994701"/>
          <c:h val="6.0526315789473685E-2"/>
        </c:manualLayout>
      </c:layout>
      <c:overlay val="0"/>
      <c:spPr>
        <a:solidFill>
          <a:srgbClr val="FFFFFF"/>
        </a:solidFill>
        <a:ln w="25400">
          <a:noFill/>
        </a:ln>
      </c:spPr>
      <c:txPr>
        <a:bodyPr/>
        <a:lstStyle/>
        <a:p>
          <a:pPr>
            <a:defRPr sz="96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0"/>
    <c:dispBlanksAs val="gap"/>
    <c:showDLblsOverMax val="0"/>
  </c:chart>
  <c:spPr>
    <a:solidFill>
      <a:srgbClr val="FFFFFF"/>
    </a:solidFill>
    <a:ln w="9525">
      <a:noFill/>
    </a:ln>
  </c:spPr>
  <c:txPr>
    <a:bodyPr/>
    <a:lstStyle/>
    <a:p>
      <a:pPr>
        <a:defRPr sz="105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Sheet1!$A$2:$A$23</cx:f>
        <cx:lvl ptCount="22">
          <cx:pt idx="0">Grades</cx:pt>
          <cx:pt idx="1">Grades</cx:pt>
          <cx:pt idx="2">Grades</cx:pt>
          <cx:pt idx="3">Grades</cx:pt>
          <cx:pt idx="4">Grades</cx:pt>
        </cx:lvl>
      </cx:strDim>
      <cx:numDim type="val">
        <cx:f>Sheet1!$B$2:$B$23</cx:f>
        <cx:lvl ptCount="22" formatCode="General">
          <cx:pt idx="0">4</cx:pt>
          <cx:pt idx="1">11.5</cx:pt>
          <cx:pt idx="2">13.5</cx:pt>
          <cx:pt idx="3">17.5</cx:pt>
          <cx:pt idx="4">20</cx:pt>
        </cx:lvl>
      </cx:numDim>
    </cx:data>
    <cx:data id="1">
      <cx:strDim type="cat">
        <cx:f>Sheet1!$A$2:$A$23</cx:f>
        <cx:lvl ptCount="22">
          <cx:pt idx="0">Grades</cx:pt>
          <cx:pt idx="1">Grades</cx:pt>
          <cx:pt idx="2">Grades</cx:pt>
          <cx:pt idx="3">Grades</cx:pt>
          <cx:pt idx="4">Grades</cx:pt>
        </cx:lvl>
      </cx:strDim>
      <cx:numDim type="val">
        <cx:f>Sheet1!$C$2:$C$23</cx:f>
        <cx:lvl ptCount="22" formatCode="General"/>
      </cx:numDim>
    </cx:data>
    <cx:data id="2">
      <cx:strDim type="cat">
        <cx:f>Sheet1!$A$2:$A$23</cx:f>
        <cx:lvl ptCount="22">
          <cx:pt idx="0">Grades</cx:pt>
          <cx:pt idx="1">Grades</cx:pt>
          <cx:pt idx="2">Grades</cx:pt>
          <cx:pt idx="3">Grades</cx:pt>
          <cx:pt idx="4">Grades</cx:pt>
        </cx:lvl>
      </cx:strDim>
      <cx:numDim type="val">
        <cx:f>Sheet1!$D$2:$D$23</cx:f>
        <cx:lvl ptCount="22" formatCode="General"/>
      </cx:numDim>
    </cx:data>
  </cx:chartData>
  <cx:chart>
    <cx:plotArea>
      <cx:plotAreaRegion>
        <cx:series layoutId="boxWhisker" uniqueId="{A1FE5340-6DCE-4E6A-B04F-6E8D3FB06C91}">
          <cx:tx>
            <cx:txData>
              <cx:f>Sheet1!$B$1</cx:f>
              <cx:v>Series1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1BAC8875-363F-49D3-934C-30DC47092605}">
          <cx:tx>
            <cx:txData>
              <cx:f>Sheet1!$C$1</cx:f>
              <cx:v/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A4F17778-4971-4CA7-9216-38520D2FA9D6}">
          <cx:tx>
            <cx:txData>
              <cx:f>Sheet1!$D$1</cx:f>
              <cx:v/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8F47A-2916-4B8E-BCE1-8A2F4029FE84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AF41A-D2DD-4A50-8CE4-30694AFED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60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44C2B363-DDC8-4178-9B4D-3A82E43F26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5388" y="692150"/>
            <a:ext cx="4619625" cy="3463925"/>
          </a:xfrm>
          <a:ln/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080E269F-C79B-4F34-A40C-C8ADADD3E3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Sometimes, each value </a:t>
            </a:r>
            <a:r>
              <a:rPr lang="en-US" altLang="en-US" i="1" dirty="0"/>
              <a:t>xi </a:t>
            </a:r>
            <a:r>
              <a:rPr lang="en-US" altLang="en-US" dirty="0"/>
              <a:t>in a set may be associated with a weight </a:t>
            </a:r>
            <a:r>
              <a:rPr lang="en-US" altLang="en-US" i="1" dirty="0" err="1"/>
              <a:t>wi</a:t>
            </a:r>
            <a:r>
              <a:rPr lang="en-US" altLang="en-US" i="1" dirty="0"/>
              <a:t> </a:t>
            </a:r>
            <a:r>
              <a:rPr lang="en-US" altLang="en-US" dirty="0"/>
              <a:t>for </a:t>
            </a:r>
            <a:r>
              <a:rPr lang="en-US" altLang="en-US" i="1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= 1, .. ,</a:t>
            </a:r>
            <a:r>
              <a:rPr lang="en-US" altLang="en-US" i="1" dirty="0"/>
              <a:t>n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The weights reflect the significance, importance, or occurrence frequency attached to their respective values</a:t>
            </a:r>
          </a:p>
          <a:p>
            <a:r>
              <a:rPr lang="en-US" altLang="en-US" dirty="0"/>
              <a:t>To offset the effect caused by a small number of extreme values, we can instead use the </a:t>
            </a:r>
            <a:r>
              <a:rPr lang="en-US" altLang="en-US" b="1" dirty="0"/>
              <a:t>trimmed mean</a:t>
            </a:r>
            <a:r>
              <a:rPr lang="en-US" altLang="en-US" dirty="0"/>
              <a:t>, which is the mean obtained after chopping off values at the high and low extremes. </a:t>
            </a:r>
          </a:p>
          <a:p>
            <a:r>
              <a:rPr lang="en-US" altLang="en-US" dirty="0"/>
              <a:t>For example, we can sort the values observed for </a:t>
            </a:r>
            <a:r>
              <a:rPr lang="en-US" altLang="en-US" i="1" dirty="0"/>
              <a:t>salary </a:t>
            </a:r>
            <a:r>
              <a:rPr lang="en-US" altLang="en-US" dirty="0"/>
              <a:t>and remove the top and bottom 2% before computing the mean.</a:t>
            </a:r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68B751EE-82F8-40A8-BBB4-1690AA8713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9pPr>
          </a:lstStyle>
          <a:p>
            <a:fld id="{C2E9A930-23A1-4805-9D86-BE945DF12E62}" type="slidenum">
              <a:rPr lang="en-US" altLang="en-US" smtClean="0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FAC38CC5-B0A4-4FD7-B72E-241A412357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7DBB646-179E-4243-BE9D-E79DF29B8466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BDFC0E2B-C327-4696-9D25-91E940B5E7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73100"/>
            <a:ext cx="4692650" cy="3519488"/>
          </a:xfrm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527BCC43-B6CF-4994-A6C5-3F020D819F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5513" y="4418013"/>
            <a:ext cx="5159375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r>
              <a:rPr lang="en-US" altLang="en-US" dirty="0"/>
              <a:t>The 4-quantiles are the three data points that split the data distribution into four equal parts; each part represents one-fourth of the data distribution. They are more commonly referred to as </a:t>
            </a:r>
            <a:r>
              <a:rPr lang="en-US" altLang="en-US" b="1" dirty="0"/>
              <a:t>quartiles</a:t>
            </a:r>
            <a:r>
              <a:rPr lang="en-US" altLang="en-US" dirty="0"/>
              <a:t>. The 100-quantiles are more commonly referred to as </a:t>
            </a:r>
            <a:r>
              <a:rPr lang="en-US" altLang="en-US" b="1" dirty="0"/>
              <a:t>percentiles</a:t>
            </a:r>
            <a:r>
              <a:rPr lang="en-US" altLang="en-US" dirty="0"/>
              <a:t>; they divide the data distribution into 100 equal-sized consecutive sets.</a:t>
            </a:r>
          </a:p>
          <a:p>
            <a:endParaRPr lang="en-US" altLang="en-US" dirty="0"/>
          </a:p>
          <a:p>
            <a:r>
              <a:rPr lang="en-US" altLang="en-US" dirty="0"/>
              <a:t>The quartiles give an indication of a distribution’s center, spread, and shape. </a:t>
            </a:r>
          </a:p>
          <a:p>
            <a:r>
              <a:rPr lang="en-US" altLang="en-US" dirty="0"/>
              <a:t>The </a:t>
            </a:r>
            <a:r>
              <a:rPr lang="en-US" altLang="en-US" b="1" dirty="0"/>
              <a:t>first  quartile</a:t>
            </a:r>
            <a:r>
              <a:rPr lang="en-US" altLang="en-US" dirty="0"/>
              <a:t>, denoted by </a:t>
            </a:r>
            <a:r>
              <a:rPr lang="en-US" altLang="en-US" i="1" dirty="0"/>
              <a:t>Q</a:t>
            </a:r>
            <a:r>
              <a:rPr lang="en-US" altLang="en-US" dirty="0"/>
              <a:t>1, is the 25th percentile. It cuts off the lowest 25% of the data.</a:t>
            </a:r>
          </a:p>
          <a:p>
            <a:r>
              <a:rPr lang="en-US" altLang="en-US" dirty="0"/>
              <a:t>The </a:t>
            </a:r>
            <a:r>
              <a:rPr lang="en-US" altLang="en-US" b="1" dirty="0"/>
              <a:t>third quartile</a:t>
            </a:r>
            <a:r>
              <a:rPr lang="en-US" altLang="en-US" dirty="0"/>
              <a:t>, denoted by </a:t>
            </a:r>
            <a:r>
              <a:rPr lang="en-US" altLang="en-US" i="1" dirty="0"/>
              <a:t>Q</a:t>
            </a:r>
            <a:r>
              <a:rPr lang="en-US" altLang="en-US" dirty="0"/>
              <a:t>3, is the 75th percentile—it cuts off the lowest 75% (or highest 25%) of the data.</a:t>
            </a:r>
          </a:p>
          <a:p>
            <a:r>
              <a:rPr lang="en-US" altLang="en-US" dirty="0"/>
              <a:t>The second quartile is the 50th percentile. As the median, it gives the center of the data distribution.</a:t>
            </a:r>
          </a:p>
          <a:p>
            <a:r>
              <a:rPr lang="en-US" altLang="en-US" dirty="0"/>
              <a:t>The distance between the first and third quartiles is a simple measure of spread that gives the range covered by the middle half of the data. </a:t>
            </a:r>
          </a:p>
          <a:p>
            <a:r>
              <a:rPr lang="en-US" altLang="en-US" dirty="0"/>
              <a:t>This distance is called the </a:t>
            </a:r>
            <a:r>
              <a:rPr lang="en-US" altLang="en-US" b="1" dirty="0"/>
              <a:t>interquartile range </a:t>
            </a:r>
            <a:r>
              <a:rPr lang="en-US" altLang="en-US" dirty="0"/>
              <a:t>(</a:t>
            </a:r>
            <a:r>
              <a:rPr lang="en-US" altLang="en-US" b="1" dirty="0"/>
              <a:t>IQR</a:t>
            </a:r>
            <a:r>
              <a:rPr lang="en-US" altLang="en-US" dirty="0"/>
              <a:t>).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FC51250A-F6AF-416C-868C-0748A5BEB7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5388" y="692150"/>
            <a:ext cx="4619625" cy="3463925"/>
          </a:xfrm>
          <a:ln/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6B6E2A99-3809-446F-B1A0-494B530EAF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altLang="en-US" dirty="0"/>
              <a:t>A boxplot incorporates the five-number summary as follows:</a:t>
            </a:r>
          </a:p>
          <a:p>
            <a:pPr>
              <a:defRPr/>
            </a:pPr>
            <a:r>
              <a:rPr lang="en-US" altLang="en-US" dirty="0"/>
              <a:t>Typically, the ends of the box are at the quartiles so that the box length is the interquartile range.</a:t>
            </a:r>
          </a:p>
          <a:p>
            <a:pPr>
              <a:defRPr/>
            </a:pPr>
            <a:r>
              <a:rPr lang="en-US" altLang="en-US" dirty="0"/>
              <a:t>The median is marked by a line within the box.</a:t>
            </a:r>
          </a:p>
          <a:p>
            <a:pPr>
              <a:defRPr/>
            </a:pPr>
            <a:r>
              <a:rPr lang="en-US" altLang="en-US" dirty="0"/>
              <a:t>Two lines (called </a:t>
            </a:r>
            <a:r>
              <a:rPr lang="en-US" altLang="en-US" i="1" dirty="0"/>
              <a:t>whiskers</a:t>
            </a:r>
            <a:r>
              <a:rPr lang="en-US" altLang="en-US" dirty="0"/>
              <a:t>) outside the box extend to the smallest (</a:t>
            </a:r>
            <a:r>
              <a:rPr lang="en-US" altLang="en-US" i="1" dirty="0"/>
              <a:t>Minimum</a:t>
            </a:r>
            <a:r>
              <a:rPr lang="en-US" altLang="en-US" dirty="0"/>
              <a:t>) and largest (</a:t>
            </a:r>
            <a:r>
              <a:rPr lang="en-US" altLang="en-US" i="1" dirty="0"/>
              <a:t>Maximum</a:t>
            </a:r>
            <a:r>
              <a:rPr lang="en-US" altLang="en-US" dirty="0"/>
              <a:t>) observations.</a:t>
            </a:r>
          </a:p>
          <a:p>
            <a:pPr>
              <a:defRPr/>
            </a:pPr>
            <a:r>
              <a:rPr lang="en-US" altLang="en-US" b="1" dirty="0"/>
              <a:t>Boxplot. </a:t>
            </a:r>
            <a:r>
              <a:rPr lang="en-US" altLang="en-US" dirty="0"/>
              <a:t>Figure 2.3 shows boxplots for unit price data for items sold at four branches of </a:t>
            </a:r>
            <a:r>
              <a:rPr lang="en-US" altLang="en-US" i="1" dirty="0" err="1"/>
              <a:t>AllElectronics</a:t>
            </a:r>
            <a:r>
              <a:rPr lang="en-US" altLang="en-US" i="1" dirty="0"/>
              <a:t> </a:t>
            </a:r>
            <a:r>
              <a:rPr lang="en-US" altLang="en-US" dirty="0"/>
              <a:t>during a given time period. </a:t>
            </a:r>
          </a:p>
          <a:p>
            <a:pPr>
              <a:defRPr/>
            </a:pPr>
            <a:r>
              <a:rPr lang="en-US" altLang="en-US" dirty="0"/>
              <a:t>For branch 1, we see that the median price of items sold is $80, </a:t>
            </a:r>
            <a:r>
              <a:rPr lang="en-US" altLang="en-US" i="1" dirty="0"/>
              <a:t>Q</a:t>
            </a:r>
            <a:r>
              <a:rPr lang="en-US" altLang="en-US" dirty="0"/>
              <a:t>1 is $60, and </a:t>
            </a:r>
            <a:r>
              <a:rPr lang="en-US" altLang="en-US" i="1" dirty="0"/>
              <a:t>Q</a:t>
            </a:r>
            <a:r>
              <a:rPr lang="en-US" altLang="en-US" dirty="0"/>
              <a:t>3 is $100.</a:t>
            </a:r>
          </a:p>
          <a:p>
            <a:pPr>
              <a:defRPr/>
            </a:pPr>
            <a:r>
              <a:rPr lang="en-US" altLang="en-US" dirty="0"/>
              <a:t>Notice that two outlying observations for this branch were plotted individually, as their values of 175 and 202 are more than 1.5 times the IQR here of 40.</a:t>
            </a:r>
          </a:p>
          <a:p>
            <a:pPr>
              <a:defRPr/>
            </a:pPr>
            <a:r>
              <a:rPr lang="en-US" b="1" dirty="0"/>
              <a:t>Branch 1: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IQR=Q3-Q1=100-60=40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IQR*1.5=60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IF x &gt; 60+Q3 OR x&lt; Q1-60 THEN x is outlier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4E6686DB-BC2A-4824-AE9E-AF244C9B38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9pPr>
          </a:lstStyle>
          <a:p>
            <a:fld id="{704217C0-021C-433B-8735-6A4AC47E85C0}" type="slidenum">
              <a:rPr lang="en-US" altLang="en-US" smtClean="0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 sz="1200" dirty="0"/>
              <a:t>A </a:t>
            </a:r>
            <a:r>
              <a:rPr lang="en-US" altLang="en-US" sz="1200" dirty="0">
                <a:solidFill>
                  <a:schemeClr val="accent1">
                    <a:lumMod val="75000"/>
                  </a:schemeClr>
                </a:solidFill>
              </a:rPr>
              <a:t>low standard deviation </a:t>
            </a:r>
            <a:r>
              <a:rPr lang="en-US" altLang="en-US" sz="1200" dirty="0"/>
              <a:t>means that the data observations tend to be very close to the mean.</a:t>
            </a:r>
          </a:p>
          <a:p>
            <a:pPr lvl="1"/>
            <a:r>
              <a:rPr lang="en-US" altLang="en-US" sz="1200" dirty="0"/>
              <a:t>A </a:t>
            </a:r>
            <a:r>
              <a:rPr lang="en-US" altLang="en-US" sz="1200" dirty="0">
                <a:solidFill>
                  <a:schemeClr val="accent1">
                    <a:lumMod val="75000"/>
                  </a:schemeClr>
                </a:solidFill>
              </a:rPr>
              <a:t>high standard deviation </a:t>
            </a:r>
            <a:r>
              <a:rPr lang="en-US" altLang="en-US" sz="1200" dirty="0"/>
              <a:t>indicates that the data are spread out over a large range of values.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DF224E-1ED0-4480-8CF5-6AE6AAF90614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0262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6A7F47-7D07-4F91-8764-84A379EB869A}" type="slidenum">
              <a:rPr lang="en-US" altLang="en-US" smtClean="0"/>
              <a:pPr/>
              <a:t>35</a:t>
            </a:fld>
            <a:endParaRPr lang="en-US" altLang="en-US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941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6A7F47-7D07-4F91-8764-84A379EB869A}" type="slidenum">
              <a:rPr lang="en-US" altLang="en-US" smtClean="0"/>
              <a:pPr/>
              <a:t>36</a:t>
            </a:fld>
            <a:endParaRPr lang="en-US" altLang="en-US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42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25741E-8463-4695-83EF-88425D9A295E}"/>
              </a:ext>
            </a:extLst>
          </p:cNvPr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B26FA8-4591-4A65-A407-0B1D225867BF}"/>
              </a:ext>
            </a:extLst>
          </p:cNvPr>
          <p:cNvSpPr/>
          <p:nvPr/>
        </p:nvSpPr>
        <p:spPr>
          <a:xfrm>
            <a:off x="-9525" y="6053140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3F5BDB-F50A-4401-BEF5-F104691AE0A9}"/>
              </a:ext>
            </a:extLst>
          </p:cNvPr>
          <p:cNvSpPr/>
          <p:nvPr/>
        </p:nvSpPr>
        <p:spPr>
          <a:xfrm>
            <a:off x="2359026" y="6043615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50">
                <a:solidFill>
                  <a:srgbClr val="FFFFFF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>
            <a:extLst>
              <a:ext uri="{FF2B5EF4-FFF2-40B4-BE49-F238E27FC236}">
                <a16:creationId xmlns:a16="http://schemas.microsoft.com/office/drawing/2014/main" id="{B655A0BF-F94B-4375-A42C-9EA4157526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fld id="{C04C017C-746C-4188-BDEC-E72FFE2DA488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10" name="Footer Placeholder 16">
            <a:extLst>
              <a:ext uri="{FF2B5EF4-FFF2-40B4-BE49-F238E27FC236}">
                <a16:creationId xmlns:a16="http://schemas.microsoft.com/office/drawing/2014/main" id="{E19938C6-90B4-4D04-9590-2878E0B7C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85975" y="236540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28">
            <a:extLst>
              <a:ext uri="{FF2B5EF4-FFF2-40B4-BE49-F238E27FC236}">
                <a16:creationId xmlns:a16="http://schemas.microsoft.com/office/drawing/2014/main" id="{382B52C3-970E-4147-8B89-CD235DFCF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442526-C13B-48B5-8E20-89435D176E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164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F0B42FEE-B617-4C54-A941-C25E2B820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112EB9-92F3-45EA-8FE0-E5213268C170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C1B16870-4149-4CA4-AF5E-18F06C2F9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36DA56A1-2B8C-4249-A2AD-EC5826F9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9600" y="6357940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CF442526-C13B-48B5-8E20-89435D176E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12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9BB545-4CFB-4EBE-8BE5-A8FD03F8B246}"/>
              </a:ext>
            </a:extLst>
          </p:cNvPr>
          <p:cNvSpPr/>
          <p:nvPr/>
        </p:nvSpPr>
        <p:spPr bwMode="white">
          <a:xfrm>
            <a:off x="6096001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7D4342-A77A-4B0E-8DC8-29B31FB46135}"/>
              </a:ext>
            </a:extLst>
          </p:cNvPr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F05291-2E0F-4042-9ADE-E509C510CBDC}"/>
              </a:ext>
            </a:extLst>
          </p:cNvPr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2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B5E3285-C75F-4B08-A3C9-38492057B6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874CDE0A-409A-46B9-AE1C-A8F41E726E78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5500ADC-31A9-43EC-802B-C566CA3F8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1" y="6248402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CC041CA-BB70-462D-B4DF-13C81134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4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CF442526-C13B-48B5-8E20-89435D176E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001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32857"/>
            <a:ext cx="8153400" cy="44958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7CBE1554-4CED-43A9-AF46-47008322E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30BDD5-F5C8-4A29-963B-4A82F80D6535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48499552-4EFE-4201-AB40-58D802A26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2B1559E8-7D0E-458D-92F6-07D42956E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9527"/>
            <a:ext cx="533400" cy="244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442526-C13B-48B5-8E20-89435D176E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75246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79B70F-14EA-47AB-8A08-5A7D8FF97DA7}"/>
              </a:ext>
            </a:extLst>
          </p:cNvPr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DCE80C-0DD2-4206-957F-FB10FE9E040D}"/>
              </a:ext>
            </a:extLst>
          </p:cNvPr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B6A514-0706-408D-89C2-8D2DE2CCFE75}"/>
              </a:ext>
            </a:extLst>
          </p:cNvPr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0"/>
            <a:ext cx="7123113" cy="1673225"/>
          </a:xfrm>
        </p:spPr>
        <p:txBody>
          <a:bodyPr/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33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>
            <a:extLst>
              <a:ext uri="{FF2B5EF4-FFF2-40B4-BE49-F238E27FC236}">
                <a16:creationId xmlns:a16="http://schemas.microsoft.com/office/drawing/2014/main" id="{F5BBC204-9658-450B-B28D-425F5A5F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1FE106-7F43-4124-96C0-0ACDA292FFF2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8" name="Slide Number Placeholder 12">
            <a:extLst>
              <a:ext uri="{FF2B5EF4-FFF2-40B4-BE49-F238E27FC236}">
                <a16:creationId xmlns:a16="http://schemas.microsoft.com/office/drawing/2014/main" id="{5B3C6943-E519-45B5-A661-938974DDF1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752602"/>
            <a:ext cx="1295400" cy="701675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fld id="{CF442526-C13B-48B5-8E20-89435D176EA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ADF2E146-3BB0-49E0-9570-6999FA98961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933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D2B21F0B-E6F6-49EC-9D6D-3957DD775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6C703B8-EBF7-449E-A1B7-896306B0DA49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7792F6DD-9F5D-47A3-9BA1-30FE2E66AF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229600" y="6357940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CF442526-C13B-48B5-8E20-89435D176EA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11">
            <a:extLst>
              <a:ext uri="{FF2B5EF4-FFF2-40B4-BE49-F238E27FC236}">
                <a16:creationId xmlns:a16="http://schemas.microsoft.com/office/drawing/2014/main" id="{53D78B29-8F37-4A0E-821C-EA2323F72CE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76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>
            <a:extLst>
              <a:ext uri="{FF2B5EF4-FFF2-40B4-BE49-F238E27FC236}">
                <a16:creationId xmlns:a16="http://schemas.microsoft.com/office/drawing/2014/main" id="{A99F734E-B8A5-4070-A921-CBCD6E8A2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AEB5139-FE61-4D95-AF39-14A510280F3D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C18ECE93-64AA-45BD-8B74-4EA609D689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229600" y="6357940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CF442526-C13B-48B5-8E20-89435D176EA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819810CA-C33E-4C95-8930-337BB600D6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980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BB9FB142-8393-41D5-A85A-C95C0A73B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99F5F8-6D28-4EA5-8653-C05D5BC0114F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F5D3F496-84D8-4C64-A52B-B91BFEC67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1DF1FBB2-A7BD-4CFB-AF68-E1B8CF56D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9600" y="6357940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CF442526-C13B-48B5-8E20-89435D176E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4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720466-0FB3-4250-90C6-4E074C59B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A05534-5EDD-44B7-A540-6B7C00894363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D5A1F-3BCC-4F34-BA52-A10632964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EC463-C5A8-4067-A1E1-419DDEC89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442526-C13B-48B5-8E20-89435D176E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106766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33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750"/>
              </a:spcAft>
              <a:buNone/>
              <a:defRPr sz="135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2955A398-BDC7-472E-808B-4EE28E5AC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C458F2-EF0D-4FF3-93AE-12B55177DC42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7411B0FD-0DD8-4C2A-825D-A3859D880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9C38B9CD-5B93-47BC-96FA-0E6CD40A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9600" y="6357940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CF442526-C13B-48B5-8E20-89435D176E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14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F1E1EE2-7AB2-4A2C-A14A-FE52F52C82C1}"/>
              </a:ext>
            </a:extLst>
          </p:cNvPr>
          <p:cNvSpPr/>
          <p:nvPr/>
        </p:nvSpPr>
        <p:spPr bwMode="white">
          <a:xfrm>
            <a:off x="-9525" y="4572002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73DCCE-56B7-4C0B-87F5-47C2F4D7B75A}"/>
              </a:ext>
            </a:extLst>
          </p:cNvPr>
          <p:cNvSpPr/>
          <p:nvPr/>
        </p:nvSpPr>
        <p:spPr>
          <a:xfrm>
            <a:off x="-9524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5C92BA-0128-4451-B37F-BC702441DF74}"/>
              </a:ext>
            </a:extLst>
          </p:cNvPr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4435E2-B063-4AD9-88A9-7809FBE889DD}"/>
              </a:ext>
            </a:extLst>
          </p:cNvPr>
          <p:cNvSpPr/>
          <p:nvPr/>
        </p:nvSpPr>
        <p:spPr bwMode="white">
          <a:xfrm>
            <a:off x="1447801" y="2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275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1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Date Placeholder 11">
            <a:extLst>
              <a:ext uri="{FF2B5EF4-FFF2-40B4-BE49-F238E27FC236}">
                <a16:creationId xmlns:a16="http://schemas.microsoft.com/office/drawing/2014/main" id="{CEB22B34-B40D-44E9-AB3B-D3FA8B6889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48400" y="6248402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4BF2C537-3EEE-406A-AC12-7A442FD5B5B3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10" name="Slide Number Placeholder 12">
            <a:extLst>
              <a:ext uri="{FF2B5EF4-FFF2-40B4-BE49-F238E27FC236}">
                <a16:creationId xmlns:a16="http://schemas.microsoft.com/office/drawing/2014/main" id="{1A884E99-7F44-4CCD-BF8C-F3AF6ACEA0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4667252"/>
            <a:ext cx="1447800" cy="663575"/>
          </a:xfrm>
        </p:spPr>
        <p:txBody>
          <a:bodyPr/>
          <a:lstStyle>
            <a:lvl1pPr>
              <a:defRPr sz="2100"/>
            </a:lvl1pPr>
          </a:lstStyle>
          <a:p>
            <a:fld id="{CF442526-C13B-48B5-8E20-89435D176EA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13">
            <a:extLst>
              <a:ext uri="{FF2B5EF4-FFF2-40B4-BE49-F238E27FC236}">
                <a16:creationId xmlns:a16="http://schemas.microsoft.com/office/drawing/2014/main" id="{5570AAD0-E562-4BFA-92DA-ECD2A7989E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00200" y="6248402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212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>
            <a:extLst>
              <a:ext uri="{FF2B5EF4-FFF2-40B4-BE49-F238E27FC236}">
                <a16:creationId xmlns:a16="http://schemas.microsoft.com/office/drawing/2014/main" id="{3F7F170B-2BDB-43C7-A728-DD5C33C12F1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12">
            <a:extLst>
              <a:ext uri="{FF2B5EF4-FFF2-40B4-BE49-F238E27FC236}">
                <a16:creationId xmlns:a16="http://schemas.microsoft.com/office/drawing/2014/main" id="{459D781F-4CFE-486C-94BB-09BD6492B6D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12775" y="1600202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F55B7999-A05C-4D1C-83A9-B0B0972D88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0" y="6248402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5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fld id="{9584E422-9145-4B8E-825C-47E01BB4043E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61406E-1160-4C6D-96A9-2C2D332BF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1" y="6248402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5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E7FE92-8666-4BE7-903E-E7180F334DC3}"/>
              </a:ext>
            </a:extLst>
          </p:cNvPr>
          <p:cNvSpPr/>
          <p:nvPr/>
        </p:nvSpPr>
        <p:spPr bwMode="white">
          <a:xfrm>
            <a:off x="0" y="1268415"/>
            <a:ext cx="9144000" cy="319087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AE2031-ECF0-4B21-B4CD-94E4C27634A0}"/>
              </a:ext>
            </a:extLst>
          </p:cNvPr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1D1948-A110-4560-B651-7EDAAC6B1ACA}"/>
              </a:ext>
            </a:extLst>
          </p:cNvPr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778F9774-C219-4DB3-A09E-CFFC35AF4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1271590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050" b="1">
                <a:solidFill>
                  <a:srgbClr val="FFFFFF"/>
                </a:solidFill>
              </a:defRPr>
            </a:lvl1pPr>
          </a:lstStyle>
          <a:p>
            <a:fld id="{CF442526-C13B-48B5-8E20-89435D176E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67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zoom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Tw Cen MT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itchFamily="34" charset="0"/>
        </a:defRPr>
      </a:lvl9pPr>
    </p:titleStyle>
    <p:bodyStyle>
      <a:lvl1pPr marL="239316" indent="-239316" algn="l" rtl="0" eaLnBrk="1" fontAlgn="base" hangingPunct="1">
        <a:spcBef>
          <a:spcPts val="525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9822" indent="-204788" algn="l" rtl="0" eaLnBrk="1" fontAlgn="base" hangingPunct="1">
        <a:spcBef>
          <a:spcPts val="413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145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-171450" algn="l" rtl="0" eaLnBrk="1" fontAlgn="base" hangingPunct="1">
        <a:spcBef>
          <a:spcPts val="3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171450" algn="l" rtl="0" eaLnBrk="1" fontAlgn="base" hangingPunct="1">
        <a:spcBef>
          <a:spcPts val="3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77340" indent="-17145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7145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88820" indent="-17145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7145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/>
          <a:lstStyle/>
          <a:p>
            <a:r>
              <a:rPr lang="en-US" dirty="0"/>
              <a:t>Chapter 2 Tutorial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1E8FC68-EBBF-4AC6-85C3-489B08851A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IT323 Data Mining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Boxplot Example 2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1844824"/>
            <a:ext cx="392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Draw the boxplot For the following set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E3E202-7DA7-4331-8F4F-B0D7A1D65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668407"/>
              </p:ext>
            </p:extLst>
          </p:nvPr>
        </p:nvGraphicFramePr>
        <p:xfrm>
          <a:off x="2449286" y="2313209"/>
          <a:ext cx="480791" cy="40681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791">
                  <a:extLst>
                    <a:ext uri="{9D8B030D-6E8A-4147-A177-3AD203B41FA5}">
                      <a16:colId xmlns:a16="http://schemas.microsoft.com/office/drawing/2014/main" val="618975398"/>
                    </a:ext>
                  </a:extLst>
                </a:gridCol>
              </a:tblGrid>
              <a:tr h="3698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658612"/>
                  </a:ext>
                </a:extLst>
              </a:tr>
              <a:tr h="3698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404573"/>
                  </a:ext>
                </a:extLst>
              </a:tr>
              <a:tr h="3698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60375"/>
                  </a:ext>
                </a:extLst>
              </a:tr>
              <a:tr h="3698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8151074"/>
                  </a:ext>
                </a:extLst>
              </a:tr>
              <a:tr h="3698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4868279"/>
                  </a:ext>
                </a:extLst>
              </a:tr>
              <a:tr h="3698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3047518"/>
                  </a:ext>
                </a:extLst>
              </a:tr>
              <a:tr h="3698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3930995"/>
                  </a:ext>
                </a:extLst>
              </a:tr>
              <a:tr h="3698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507598"/>
                  </a:ext>
                </a:extLst>
              </a:tr>
              <a:tr h="3698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9338933"/>
                  </a:ext>
                </a:extLst>
              </a:tr>
              <a:tr h="3698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6097558"/>
                  </a:ext>
                </a:extLst>
              </a:tr>
              <a:tr h="3698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32290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BCD8B06-618F-4AE2-B058-0B46713E90BE}"/>
              </a:ext>
            </a:extLst>
          </p:cNvPr>
          <p:cNvSpPr txBox="1"/>
          <p:nvPr/>
        </p:nvSpPr>
        <p:spPr>
          <a:xfrm>
            <a:off x="5652120" y="2852936"/>
            <a:ext cx="10198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Min=</a:t>
            </a:r>
          </a:p>
          <a:p>
            <a:r>
              <a:rPr lang="en-US" dirty="0"/>
              <a:t>Q1=</a:t>
            </a:r>
          </a:p>
          <a:p>
            <a:r>
              <a:rPr lang="en-US" dirty="0"/>
              <a:t>Median=</a:t>
            </a:r>
          </a:p>
          <a:p>
            <a:r>
              <a:rPr lang="en-US" dirty="0"/>
              <a:t>Q3=</a:t>
            </a:r>
          </a:p>
          <a:p>
            <a:r>
              <a:rPr lang="en-US" dirty="0"/>
              <a:t>Max=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0D1929-C7E3-4585-999C-BA3A7EDCC313}"/>
              </a:ext>
            </a:extLst>
          </p:cNvPr>
          <p:cNvSpPr txBox="1"/>
          <p:nvPr/>
        </p:nvSpPr>
        <p:spPr>
          <a:xfrm>
            <a:off x="4572000" y="4581128"/>
            <a:ext cx="4123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 Quartile Range (IQR)= </a:t>
            </a:r>
            <a:r>
              <a:rPr lang="en-US" dirty="0"/>
              <a:t>Q3-Q1</a:t>
            </a:r>
          </a:p>
          <a:p>
            <a:endParaRPr lang="en-US" b="1" dirty="0"/>
          </a:p>
          <a:p>
            <a:r>
              <a:rPr lang="en-US" b="1" dirty="0"/>
              <a:t>Outliers = </a:t>
            </a:r>
            <a:r>
              <a:rPr lang="en-US" dirty="0" err="1"/>
              <a:t>Min_outlier</a:t>
            </a:r>
            <a:r>
              <a:rPr lang="en-US" dirty="0"/>
              <a:t> &lt; Q1- 1.5×IQR</a:t>
            </a:r>
          </a:p>
          <a:p>
            <a:pPr lvl="2"/>
            <a:r>
              <a:rPr lang="en-US" dirty="0"/>
              <a:t> </a:t>
            </a:r>
            <a:r>
              <a:rPr lang="en-US" dirty="0" err="1"/>
              <a:t>Max_outlier</a:t>
            </a:r>
            <a:r>
              <a:rPr lang="en-US" dirty="0"/>
              <a:t> &gt; Q3+1.5×IQR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FCBD817-D00F-41F8-9180-48BC0FC84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F442526-C13B-48B5-8E20-89435D176EAE}" type="slidenum">
              <a:rPr lang="en-US" smtClean="0"/>
              <a:t>10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3BAB7-6E45-4452-993E-5E0425CF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 Example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20B252-2C9B-483D-AF1C-070A861AFCCA}"/>
              </a:ext>
            </a:extLst>
          </p:cNvPr>
          <p:cNvSpPr txBox="1"/>
          <p:nvPr/>
        </p:nvSpPr>
        <p:spPr>
          <a:xfrm>
            <a:off x="5652120" y="2852936"/>
            <a:ext cx="12282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Min= 2</a:t>
            </a:r>
          </a:p>
          <a:p>
            <a:r>
              <a:rPr lang="en-US" dirty="0"/>
              <a:t>Q1= 3</a:t>
            </a:r>
          </a:p>
          <a:p>
            <a:r>
              <a:rPr lang="en-US" dirty="0"/>
              <a:t>Median= 7</a:t>
            </a:r>
          </a:p>
          <a:p>
            <a:r>
              <a:rPr lang="en-US" dirty="0"/>
              <a:t>Q3= 13</a:t>
            </a:r>
          </a:p>
          <a:p>
            <a:r>
              <a:rPr lang="en-US" dirty="0"/>
              <a:t>Max= 30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5D78CF-0DCD-47D6-87C8-C97480B208CD}"/>
              </a:ext>
            </a:extLst>
          </p:cNvPr>
          <p:cNvSpPr txBox="1"/>
          <p:nvPr/>
        </p:nvSpPr>
        <p:spPr>
          <a:xfrm>
            <a:off x="4572000" y="4581128"/>
            <a:ext cx="41231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 Quartile Range (IQR)= </a:t>
            </a:r>
            <a:r>
              <a:rPr lang="en-US" dirty="0"/>
              <a:t>Q3-Q1 = 13-3=10</a:t>
            </a:r>
          </a:p>
          <a:p>
            <a:r>
              <a:rPr lang="en-US" dirty="0"/>
              <a:t>1.5×IQR</a:t>
            </a:r>
            <a:r>
              <a:rPr lang="en-US" b="1" dirty="0"/>
              <a:t> = </a:t>
            </a:r>
            <a:r>
              <a:rPr lang="en-US" dirty="0"/>
              <a:t>1.5×10 = 15</a:t>
            </a:r>
            <a:endParaRPr lang="en-US" b="1" dirty="0"/>
          </a:p>
          <a:p>
            <a:r>
              <a:rPr lang="en-US" b="1" dirty="0"/>
              <a:t>Outliers = </a:t>
            </a:r>
            <a:r>
              <a:rPr lang="en-US" dirty="0" err="1"/>
              <a:t>Min_outlier</a:t>
            </a:r>
            <a:r>
              <a:rPr lang="en-US" dirty="0"/>
              <a:t> &lt; Q1- 1.5×IQR</a:t>
            </a:r>
          </a:p>
          <a:p>
            <a:r>
              <a:rPr lang="en-US" dirty="0"/>
              <a:t>	 </a:t>
            </a:r>
            <a:r>
              <a:rPr lang="en-US" dirty="0" err="1"/>
              <a:t>Min_outlier</a:t>
            </a:r>
            <a:r>
              <a:rPr lang="en-US" dirty="0"/>
              <a:t> &lt; 3-15= -12</a:t>
            </a:r>
          </a:p>
          <a:p>
            <a:endParaRPr lang="en-US" dirty="0"/>
          </a:p>
          <a:p>
            <a:pPr lvl="2"/>
            <a:r>
              <a:rPr lang="en-US" dirty="0"/>
              <a:t> </a:t>
            </a:r>
            <a:r>
              <a:rPr lang="en-US" dirty="0" err="1"/>
              <a:t>Max_outlier</a:t>
            </a:r>
            <a:r>
              <a:rPr lang="en-US" dirty="0"/>
              <a:t> &gt; Q3+1.5×IQR</a:t>
            </a:r>
          </a:p>
          <a:p>
            <a:pPr lvl="2"/>
            <a:r>
              <a:rPr lang="en-US" dirty="0"/>
              <a:t> </a:t>
            </a:r>
            <a:r>
              <a:rPr lang="en-US" dirty="0" err="1"/>
              <a:t>Max_outlier</a:t>
            </a:r>
            <a:r>
              <a:rPr lang="en-US" dirty="0"/>
              <a:t> &gt; 13+15= 28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4B2616D6-324A-42BE-AF29-74BC0C6B4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577738"/>
              </p:ext>
            </p:extLst>
          </p:nvPr>
        </p:nvGraphicFramePr>
        <p:xfrm>
          <a:off x="1904256" y="2302088"/>
          <a:ext cx="1371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80766898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18975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58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40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0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8151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4868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Median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047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3930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507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338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609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229004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A4A65-B0DF-4CEE-BBD5-9DC1A3702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F442526-C13B-48B5-8E20-89435D176EA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20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Boxplot Example 2 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1331640" y="2132856"/>
          <a:ext cx="5924550" cy="361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72200" y="1844824"/>
            <a:ext cx="11368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Min=2</a:t>
            </a:r>
          </a:p>
          <a:p>
            <a:r>
              <a:rPr lang="en-US" dirty="0"/>
              <a:t>Q1=3</a:t>
            </a:r>
          </a:p>
          <a:p>
            <a:r>
              <a:rPr lang="en-US" dirty="0"/>
              <a:t>Median=7</a:t>
            </a:r>
          </a:p>
          <a:p>
            <a:r>
              <a:rPr lang="en-US" dirty="0"/>
              <a:t>Q3=13</a:t>
            </a:r>
          </a:p>
          <a:p>
            <a:r>
              <a:rPr lang="en-US" dirty="0"/>
              <a:t>Max=30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2160" y="3645024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Q1- 1.5×IQR=-12</a:t>
            </a:r>
          </a:p>
          <a:p>
            <a:r>
              <a:rPr lang="en-US" dirty="0"/>
              <a:t>Q3+1.5×IQR=28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C405DC-AE7B-42A1-AB1F-CB2A7528F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F442526-C13B-48B5-8E20-89435D176EAE}" type="slidenum">
              <a:rPr lang="en-US" smtClean="0"/>
              <a:t>12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Question#2: Suppose that the data for analysis includes the attribute grade. The grade values for the data tuples are:</a:t>
            </a:r>
            <a:br>
              <a:rPr lang="en-US" dirty="0"/>
            </a:br>
            <a:r>
              <a:rPr lang="en-US" b="0" dirty="0">
                <a:solidFill>
                  <a:srgbClr val="C00000"/>
                </a:solidFill>
              </a:rPr>
              <a:t>4, 5, 9, 11, 12, 13, 13, 13, 13, 14, 15, 15, 16, 17, 18, 18, 19, 20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32857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(a) What is the mean of the data? What is the median?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DCC058-F4AB-4766-98F5-B7B61E8BCFD4}"/>
                  </a:ext>
                </a:extLst>
              </p:cNvPr>
              <p:cNvSpPr txBox="1"/>
              <p:nvPr/>
            </p:nvSpPr>
            <p:spPr>
              <a:xfrm>
                <a:off x="467544" y="2332457"/>
                <a:ext cx="8424936" cy="19191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mean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4+5+9=11+12+13+13+13+13+14+15+15+16+17+18+18+19+20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18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marL="275034" lvl="1" indent="0">
                  <a:buNone/>
                </a:pPr>
                <a:r>
                  <a:rPr lang="en-US" dirty="0"/>
                  <a:t>                 </a:t>
                </a:r>
              </a:p>
              <a:p>
                <a:pPr marL="275034" lvl="1" indent="0">
                  <a:buNone/>
                </a:pPr>
                <a:r>
                  <a:rPr lang="en-US" dirty="0"/>
                  <a:t>	    </a:t>
                </a:r>
                <a:r>
                  <a:rPr lang="en-US" sz="1800" dirty="0"/>
                  <a:t>= </a:t>
                </a:r>
                <a:r>
                  <a:rPr lang="en-US" sz="1800" b="1" dirty="0"/>
                  <a:t>13.61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median = (13+14)/2 = </a:t>
                </a:r>
                <a:r>
                  <a:rPr lang="en-US" b="1" dirty="0"/>
                  <a:t>13.5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DCC058-F4AB-4766-98F5-B7B61E8BC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332457"/>
                <a:ext cx="8424936" cy="1919115"/>
              </a:xfrm>
              <a:prstGeom prst="rect">
                <a:avLst/>
              </a:prstGeom>
              <a:blipFill>
                <a:blip r:embed="rId2"/>
                <a:stretch>
                  <a:fillRect l="-507" b="-4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E065B1-4362-40B1-AADD-345F4588B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F442526-C13B-48B5-8E20-89435D176EAE}" type="slidenum">
              <a:rPr lang="en-US" smtClean="0"/>
              <a:t>13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Question#2: Suppose that the data for analysis includes the attribute grade. The grade values for the data tuples are:</a:t>
            </a:r>
            <a:br>
              <a:rPr lang="en-US" dirty="0"/>
            </a:br>
            <a:r>
              <a:rPr lang="en-US" b="0" dirty="0">
                <a:solidFill>
                  <a:srgbClr val="C00000"/>
                </a:solidFill>
              </a:rPr>
              <a:t>4, 5, 9, 11, 12, 13, 13, 13, 13, 14, 15, 15, 16, 17, 18, 18, 19, 20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32857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(b) What is the mode of the data? Comment on the data's modality (i.e., bimodal, trimodal, etc.).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078791-E121-4DD1-B1ED-A12B119ADDD2}"/>
              </a:ext>
            </a:extLst>
          </p:cNvPr>
          <p:cNvSpPr txBox="1"/>
          <p:nvPr/>
        </p:nvSpPr>
        <p:spPr>
          <a:xfrm>
            <a:off x="683568" y="3107349"/>
            <a:ext cx="77048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mode:</a:t>
            </a:r>
            <a:r>
              <a:rPr lang="en-US" b="1" dirty="0"/>
              <a:t>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 is only one value, so it’s called </a:t>
            </a:r>
            <a:r>
              <a:rPr lang="en-US" b="1" dirty="0"/>
              <a:t>unimodal</a:t>
            </a:r>
            <a:r>
              <a:rPr lang="en-US" dirty="0"/>
              <a:t>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07BD6-5840-4D83-B79E-D5A02CC5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F442526-C13B-48B5-8E20-89435D176EAE}" type="slidenum">
              <a:rPr lang="en-US" smtClean="0"/>
              <a:t>14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Question#2: Suppose that the data for analysis includes the attribute grade. The grade values for the data tuples are:</a:t>
            </a:r>
            <a:br>
              <a:rPr lang="en-US" dirty="0"/>
            </a:br>
            <a:r>
              <a:rPr lang="en-US" b="0" dirty="0">
                <a:solidFill>
                  <a:srgbClr val="C00000"/>
                </a:solidFill>
              </a:rPr>
              <a:t>4, 5, 9, 11, 12, 13, 13, 13, 13, 14, 15, 15, 16, 17, 18, 18, 19, 20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32857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(c) What is the midrange of the data?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B22416-5FF7-4122-8794-4524D5D2D6AE}"/>
              </a:ext>
            </a:extLst>
          </p:cNvPr>
          <p:cNvSpPr txBox="1"/>
          <p:nvPr/>
        </p:nvSpPr>
        <p:spPr>
          <a:xfrm>
            <a:off x="612648" y="2636912"/>
            <a:ext cx="6245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Midrange = (20+ 4) / 2 = </a:t>
            </a:r>
            <a:r>
              <a:rPr lang="en-US" b="1" dirty="0"/>
              <a:t>12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89A3C-78A5-4087-84D4-9716268D2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F442526-C13B-48B5-8E20-89435D176EAE}" type="slidenum">
              <a:rPr lang="en-US" smtClean="0"/>
              <a:t>15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Question#2: Suppose that the data for analysis includes the attribute grade. The grade values for the data tuples are:</a:t>
            </a:r>
            <a:br>
              <a:rPr lang="en-US" dirty="0"/>
            </a:br>
            <a:r>
              <a:rPr lang="en-US" b="0" dirty="0">
                <a:solidFill>
                  <a:srgbClr val="C00000"/>
                </a:solidFill>
              </a:rPr>
              <a:t>4, 5, 9, </a:t>
            </a:r>
            <a:r>
              <a:rPr lang="en-US" b="0" dirty="0">
                <a:solidFill>
                  <a:srgbClr val="C00000"/>
                </a:solidFill>
                <a:highlight>
                  <a:srgbClr val="FFFF00"/>
                </a:highlight>
              </a:rPr>
              <a:t>11, 12</a:t>
            </a:r>
            <a:r>
              <a:rPr lang="en-US" b="0" dirty="0">
                <a:solidFill>
                  <a:srgbClr val="C00000"/>
                </a:solidFill>
              </a:rPr>
              <a:t>, 13, 13, 13, </a:t>
            </a:r>
            <a:r>
              <a:rPr lang="en-US" b="0" dirty="0">
                <a:solidFill>
                  <a:srgbClr val="C00000"/>
                </a:solidFill>
                <a:highlight>
                  <a:srgbClr val="FFFF00"/>
                </a:highlight>
              </a:rPr>
              <a:t>13, 14</a:t>
            </a:r>
            <a:r>
              <a:rPr lang="en-US" b="0" dirty="0">
                <a:solidFill>
                  <a:srgbClr val="C00000"/>
                </a:solidFill>
              </a:rPr>
              <a:t>, 15, 15, 16, </a:t>
            </a:r>
            <a:r>
              <a:rPr lang="en-US" b="0" dirty="0">
                <a:solidFill>
                  <a:srgbClr val="C00000"/>
                </a:solidFill>
                <a:highlight>
                  <a:srgbClr val="FFFF00"/>
                </a:highlight>
              </a:rPr>
              <a:t>17, 18</a:t>
            </a:r>
            <a:r>
              <a:rPr lang="en-US" b="0" dirty="0">
                <a:solidFill>
                  <a:srgbClr val="C00000"/>
                </a:solidFill>
              </a:rPr>
              <a:t>, 18, 19, 20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32857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(d) Can you find (roughly) the first quartile (Q1) and the third quartile (Q3) of the data?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15B641-AECA-4BDF-B316-54F0D533D738}"/>
              </a:ext>
            </a:extLst>
          </p:cNvPr>
          <p:cNvSpPr txBox="1"/>
          <p:nvPr/>
        </p:nvSpPr>
        <p:spPr>
          <a:xfrm>
            <a:off x="827584" y="2830350"/>
            <a:ext cx="76328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first quartile (corresponding to the 25th percentile) of the data is: </a:t>
            </a:r>
            <a:r>
              <a:rPr lang="en-US" b="1" dirty="0"/>
              <a:t>(11+12)/2=11.5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third quartile (corresponding to the 75th percentile) of the data is: </a:t>
            </a:r>
            <a:r>
              <a:rPr lang="en-US" b="1" dirty="0"/>
              <a:t>(17+18</a:t>
            </a:r>
            <a:r>
              <a:rPr lang="en-US" b="1"/>
              <a:t>)/2=17.5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6E284-6B1F-470D-8C6F-33E0C99D5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F442526-C13B-48B5-8E20-89435D176EAE}" type="slidenum">
              <a:rPr lang="en-US" smtClean="0"/>
              <a:t>16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Question#2: Suppose that the data for analysis includes the attribute grade. The grade values for the data tuples are:</a:t>
            </a:r>
            <a:br>
              <a:rPr lang="en-US" dirty="0"/>
            </a:br>
            <a:r>
              <a:rPr lang="en-US" b="0" dirty="0">
                <a:solidFill>
                  <a:srgbClr val="C00000"/>
                </a:solidFill>
              </a:rPr>
              <a:t>4, 5, 9, 11, 12, 13, 13, 13, 13, 14, 15, 15, 16, 17, 18, 18, 19, 20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32857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(e) Give the five-number summary of the data.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38D47F-4425-4C6A-A87F-92FE9777128F}"/>
              </a:ext>
            </a:extLst>
          </p:cNvPr>
          <p:cNvSpPr txBox="1"/>
          <p:nvPr/>
        </p:nvSpPr>
        <p:spPr>
          <a:xfrm>
            <a:off x="612648" y="2553351"/>
            <a:ext cx="79918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five-number summary of a distribution consists of the minimum value, first quartile, median value, third quartile, and maximum value. </a:t>
            </a:r>
          </a:p>
          <a:p>
            <a:pPr lvl="1"/>
            <a:r>
              <a:rPr lang="en-US" b="1" dirty="0"/>
              <a:t>Min= 4</a:t>
            </a:r>
          </a:p>
          <a:p>
            <a:pPr lvl="1"/>
            <a:r>
              <a:rPr lang="en-US" b="1" dirty="0"/>
              <a:t>Q1=11.5</a:t>
            </a:r>
          </a:p>
          <a:p>
            <a:pPr lvl="1"/>
            <a:r>
              <a:rPr lang="en-US" b="1" dirty="0"/>
              <a:t>Median=13.5</a:t>
            </a:r>
          </a:p>
          <a:p>
            <a:pPr lvl="1"/>
            <a:r>
              <a:rPr lang="en-US" b="1" dirty="0"/>
              <a:t>Q3=17.5</a:t>
            </a:r>
          </a:p>
          <a:p>
            <a:pPr lvl="1"/>
            <a:r>
              <a:rPr lang="en-US" b="1" dirty="0"/>
              <a:t>Max=20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61787-3C13-4C46-9EB5-5A11E677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F442526-C13B-48B5-8E20-89435D176EAE}" type="slidenum">
              <a:rPr lang="en-US" smtClean="0"/>
              <a:t>17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Question#2: Suppose that the data for analysis includes the attribute grade. The grade values for the data tuples are:</a:t>
            </a:r>
            <a:br>
              <a:rPr lang="en-US" dirty="0"/>
            </a:br>
            <a:r>
              <a:rPr lang="en-US" b="0" dirty="0">
                <a:solidFill>
                  <a:srgbClr val="C00000"/>
                </a:solidFill>
              </a:rPr>
              <a:t>4, 5, 9, 11, 12, 13, 13, 13, 13, 14, 15, 15, 16, 17, 18, 18, 19, 20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32857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(f) Show a boxplot of the data.</a:t>
            </a:r>
          </a:p>
          <a:p>
            <a:endParaRPr lang="en-US" dirty="0"/>
          </a:p>
        </p:txBody>
      </p:sp>
      <p:sp>
        <p:nvSpPr>
          <p:cNvPr id="7" name="TextBox 4"/>
          <p:cNvSpPr txBox="1"/>
          <p:nvPr/>
        </p:nvSpPr>
        <p:spPr>
          <a:xfrm>
            <a:off x="4211960" y="2780928"/>
            <a:ext cx="14686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Min=4</a:t>
            </a:r>
          </a:p>
          <a:p>
            <a:r>
              <a:rPr lang="en-US" dirty="0"/>
              <a:t>Q1=11.5</a:t>
            </a:r>
          </a:p>
          <a:p>
            <a:r>
              <a:rPr lang="en-US" dirty="0"/>
              <a:t>Median=13.5</a:t>
            </a:r>
          </a:p>
          <a:p>
            <a:r>
              <a:rPr lang="en-US" dirty="0"/>
              <a:t>Q3=17.5</a:t>
            </a:r>
          </a:p>
          <a:p>
            <a:r>
              <a:rPr lang="en-US" dirty="0"/>
              <a:t>Max=20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48F561-CC33-42CD-B140-DEB37E6F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F442526-C13B-48B5-8E20-89435D176EAE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98614CEB-491D-4815-98D3-6D8B363C918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4813398"/>
                  </p:ext>
                </p:extLst>
              </p:nvPr>
            </p:nvGraphicFramePr>
            <p:xfrm>
              <a:off x="827584" y="2226256"/>
              <a:ext cx="6096000" cy="4064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9" name="Chart 8">
                <a:extLst>
                  <a:ext uri="{FF2B5EF4-FFF2-40B4-BE49-F238E27FC236}">
                    <a16:creationId xmlns:a16="http://schemas.microsoft.com/office/drawing/2014/main" id="{98614CEB-491D-4815-98D3-6D8B363C91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7584" y="2226256"/>
                <a:ext cx="6096000" cy="4064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116632"/>
            <a:ext cx="8153400" cy="990600"/>
          </a:xfrm>
        </p:spPr>
        <p:txBody>
          <a:bodyPr/>
          <a:lstStyle/>
          <a:p>
            <a:r>
              <a:rPr lang="en-US" dirty="0"/>
              <a:t>Question#3: Suppose that the data for analysis includes the attribute age. The age values for the data tuples are:</a:t>
            </a:r>
            <a:br>
              <a:rPr lang="en-US" dirty="0"/>
            </a:br>
            <a:r>
              <a:rPr lang="en-US" b="0" dirty="0">
                <a:solidFill>
                  <a:srgbClr val="C00000"/>
                </a:solidFill>
              </a:rPr>
              <a:t>13, 15, 16, 16, 19, 20, 20, 21, 22, 22, 25, 25, 25, 25, 30, 33, 33, 35, 35, 35, 35, 36, 40, 45,46, 52, 70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32857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(a) What is the mean of the data? What is the median?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0C9655-26AE-458C-B2B5-F4257357F9F0}"/>
              </a:ext>
            </a:extLst>
          </p:cNvPr>
          <p:cNvSpPr txBox="1"/>
          <p:nvPr/>
        </p:nvSpPr>
        <p:spPr>
          <a:xfrm>
            <a:off x="683567" y="2751627"/>
            <a:ext cx="78476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mean of the data is: = </a:t>
            </a:r>
            <a:r>
              <a:rPr lang="en-US" b="1" dirty="0"/>
              <a:t>809/27 = 30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median of the data is = </a:t>
            </a:r>
            <a:r>
              <a:rPr lang="en-US" b="1" dirty="0"/>
              <a:t>25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555B3E-E579-4596-A4D1-D5E53B784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F442526-C13B-48B5-8E20-89435D176EAE}" type="slidenum">
              <a:rPr lang="en-US" smtClean="0"/>
              <a:t>19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691032-FEF5-4D9B-9CC9-A3FE011D80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9A83E6-E881-4D9F-B45E-1E2763FA0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Basic Statistical Measures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E5F68-D812-478F-87ED-2D0920C071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42526-C13B-48B5-8E20-89435D176EA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857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6632"/>
            <a:ext cx="8153400" cy="990600"/>
          </a:xfrm>
        </p:spPr>
        <p:txBody>
          <a:bodyPr/>
          <a:lstStyle/>
          <a:p>
            <a:r>
              <a:rPr lang="en-US" dirty="0"/>
              <a:t>Question#3: Suppose that the data for analysis includes the attribute age. The age values for the data tuples are:</a:t>
            </a:r>
            <a:br>
              <a:rPr lang="en-US" dirty="0"/>
            </a:br>
            <a:r>
              <a:rPr lang="en-US" b="0" dirty="0">
                <a:solidFill>
                  <a:srgbClr val="C00000"/>
                </a:solidFill>
              </a:rPr>
              <a:t>13, 15, 16, 16, 19, 20, 20, 21, 22, 22, 25, 25, 25, 25, 30, 33, 33, 35, 35, 35, 35, 36, 40, 45,46, 52, 70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32857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(b) What is the mode of the data? Comment on the data's modality (i.e., bimodal, trimodal, etc.).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D322E0-B84F-4561-A65E-CDF38F0AA200}"/>
              </a:ext>
            </a:extLst>
          </p:cNvPr>
          <p:cNvSpPr txBox="1"/>
          <p:nvPr/>
        </p:nvSpPr>
        <p:spPr>
          <a:xfrm>
            <a:off x="683568" y="2613127"/>
            <a:ext cx="78477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modes of the data are </a:t>
            </a:r>
            <a:r>
              <a:rPr lang="en-US" b="1" dirty="0"/>
              <a:t>25</a:t>
            </a:r>
            <a:r>
              <a:rPr lang="en-US" dirty="0"/>
              <a:t> and </a:t>
            </a:r>
            <a:r>
              <a:rPr lang="en-US" b="1" dirty="0"/>
              <a:t>35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data set has two values that occur with the same highest frequency and is, therefore, </a:t>
            </a:r>
            <a:r>
              <a:rPr lang="en-US" b="1" dirty="0"/>
              <a:t>bimodal</a:t>
            </a:r>
            <a:r>
              <a:rPr lang="en-US" dirty="0"/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9A5AD-FBA9-4B08-B835-45CAD0A2B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F442526-C13B-48B5-8E20-89435D176EAE}" type="slidenum">
              <a:rPr lang="en-US" smtClean="0"/>
              <a:t>20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116632"/>
            <a:ext cx="8153400" cy="990600"/>
          </a:xfrm>
        </p:spPr>
        <p:txBody>
          <a:bodyPr/>
          <a:lstStyle/>
          <a:p>
            <a:r>
              <a:rPr lang="en-US" dirty="0"/>
              <a:t>Question#3: Suppose that the data for analysis includes the attribute age. The age values for the data tuples are:</a:t>
            </a:r>
            <a:br>
              <a:rPr lang="en-US" dirty="0"/>
            </a:br>
            <a:r>
              <a:rPr lang="en-US" b="0" dirty="0">
                <a:solidFill>
                  <a:srgbClr val="C00000"/>
                </a:solidFill>
              </a:rPr>
              <a:t>13, 15, 16, 16, 19, 20, 20, 21, 22, 22, 25, 25, 25, 25, 30, 33, 33, 35, 35, 35, 35, 36, 40, 45,46, 52, 70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32857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(c) What is the midrange of the data?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126E14-39EB-4050-BC33-F63DE9F2DBBF}"/>
              </a:ext>
            </a:extLst>
          </p:cNvPr>
          <p:cNvSpPr txBox="1"/>
          <p:nvPr/>
        </p:nvSpPr>
        <p:spPr>
          <a:xfrm>
            <a:off x="827584" y="2780928"/>
            <a:ext cx="6030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midrange of the data is: (70+13)/2 = </a:t>
            </a:r>
            <a:r>
              <a:rPr lang="en-US" b="1" dirty="0"/>
              <a:t>41.5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10876C-417E-4312-A503-BBF87781D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F442526-C13B-48B5-8E20-89435D176EAE}" type="slidenum">
              <a:rPr lang="en-US" smtClean="0"/>
              <a:t>21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6632"/>
            <a:ext cx="8153400" cy="990600"/>
          </a:xfrm>
        </p:spPr>
        <p:txBody>
          <a:bodyPr/>
          <a:lstStyle/>
          <a:p>
            <a:r>
              <a:rPr lang="en-US" dirty="0"/>
              <a:t>Question#3: Suppose that the data for analysis includes the attribute age. The age values for the data tuples are:</a:t>
            </a:r>
            <a:br>
              <a:rPr lang="en-US" dirty="0"/>
            </a:br>
            <a:r>
              <a:rPr lang="en-US" b="0" dirty="0">
                <a:solidFill>
                  <a:srgbClr val="C00000"/>
                </a:solidFill>
              </a:rPr>
              <a:t>13, 15, 16, 16, 19, 20, </a:t>
            </a:r>
            <a:r>
              <a:rPr lang="en-US" b="0" dirty="0">
                <a:solidFill>
                  <a:srgbClr val="C00000"/>
                </a:solidFill>
                <a:highlight>
                  <a:srgbClr val="FFFF00"/>
                </a:highlight>
              </a:rPr>
              <a:t>20</a:t>
            </a:r>
            <a:r>
              <a:rPr lang="en-US" b="0" dirty="0">
                <a:solidFill>
                  <a:srgbClr val="C00000"/>
                </a:solidFill>
              </a:rPr>
              <a:t>, 21, 22, 22, 25, 25, 25, </a:t>
            </a:r>
            <a:r>
              <a:rPr lang="en-US" b="0" dirty="0">
                <a:solidFill>
                  <a:srgbClr val="C00000"/>
                </a:solidFill>
                <a:highlight>
                  <a:srgbClr val="FFFF00"/>
                </a:highlight>
              </a:rPr>
              <a:t>25</a:t>
            </a:r>
            <a:r>
              <a:rPr lang="en-US" b="0" dirty="0">
                <a:solidFill>
                  <a:srgbClr val="C00000"/>
                </a:solidFill>
              </a:rPr>
              <a:t>, 30, 33, 33, 35, 35, 35, </a:t>
            </a:r>
            <a:r>
              <a:rPr lang="en-US" b="0" dirty="0">
                <a:solidFill>
                  <a:srgbClr val="C00000"/>
                </a:solidFill>
                <a:highlight>
                  <a:srgbClr val="FFFF00"/>
                </a:highlight>
              </a:rPr>
              <a:t>35</a:t>
            </a:r>
            <a:r>
              <a:rPr lang="en-US" b="0" dirty="0">
                <a:solidFill>
                  <a:srgbClr val="C00000"/>
                </a:solidFill>
              </a:rPr>
              <a:t>, 36, 40, 45,46, 52, 70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32857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(d) Can you find (roughly) the first quartile (Q1) and the third quartile (Q3) of the data?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773956-84EC-493F-8BE8-A9184D6F46C4}"/>
              </a:ext>
            </a:extLst>
          </p:cNvPr>
          <p:cNvSpPr txBox="1"/>
          <p:nvPr/>
        </p:nvSpPr>
        <p:spPr>
          <a:xfrm>
            <a:off x="612648" y="2775849"/>
            <a:ext cx="78477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first quartile (corresponding to the 25th percentile) of the data is: </a:t>
            </a:r>
            <a:r>
              <a:rPr lang="en-US" b="1" dirty="0"/>
              <a:t>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third quartile (corresponding to the 75th percentile) of the data is: </a:t>
            </a:r>
            <a:r>
              <a:rPr lang="en-US" b="1" dirty="0"/>
              <a:t>35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C6A23-2DAC-4ADD-8879-D2A061B97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F442526-C13B-48B5-8E20-89435D176EAE}" type="slidenum">
              <a:rPr lang="en-US" smtClean="0"/>
              <a:t>22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6632"/>
            <a:ext cx="8153400" cy="990600"/>
          </a:xfrm>
        </p:spPr>
        <p:txBody>
          <a:bodyPr/>
          <a:lstStyle/>
          <a:p>
            <a:r>
              <a:rPr lang="en-US" dirty="0"/>
              <a:t>Question#3: Suppose that the data for analysis includes the attribute age. The age values for the data tuples are:</a:t>
            </a:r>
            <a:br>
              <a:rPr lang="en-US" dirty="0"/>
            </a:br>
            <a:r>
              <a:rPr lang="en-US" b="0" dirty="0">
                <a:solidFill>
                  <a:srgbClr val="C00000"/>
                </a:solidFill>
              </a:rPr>
              <a:t>13, 15, 16, 16, 19, 20, 20, 21, 22, 22, 25, 25, 25, 25, 30, 33, 33, 35, 35, 35, 35, 36, 40, 45,46, 52, 70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32857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(e) Give the five-number summary of the data.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296B0D-5854-43BB-86D2-2D07D2351414}"/>
              </a:ext>
            </a:extLst>
          </p:cNvPr>
          <p:cNvSpPr txBox="1"/>
          <p:nvPr/>
        </p:nvSpPr>
        <p:spPr>
          <a:xfrm>
            <a:off x="612648" y="2492896"/>
            <a:ext cx="80638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Min=13</a:t>
            </a:r>
          </a:p>
          <a:p>
            <a:r>
              <a:rPr lang="en-US" b="1" dirty="0"/>
              <a:t>Q1=20</a:t>
            </a:r>
          </a:p>
          <a:p>
            <a:r>
              <a:rPr lang="en-US" b="1" dirty="0"/>
              <a:t>Median=25</a:t>
            </a:r>
          </a:p>
          <a:p>
            <a:r>
              <a:rPr lang="en-US" b="1" dirty="0"/>
              <a:t>Q3=35</a:t>
            </a:r>
          </a:p>
          <a:p>
            <a:r>
              <a:rPr lang="en-US" b="1" dirty="0"/>
              <a:t>Max=70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1FFE9-8946-40C0-A994-F59CB6C88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F442526-C13B-48B5-8E20-89435D176EAE}" type="slidenum">
              <a:rPr lang="en-US" smtClean="0"/>
              <a:t>23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6632"/>
            <a:ext cx="8153400" cy="990600"/>
          </a:xfrm>
        </p:spPr>
        <p:txBody>
          <a:bodyPr/>
          <a:lstStyle/>
          <a:p>
            <a:r>
              <a:rPr lang="en-US" dirty="0"/>
              <a:t>Question#3: Suppose that the data for analysis includes the attribute age. The age values for the data tuples are:</a:t>
            </a:r>
            <a:br>
              <a:rPr lang="en-US" dirty="0"/>
            </a:br>
            <a:r>
              <a:rPr lang="en-US" b="0" dirty="0">
                <a:solidFill>
                  <a:srgbClr val="C00000"/>
                </a:solidFill>
              </a:rPr>
              <a:t>13, 15, 16, 16, 19, 20, 20, 21, 22, 22, 25, 25, 25, 25, 30, 33, 33, 35, 35, 35, 35, 36, 40, 45,46, 52, 70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32857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(f) Show a boxplot of the data.</a:t>
            </a:r>
            <a:r>
              <a:rPr lang="en-US" dirty="0">
                <a:solidFill>
                  <a:srgbClr val="C00000"/>
                </a:solidFill>
              </a:rPr>
              <a:t> </a:t>
            </a:r>
            <a:endParaRPr lang="en-US" dirty="0"/>
          </a:p>
        </p:txBody>
      </p:sp>
      <p:pic>
        <p:nvPicPr>
          <p:cNvPr id="7" name="Picture 6" descr="Picture4.png"/>
          <p:cNvPicPr>
            <a:picLocks noChangeAspect="1"/>
          </p:cNvPicPr>
          <p:nvPr/>
        </p:nvPicPr>
        <p:blipFill>
          <a:blip r:embed="rId2" cstate="print"/>
          <a:srcRect r="75743"/>
          <a:stretch>
            <a:fillRect/>
          </a:stretch>
        </p:blipFill>
        <p:spPr>
          <a:xfrm>
            <a:off x="2195736" y="2748412"/>
            <a:ext cx="1440160" cy="3632916"/>
          </a:xfrm>
          <a:prstGeom prst="rect">
            <a:avLst/>
          </a:prstGeom>
        </p:spPr>
      </p:pic>
      <p:sp>
        <p:nvSpPr>
          <p:cNvPr id="6" name="TextBox 4"/>
          <p:cNvSpPr txBox="1"/>
          <p:nvPr/>
        </p:nvSpPr>
        <p:spPr>
          <a:xfrm>
            <a:off x="6262082" y="3068960"/>
            <a:ext cx="14462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Min=13</a:t>
            </a:r>
          </a:p>
          <a:p>
            <a:r>
              <a:rPr lang="en-US" dirty="0"/>
              <a:t>Q1=20</a:t>
            </a:r>
          </a:p>
          <a:p>
            <a:r>
              <a:rPr lang="en-US" dirty="0"/>
              <a:t>Median=25</a:t>
            </a:r>
          </a:p>
          <a:p>
            <a:r>
              <a:rPr lang="en-US" dirty="0"/>
              <a:t>Q3=35</a:t>
            </a:r>
          </a:p>
          <a:p>
            <a:r>
              <a:rPr lang="en-US" dirty="0"/>
              <a:t>Max=70</a:t>
            </a:r>
          </a:p>
        </p:txBody>
      </p:sp>
      <p:sp>
        <p:nvSpPr>
          <p:cNvPr id="9" name="TextBox 6"/>
          <p:cNvSpPr txBox="1"/>
          <p:nvPr/>
        </p:nvSpPr>
        <p:spPr>
          <a:xfrm>
            <a:off x="6084168" y="4826587"/>
            <a:ext cx="20938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IQR=35-20=15</a:t>
            </a:r>
          </a:p>
          <a:p>
            <a:r>
              <a:rPr lang="en-US" sz="1800" dirty="0"/>
              <a:t>1.5×IQR=22.5</a:t>
            </a:r>
          </a:p>
          <a:p>
            <a:r>
              <a:rPr lang="en-US" sz="1800" dirty="0"/>
              <a:t>Q1- 1.5×IQR=-2.5</a:t>
            </a:r>
          </a:p>
          <a:p>
            <a:r>
              <a:rPr lang="en-US" sz="1800" dirty="0"/>
              <a:t>Q3+1.5×IQR=57.5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492FE-45B1-4626-AB09-E64071A5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F442526-C13B-48B5-8E20-89435D176EAE}" type="slidenum">
              <a:rPr lang="en-US" smtClean="0"/>
              <a:t>24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Question#4: Suppose a hospital tested the age and body fat data for 18 randomly selected adults with the following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33538"/>
            <a:ext cx="5255369" cy="4495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(a) Calculate the mean, median and standard deviation of age and score.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395204"/>
              </p:ext>
            </p:extLst>
          </p:nvPr>
        </p:nvGraphicFramePr>
        <p:xfrm>
          <a:off x="6588224" y="1492329"/>
          <a:ext cx="2377440" cy="5393055"/>
        </p:xfrm>
        <a:graphic>
          <a:graphicData uri="http://schemas.openxmlformats.org/drawingml/2006/table">
            <a:tbl>
              <a:tblPr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Body Fat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145048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34.6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42.5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33.4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34.1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32.9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41.2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1797A9-17FA-461C-A2A2-97369CDFE5FC}"/>
                  </a:ext>
                </a:extLst>
              </p:cNvPr>
              <p:cNvSpPr txBox="1"/>
              <p:nvPr/>
            </p:nvSpPr>
            <p:spPr>
              <a:xfrm>
                <a:off x="539552" y="2635102"/>
                <a:ext cx="5544616" cy="40788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C00000"/>
                    </a:solidFill>
                  </a:rPr>
                  <a:t>For variable Age: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Mean = (836/18) = 46.44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Median =  (50+52)/2=51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Standard deviation =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= 165.02469135802</a:t>
                </a:r>
              </a:p>
              <a:p>
                <a:pPr lvl="1"/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b="0" dirty="0">
                    <a:solidFill>
                      <a:srgbClr val="000000"/>
                    </a:solidFill>
                  </a:rPr>
                  <a:t>	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(23−46.44)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+………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61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−46.44)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den>
                    </m:f>
                  </m:oMath>
                </a14:m>
                <a:endParaRPr lang="en-US" b="0" dirty="0">
                  <a:solidFill>
                    <a:srgbClr val="000000"/>
                  </a:solidFill>
                </a:endParaRPr>
              </a:p>
              <a:p>
                <a:pPr lvl="1"/>
                <a:r>
                  <a:rPr lang="en-US" b="0" dirty="0">
                    <a:solidFill>
                      <a:srgbClr val="000000"/>
                    </a:solidFill>
                  </a:rPr>
                  <a:t>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2970.44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den>
                    </m:f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=165.02469135802</m:t>
                    </m:r>
                  </m:oMath>
                </a14:m>
                <a:endParaRPr lang="en-US" b="0" dirty="0">
                  <a:solidFill>
                    <a:srgbClr val="000000"/>
                  </a:solidFill>
                </a:endParaRPr>
              </a:p>
              <a:p>
                <a:pPr lvl="1"/>
                <a:r>
                  <a:rPr lang="en-US" dirty="0"/>
                  <a:t>     Standard deviation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		      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165.02469135802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                            =12.846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1797A9-17FA-461C-A2A2-97369CDFE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635102"/>
                <a:ext cx="5544616" cy="4078874"/>
              </a:xfrm>
              <a:prstGeom prst="rect">
                <a:avLst/>
              </a:prstGeom>
              <a:blipFill>
                <a:blip r:embed="rId2"/>
                <a:stretch>
                  <a:fillRect l="-770" t="-747" b="-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11">
                <a:extLst>
                  <a:ext uri="{FF2B5EF4-FFF2-40B4-BE49-F238E27FC236}">
                    <a16:creationId xmlns:a16="http://schemas.microsoft.com/office/drawing/2014/main" id="{9ACC177B-3511-4FFB-9EDC-031DFFB31AEE}"/>
                  </a:ext>
                </a:extLst>
              </p:cNvPr>
              <p:cNvSpPr txBox="1"/>
              <p:nvPr/>
            </p:nvSpPr>
            <p:spPr bwMode="auto">
              <a:xfrm>
                <a:off x="1763688" y="4149080"/>
                <a:ext cx="3330575" cy="64293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Object 11">
                <a:extLst>
                  <a:ext uri="{FF2B5EF4-FFF2-40B4-BE49-F238E27FC236}">
                    <a16:creationId xmlns:a16="http://schemas.microsoft.com/office/drawing/2014/main" id="{9ACC177B-3511-4FFB-9EDC-031DFFB31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3688" y="4149080"/>
                <a:ext cx="3330575" cy="6429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57AF7E7-1C8A-427B-A7BB-30A9C3DC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F442526-C13B-48B5-8E20-89435D176EAE}" type="slidenum">
              <a:rPr lang="en-US" smtClean="0"/>
              <a:t>25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Question#4: Suppose a hospital tested the age and body fat data for 18 randomly selected adults with the following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33538"/>
            <a:ext cx="5255369" cy="4495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(a) Calculate the mean, median and standard deviation of age and score.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281646"/>
              </p:ext>
            </p:extLst>
          </p:nvPr>
        </p:nvGraphicFramePr>
        <p:xfrm>
          <a:off x="6372200" y="1492329"/>
          <a:ext cx="2377440" cy="5393055"/>
        </p:xfrm>
        <a:graphic>
          <a:graphicData uri="http://schemas.openxmlformats.org/drawingml/2006/table">
            <a:tbl>
              <a:tblPr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2087336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Sorted Body Fat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145048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32.9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33.4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34.1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34.6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41.2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42.5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C1797A9-17FA-461C-A2A2-97369CDFE5FC}"/>
              </a:ext>
            </a:extLst>
          </p:cNvPr>
          <p:cNvSpPr txBox="1"/>
          <p:nvPr/>
        </p:nvSpPr>
        <p:spPr>
          <a:xfrm>
            <a:off x="539552" y="2635102"/>
            <a:ext cx="55446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For variable score: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= (518.1/18)=28.78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Median = (30.2+31.2)/2= 30.7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Standard deviation = 8.99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BE557-454C-4FD2-BEBD-20459499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F442526-C13B-48B5-8E20-89435D176EAE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16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Question#4: Suppose a hospital tested the age and body fat data for 18 randomly selected adults with the following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32857"/>
            <a:ext cx="8153400" cy="4495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(b) Draw the box-plots for age and score.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7149494-F414-4FC7-ACC6-0BB31F4F8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800210"/>
              </p:ext>
            </p:extLst>
          </p:nvPr>
        </p:nvGraphicFramePr>
        <p:xfrm>
          <a:off x="6372200" y="1492329"/>
          <a:ext cx="2377440" cy="5393055"/>
        </p:xfrm>
        <a:graphic>
          <a:graphicData uri="http://schemas.openxmlformats.org/drawingml/2006/table">
            <a:tbl>
              <a:tblPr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2087336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Sorted Body Fat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145048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alibri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32.9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33.4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34.1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34.6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41.2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42.5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B716B-411E-48C5-8176-4EDAE060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F442526-C13B-48B5-8E20-89435D176EAE}" type="slidenum">
              <a:rPr lang="en-US" smtClean="0"/>
              <a:t>27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295D18-E532-4926-B674-60823BEC6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88840"/>
            <a:ext cx="4794708" cy="4869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Question#4: Suppose a hospital tested the age and body fat data for 18 randomly selected adults with the following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32857"/>
            <a:ext cx="8153400" cy="4495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(b) Draw the box-plots for age and score.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 l="48264" t="31920" r="20149" b="16001"/>
          <a:stretch>
            <a:fillRect/>
          </a:stretch>
        </p:blipFill>
        <p:spPr bwMode="auto">
          <a:xfrm>
            <a:off x="755576" y="2492896"/>
            <a:ext cx="4192724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7149494-F414-4FC7-ACC6-0BB31F4F8520}"/>
              </a:ext>
            </a:extLst>
          </p:cNvPr>
          <p:cNvGraphicFramePr>
            <a:graphicFrameLocks noGrp="1"/>
          </p:cNvGraphicFramePr>
          <p:nvPr/>
        </p:nvGraphicFramePr>
        <p:xfrm>
          <a:off x="6372200" y="1492329"/>
          <a:ext cx="2377440" cy="5393055"/>
        </p:xfrm>
        <a:graphic>
          <a:graphicData uri="http://schemas.openxmlformats.org/drawingml/2006/table">
            <a:tbl>
              <a:tblPr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2087336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Sorted Body Fat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145048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32.9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33.4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34.1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34.6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41.2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42.5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E5DDD-F5FF-4AAA-98A9-13D612144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F442526-C13B-48B5-8E20-89435D176EAE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53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Question#4: Suppose a hospital tested the age and body fat data for 18 randomly selected adults with the following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32857"/>
            <a:ext cx="8153400" cy="4495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(c) q-q plot based on these two variables. </a:t>
            </a:r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l="16065" t="23194" r="50671" b="22721"/>
          <a:stretch>
            <a:fillRect/>
          </a:stretch>
        </p:blipFill>
        <p:spPr bwMode="auto">
          <a:xfrm>
            <a:off x="467544" y="2204864"/>
            <a:ext cx="4536504" cy="414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0BA9227-E146-4B6A-B573-717500D5F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381167"/>
              </p:ext>
            </p:extLst>
          </p:nvPr>
        </p:nvGraphicFramePr>
        <p:xfrm>
          <a:off x="6372200" y="1492329"/>
          <a:ext cx="2377440" cy="5393055"/>
        </p:xfrm>
        <a:graphic>
          <a:graphicData uri="http://schemas.openxmlformats.org/drawingml/2006/table">
            <a:tbl>
              <a:tblPr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2087336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Sorted Body Fat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145048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32.9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33.4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34.1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34.6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41.2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42.5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4F70A-EDA7-419F-A955-045E89E0B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F442526-C13B-48B5-8E20-89435D176EAE}" type="slidenum">
              <a:rPr lang="en-US" smtClean="0"/>
              <a:t>29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5">
            <a:extLst>
              <a:ext uri="{FF2B5EF4-FFF2-40B4-BE49-F238E27FC236}">
                <a16:creationId xmlns:a16="http://schemas.microsoft.com/office/drawing/2014/main" id="{A0CC1813-B850-4CD6-92A7-91B0F01B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Measuring the Central Tendency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6D8A20-8629-457E-9F4B-F9A321A294A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000" dirty="0">
                <a:solidFill>
                  <a:srgbClr val="C00000"/>
                </a:solidFill>
              </a:rPr>
              <a:t>Mean:</a:t>
            </a:r>
            <a:endParaRPr lang="en-US" altLang="en-US" sz="2000" dirty="0"/>
          </a:p>
          <a:p>
            <a:pPr lvl="1"/>
            <a:r>
              <a:rPr lang="en-US" sz="1600" dirty="0"/>
              <a:t>The mean is equal to the sum of all the values in the data set divided by the number of values in the data set.</a:t>
            </a:r>
          </a:p>
          <a:p>
            <a:endParaRPr lang="en-US" altLang="en-US" sz="2000" dirty="0">
              <a:solidFill>
                <a:srgbClr val="C00000"/>
              </a:solidFill>
            </a:endParaRPr>
          </a:p>
          <a:p>
            <a:r>
              <a:rPr lang="en-US" altLang="en-US" sz="2000" dirty="0">
                <a:solidFill>
                  <a:srgbClr val="C00000"/>
                </a:solidFill>
              </a:rPr>
              <a:t>Median</a:t>
            </a:r>
            <a:r>
              <a:rPr lang="en-US" altLang="en-US" sz="2000" dirty="0"/>
              <a:t>: </a:t>
            </a:r>
          </a:p>
          <a:p>
            <a:pPr lvl="1"/>
            <a:r>
              <a:rPr lang="en-US" altLang="en-US" sz="1600" dirty="0"/>
              <a:t>Middle value if odd number of values, or average of the middle two values otherwise.</a:t>
            </a:r>
          </a:p>
          <a:p>
            <a:endParaRPr lang="en-US" altLang="en-US" sz="2000" dirty="0">
              <a:solidFill>
                <a:srgbClr val="C00000"/>
              </a:solidFill>
            </a:endParaRPr>
          </a:p>
          <a:p>
            <a:r>
              <a:rPr lang="en-US" altLang="en-US" sz="2000" dirty="0">
                <a:solidFill>
                  <a:srgbClr val="C00000"/>
                </a:solidFill>
              </a:rPr>
              <a:t>Mode</a:t>
            </a:r>
            <a:r>
              <a:rPr lang="en-US" altLang="en-US" sz="2000" dirty="0"/>
              <a:t>:</a:t>
            </a:r>
          </a:p>
          <a:p>
            <a:pPr lvl="1"/>
            <a:r>
              <a:rPr lang="en-US" altLang="en-US" sz="1600" dirty="0"/>
              <a:t>Value that occurs most frequently in the data.</a:t>
            </a:r>
          </a:p>
          <a:p>
            <a:pPr lvl="1"/>
            <a:r>
              <a:rPr lang="en-US" altLang="en-US" sz="1600" dirty="0"/>
              <a:t>Data sets with one, two, or three modes are respectively called </a:t>
            </a:r>
            <a:r>
              <a:rPr lang="en-US" altLang="en-US" sz="1600" dirty="0">
                <a:solidFill>
                  <a:srgbClr val="C00000"/>
                </a:solidFill>
              </a:rPr>
              <a:t>unimodal</a:t>
            </a:r>
            <a:r>
              <a:rPr lang="en-US" altLang="en-US" sz="1600" dirty="0"/>
              <a:t>, </a:t>
            </a:r>
            <a:r>
              <a:rPr lang="en-US" altLang="en-US" sz="1600" dirty="0">
                <a:solidFill>
                  <a:srgbClr val="C00000"/>
                </a:solidFill>
              </a:rPr>
              <a:t>bimodal</a:t>
            </a:r>
            <a:r>
              <a:rPr lang="en-US" altLang="en-US" sz="1600" dirty="0"/>
              <a:t>, and </a:t>
            </a:r>
            <a:r>
              <a:rPr lang="en-US" altLang="en-US" sz="1600" dirty="0">
                <a:solidFill>
                  <a:srgbClr val="C00000"/>
                </a:solidFill>
              </a:rPr>
              <a:t>trimodal</a:t>
            </a:r>
            <a:r>
              <a:rPr lang="en-US" altLang="en-US" sz="1600" dirty="0"/>
              <a:t>.</a:t>
            </a:r>
          </a:p>
          <a:p>
            <a:endParaRPr lang="en-US" altLang="en-US" sz="2000" dirty="0">
              <a:solidFill>
                <a:srgbClr val="C00000"/>
              </a:solidFill>
            </a:endParaRPr>
          </a:p>
          <a:p>
            <a:r>
              <a:rPr lang="en-US" altLang="en-US" sz="2000" dirty="0">
                <a:solidFill>
                  <a:srgbClr val="C00000"/>
                </a:solidFill>
              </a:rPr>
              <a:t>Midrange:</a:t>
            </a:r>
            <a:endParaRPr lang="en-US" altLang="en-US" sz="2000" dirty="0"/>
          </a:p>
          <a:p>
            <a:pPr lvl="1"/>
            <a:r>
              <a:rPr lang="en-US" altLang="en-US" sz="1600" dirty="0"/>
              <a:t>It is the average of the largest and smallest values in the set.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6D060-C0CD-4C6A-BB56-ABFC5E20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051C78B-D03E-4844-874D-2331B07C3994}" type="slidenum">
              <a:rPr lang="en-US" altLang="en-US"/>
              <a:pPr/>
              <a:t>3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7" name="Object 4">
                <a:extLst>
                  <a:ext uri="{FF2B5EF4-FFF2-40B4-BE49-F238E27FC236}">
                    <a16:creationId xmlns:a16="http://schemas.microsoft.com/office/drawing/2014/main" id="{A4D85F5E-34BA-48C2-930B-7A7041C12350}"/>
                  </a:ext>
                </a:extLst>
              </p:cNvPr>
              <p:cNvSpPr txBox="1"/>
              <p:nvPr/>
            </p:nvSpPr>
            <p:spPr bwMode="auto">
              <a:xfrm>
                <a:off x="3347219" y="2204914"/>
                <a:ext cx="1872853" cy="7920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̄"/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3797" name="Object 4">
                <a:extLst>
                  <a:ext uri="{FF2B5EF4-FFF2-40B4-BE49-F238E27FC236}">
                    <a16:creationId xmlns:a16="http://schemas.microsoft.com/office/drawing/2014/main" id="{A4D85F5E-34BA-48C2-930B-7A7041C12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47219" y="2204914"/>
                <a:ext cx="1872853" cy="7920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Question#4: Suppose a hospital tested the age and body fat data for 18 randomly selected adults with the following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32857"/>
            <a:ext cx="8153400" cy="4495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(d) Draw a scatter plot based on these two variables. </a:t>
            </a:r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l="49329" t="21840" r="18731" b="22721"/>
          <a:stretch>
            <a:fillRect/>
          </a:stretch>
        </p:blipFill>
        <p:spPr bwMode="auto">
          <a:xfrm>
            <a:off x="683568" y="2348880"/>
            <a:ext cx="4355976" cy="42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079A2AD-7E97-40E0-B119-5D87B9D29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748511"/>
              </p:ext>
            </p:extLst>
          </p:nvPr>
        </p:nvGraphicFramePr>
        <p:xfrm>
          <a:off x="6372200" y="1492329"/>
          <a:ext cx="2377440" cy="5393055"/>
        </p:xfrm>
        <a:graphic>
          <a:graphicData uri="http://schemas.openxmlformats.org/drawingml/2006/table">
            <a:tbl>
              <a:tblPr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2087336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Sorted Body Fat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145048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32.9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33.4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34.1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34.6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41.2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42.5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D551F-5CE1-4A2E-85B4-0D205657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F442526-C13B-48B5-8E20-89435D176EAE}" type="slidenum">
              <a:rPr lang="en-US" smtClean="0"/>
              <a:t>30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B9A85-DCF6-4258-88A4-2967C951B0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7EF0FF-06B3-4C31-9300-A31B31D45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Measuring Data Similarity and Dissimilarity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45828-3CE8-4591-AE57-C9B1FACB09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42526-C13B-48B5-8E20-89435D176EAE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5554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Question#5:  </a:t>
            </a:r>
            <a:r>
              <a:rPr lang="en-US" b="1" dirty="0"/>
              <a:t>Given two objects represented by the tuples                  (22, 1, 42, 10) and (20, 0, 36, 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32857"/>
            <a:ext cx="8153400" cy="4495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(a)  Compute the Euclidean distance between the two objects.</a:t>
            </a: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02351FA-5C9A-4A2D-8474-3827CB9D5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997" y="2331521"/>
            <a:ext cx="5687934" cy="500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73B82E-AF4A-4A49-8807-507A9364E037}"/>
                  </a:ext>
                </a:extLst>
              </p:cNvPr>
              <p:cNvSpPr txBox="1"/>
              <p:nvPr/>
            </p:nvSpPr>
            <p:spPr>
              <a:xfrm>
                <a:off x="683568" y="3245848"/>
                <a:ext cx="7128792" cy="18496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dirty="0"/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22−20</m:t>
                                </m:r>
                              </m:e>
                            </m:d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1−0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(42−36)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(10−8)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  <a:p>
                <a:pPr>
                  <a:lnSpc>
                    <a:spcPct val="200000"/>
                  </a:lnSpc>
                </a:pPr>
                <a:r>
                  <a:rPr lang="en-US" dirty="0"/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45</m:t>
                        </m:r>
                      </m:e>
                    </m:rad>
                  </m:oMath>
                </a14:m>
                <a:endParaRPr lang="en-US" dirty="0"/>
              </a:p>
              <a:p>
                <a:pPr>
                  <a:lnSpc>
                    <a:spcPct val="200000"/>
                  </a:lnSpc>
                </a:pPr>
                <a:r>
                  <a:rPr lang="en-US" dirty="0"/>
                  <a:t>= 6.7082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73B82E-AF4A-4A49-8807-507A9364E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245848"/>
                <a:ext cx="7128792" cy="1849609"/>
              </a:xfrm>
              <a:prstGeom prst="rect">
                <a:avLst/>
              </a:prstGeom>
              <a:blipFill>
                <a:blip r:embed="rId3"/>
                <a:stretch>
                  <a:fillRect l="-684" b="-4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CEE9A-59C2-4BFE-B724-42D0186F9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F442526-C13B-48B5-8E20-89435D176EAE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47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Question#5:  </a:t>
            </a:r>
            <a:r>
              <a:rPr lang="en-US" b="1" dirty="0"/>
              <a:t>Given two objects represented by the tuples                  (22, 1, 42, 10) and (20, 0, 36, 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32857"/>
            <a:ext cx="8153400" cy="4495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(b)  Compute the Manhattan distance between the two objects.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276872"/>
            <a:ext cx="6307016" cy="548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C91AD5-1FD4-497D-935E-11DAB31F2A18}"/>
                  </a:ext>
                </a:extLst>
              </p:cNvPr>
              <p:cNvSpPr txBox="1"/>
              <p:nvPr/>
            </p:nvSpPr>
            <p:spPr>
              <a:xfrm>
                <a:off x="683568" y="3245848"/>
                <a:ext cx="7128792" cy="11210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22−20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42−36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10−8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200000"/>
                  </a:lnSpc>
                </a:pPr>
                <a:r>
                  <a:rPr lang="en-US" dirty="0"/>
                  <a:t>= 11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C91AD5-1FD4-497D-935E-11DAB31F2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245848"/>
                <a:ext cx="7128792" cy="1121076"/>
              </a:xfrm>
              <a:prstGeom prst="rect">
                <a:avLst/>
              </a:prstGeom>
              <a:blipFill>
                <a:blip r:embed="rId3"/>
                <a:stretch>
                  <a:fillRect l="-684" b="-8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5BFF2-FFEC-48E4-AEAC-133FBEF58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F442526-C13B-48B5-8E20-89435D176EAE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0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Question#5:  </a:t>
            </a:r>
            <a:r>
              <a:rPr lang="en-US" b="1" dirty="0"/>
              <a:t>Given two objects represented by the tuples                  (22, 1, 42, 10) and (20, 0, 36, 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32857"/>
            <a:ext cx="8153400" cy="4495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c) Compute the Minkowski distance between the two objects, using h = 3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A14992D8-EE23-4AF3-8032-FEF835278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425" y="2204864"/>
            <a:ext cx="6948535" cy="79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457272-4194-4086-9C06-574F9D45DB0A}"/>
                  </a:ext>
                </a:extLst>
              </p:cNvPr>
              <p:cNvSpPr txBox="1"/>
              <p:nvPr/>
            </p:nvSpPr>
            <p:spPr>
              <a:xfrm>
                <a:off x="755576" y="3068960"/>
                <a:ext cx="7560840" cy="18440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dirty="0"/>
                  <a:t>=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22−20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−0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  <a:p>
                <a:pPr>
                  <a:lnSpc>
                    <a:spcPct val="200000"/>
                  </a:lnSpc>
                </a:pPr>
                <a:r>
                  <a:rPr lang="en-US" dirty="0"/>
                  <a:t>=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233</m:t>
                        </m:r>
                      </m:e>
                    </m:rad>
                  </m:oMath>
                </a14:m>
                <a:endParaRPr lang="en-US" dirty="0"/>
              </a:p>
              <a:p>
                <a:pPr>
                  <a:lnSpc>
                    <a:spcPct val="200000"/>
                  </a:lnSpc>
                </a:pPr>
                <a:r>
                  <a:rPr lang="en-US" dirty="0"/>
                  <a:t>= 6.1534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457272-4194-4086-9C06-574F9D45D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068960"/>
                <a:ext cx="7560840" cy="1844095"/>
              </a:xfrm>
              <a:prstGeom prst="rect">
                <a:avLst/>
              </a:prstGeom>
              <a:blipFill>
                <a:blip r:embed="rId3"/>
                <a:stretch>
                  <a:fillRect l="-726" b="-4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9F90E-C7BA-4E25-B86D-33A0012A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F442526-C13B-48B5-8E20-89435D176EAE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08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642603"/>
              </p:ext>
            </p:extLst>
          </p:nvPr>
        </p:nvGraphicFramePr>
        <p:xfrm>
          <a:off x="1750512" y="2747185"/>
          <a:ext cx="5797460" cy="1638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3021120" imgH="978480" progId="Excel.Sheet.8">
                  <p:embed/>
                </p:oleObj>
              </mc:Choice>
              <mc:Fallback>
                <p:oleObj name="Worksheet" r:id="rId3" imgW="3021120" imgH="978480" progId="Excel.Sheet.8">
                  <p:embed/>
                  <p:pic>
                    <p:nvPicPr>
                      <p:cNvPr id="18434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0512" y="2747185"/>
                        <a:ext cx="5797460" cy="16381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Rectangle 103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altLang="en-US" dirty="0"/>
              <a:t>Example #5: Cosine Similarity </a:t>
            </a:r>
          </a:p>
        </p:txBody>
      </p:sp>
      <p:sp>
        <p:nvSpPr>
          <p:cNvPr id="18437" name="Rectangle 1033"/>
          <p:cNvSpPr>
            <a:spLocks noGrp="1" noChangeArrowheads="1"/>
          </p:cNvSpPr>
          <p:nvPr>
            <p:ph sz="quarter" idx="1"/>
          </p:nvPr>
        </p:nvSpPr>
        <p:spPr>
          <a:xfrm>
            <a:off x="612648" y="1632857"/>
            <a:ext cx="8153400" cy="4495800"/>
          </a:xfrm>
        </p:spPr>
        <p:txBody>
          <a:bodyPr/>
          <a:lstStyle/>
          <a:p>
            <a:r>
              <a:rPr lang="en-US" altLang="en-US" sz="2000" dirty="0"/>
              <a:t>Compute the Cosine similarity for the following document-term matrix?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9527"/>
            <a:ext cx="533400" cy="244475"/>
          </a:xfrm>
          <a:noFill/>
        </p:spPr>
        <p:txBody>
          <a:bodyPr>
            <a:normAutofit lnSpcReduction="10000"/>
          </a:bodyPr>
          <a:lstStyle/>
          <a:p>
            <a:fld id="{601178C7-30A0-4E22-B1A2-A52239659D6F}" type="slidenum">
              <a:rPr lang="en-US" altLang="en-US" smtClean="0"/>
              <a:pPr/>
              <a:t>35</a:t>
            </a:fld>
            <a:endParaRPr lang="en-US" altLang="en-US"/>
          </a:p>
        </p:txBody>
      </p:sp>
      <p:sp>
        <p:nvSpPr>
          <p:cNvPr id="18438" name="Rectangle 1035"/>
          <p:cNvSpPr>
            <a:spLocks noChangeArrowheads="1"/>
          </p:cNvSpPr>
          <p:nvPr/>
        </p:nvSpPr>
        <p:spPr bwMode="auto">
          <a:xfrm>
            <a:off x="1691680" y="3284984"/>
            <a:ext cx="6192688" cy="288032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1350">
              <a:latin typeface="Times New Roman" pitchFamily="18" charset="0"/>
            </a:endParaRPr>
          </a:p>
        </p:txBody>
      </p:sp>
      <p:sp>
        <p:nvSpPr>
          <p:cNvPr id="17" name="Rectangle 1035">
            <a:extLst>
              <a:ext uri="{FF2B5EF4-FFF2-40B4-BE49-F238E27FC236}">
                <a16:creationId xmlns:a16="http://schemas.microsoft.com/office/drawing/2014/main" id="{42A1EBD9-ADAE-4D9A-BCC9-D7F7DF0C0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3789040"/>
            <a:ext cx="6192688" cy="288032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1350">
              <a:latin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103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altLang="en-US" dirty="0"/>
              <a:t>Example #5: Cosine Similarity Cont… </a:t>
            </a:r>
          </a:p>
        </p:txBody>
      </p:sp>
      <p:sp>
        <p:nvSpPr>
          <p:cNvPr id="18437" name="Rectangle 1033"/>
          <p:cNvSpPr>
            <a:spLocks noGrp="1" noChangeArrowheads="1"/>
          </p:cNvSpPr>
          <p:nvPr>
            <p:ph sz="quarter" idx="1"/>
          </p:nvPr>
        </p:nvSpPr>
        <p:spPr>
          <a:xfrm>
            <a:off x="612648" y="1632857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dirty="0"/>
              <a:t>Dot-Product(Doc2,Doc4)   =   &lt;3,1,4,3,1,2,0,1&gt; * &lt;0,1,0,3,0,0,2,0&gt;</a:t>
            </a:r>
          </a:p>
          <a:p>
            <a:pPr marL="0" indent="0">
              <a:buNone/>
            </a:pPr>
            <a:r>
              <a:rPr lang="en-US" altLang="en-US" dirty="0"/>
              <a:t>	                          =  0 + 1 + 0 + 9 + 0 + 0 + 0 + 0 = 10 </a:t>
            </a:r>
          </a:p>
          <a:p>
            <a:endParaRPr lang="en-US" altLang="en-US" dirty="0"/>
          </a:p>
          <a:p>
            <a:r>
              <a:rPr lang="en-US" altLang="en-US" dirty="0"/>
              <a:t>Norm (Doc2) = SQRT(9+1+16+9+1+4+0+1) = 6.4</a:t>
            </a:r>
          </a:p>
          <a:p>
            <a:r>
              <a:rPr lang="en-US" altLang="en-US" dirty="0"/>
              <a:t>Norm (Doc4) = SQRT(0+1+0+9+0+0+4+0) = 3.74</a:t>
            </a:r>
          </a:p>
          <a:p>
            <a:endParaRPr lang="en-US" altLang="en-US" dirty="0"/>
          </a:p>
          <a:p>
            <a:r>
              <a:rPr lang="en-US" altLang="en-US" dirty="0"/>
              <a:t>Cosine(Doc2, Doc4) = 10 / (6.4 * 3.74) = 0.42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9527"/>
            <a:ext cx="533400" cy="244475"/>
          </a:xfrm>
          <a:noFill/>
        </p:spPr>
        <p:txBody>
          <a:bodyPr>
            <a:normAutofit lnSpcReduction="10000"/>
          </a:bodyPr>
          <a:lstStyle/>
          <a:p>
            <a:fld id="{601178C7-30A0-4E22-B1A2-A52239659D6F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2F51CD6C-9CF2-4591-BC04-6B1FBB6A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Measuring the Dispersion of Data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492ADD96-16EB-41C2-88EA-E43C371E314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sz="2000" dirty="0">
                <a:solidFill>
                  <a:srgbClr val="C00000"/>
                </a:solidFill>
              </a:rPr>
              <a:t>Range:</a:t>
            </a:r>
          </a:p>
          <a:p>
            <a:pPr lvl="1"/>
            <a:r>
              <a:rPr lang="en-US" altLang="en-US" sz="1600" dirty="0"/>
              <a:t>The difference between the largest and smallest values.</a:t>
            </a:r>
          </a:p>
          <a:p>
            <a:pPr lvl="1"/>
            <a:endParaRPr lang="en-US" altLang="en-US" sz="1600" dirty="0">
              <a:solidFill>
                <a:srgbClr val="C00000"/>
              </a:solidFill>
            </a:endParaRPr>
          </a:p>
          <a:p>
            <a:r>
              <a:rPr lang="en-US" altLang="en-US" sz="2000" dirty="0">
                <a:solidFill>
                  <a:srgbClr val="C00000"/>
                </a:solidFill>
              </a:rPr>
              <a:t>Quartiles:</a:t>
            </a:r>
          </a:p>
          <a:p>
            <a:pPr lvl="1"/>
            <a:r>
              <a:rPr lang="en-US" altLang="en-US" sz="1600" dirty="0"/>
              <a:t>The values that divide a list of numbers into quarters</a:t>
            </a:r>
          </a:p>
          <a:p>
            <a:endParaRPr lang="en-US" altLang="en-US" sz="2000" dirty="0">
              <a:solidFill>
                <a:srgbClr val="C00000"/>
              </a:solidFill>
            </a:endParaRPr>
          </a:p>
          <a:p>
            <a:r>
              <a:rPr lang="en-US" altLang="en-US" sz="2000" dirty="0">
                <a:solidFill>
                  <a:srgbClr val="C00000"/>
                </a:solidFill>
              </a:rPr>
              <a:t>Interquartile Range:</a:t>
            </a:r>
            <a:endParaRPr lang="en-US" altLang="en-US" sz="2000" dirty="0"/>
          </a:p>
          <a:p>
            <a:pPr lvl="1"/>
            <a:r>
              <a:rPr lang="en-US" altLang="en-US" sz="1600" dirty="0"/>
              <a:t>Inter-quartile range: IQR = Q3 – Q1 </a:t>
            </a:r>
          </a:p>
          <a:p>
            <a:endParaRPr lang="en-US" altLang="en-US" sz="2000" dirty="0">
              <a:solidFill>
                <a:srgbClr val="C00000"/>
              </a:solidFill>
            </a:endParaRPr>
          </a:p>
          <a:p>
            <a:r>
              <a:rPr lang="en-US" altLang="en-US" sz="2000" dirty="0">
                <a:solidFill>
                  <a:srgbClr val="C00000"/>
                </a:solidFill>
              </a:rPr>
              <a:t>Outliers:</a:t>
            </a:r>
            <a:endParaRPr lang="en-US" altLang="en-US" sz="2000" dirty="0"/>
          </a:p>
          <a:p>
            <a:pPr lvl="1"/>
            <a:r>
              <a:rPr lang="en-US" altLang="en-US" sz="1600" dirty="0"/>
              <a:t>A value higher/lower than 1.5 x IQR</a:t>
            </a:r>
          </a:p>
          <a:p>
            <a:endParaRPr lang="en-US" altLang="en-US" sz="1900" dirty="0"/>
          </a:p>
          <a:p>
            <a:pPr lvl="1"/>
            <a:endParaRPr lang="en-US" altLang="en-US" dirty="0"/>
          </a:p>
        </p:txBody>
      </p:sp>
      <p:sp>
        <p:nvSpPr>
          <p:cNvPr id="17410" name="Slide Number Placeholder 6">
            <a:extLst>
              <a:ext uri="{FF2B5EF4-FFF2-40B4-BE49-F238E27FC236}">
                <a16:creationId xmlns:a16="http://schemas.microsoft.com/office/drawing/2014/main" id="{A5D2A3A1-19D0-40C5-95EB-78776A88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1BA70DB-7413-40FD-B23B-800E8A0791D4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DC5D35-F529-41F4-B5AF-8D92C492A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3501008"/>
            <a:ext cx="3657917" cy="1855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0">
            <a:extLst>
              <a:ext uri="{FF2B5EF4-FFF2-40B4-BE49-F238E27FC236}">
                <a16:creationId xmlns:a16="http://schemas.microsoft.com/office/drawing/2014/main" id="{6633C979-2506-49F4-A2DB-2A1E7E072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Measuring the Dispersion of Data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44F445D3-C445-4E03-8CAD-A0D328DFA28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sz="2000" dirty="0">
                <a:solidFill>
                  <a:srgbClr val="C00000"/>
                </a:solidFill>
              </a:rPr>
              <a:t>Five-Number Summary:</a:t>
            </a:r>
          </a:p>
          <a:p>
            <a:pPr lvl="1"/>
            <a:r>
              <a:rPr lang="en-US" altLang="en-US" sz="1600" dirty="0"/>
              <a:t>Minimum, Q1, Median, Q3, Maximum</a:t>
            </a:r>
            <a:endParaRPr lang="en-US" alt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en-US" sz="2000" dirty="0">
              <a:solidFill>
                <a:srgbClr val="C00000"/>
              </a:solidFill>
            </a:endParaRPr>
          </a:p>
          <a:p>
            <a:r>
              <a:rPr lang="en-US" altLang="en-US" sz="2000" dirty="0">
                <a:solidFill>
                  <a:srgbClr val="C00000"/>
                </a:solidFill>
              </a:rPr>
              <a:t>Boxplots:</a:t>
            </a:r>
            <a:r>
              <a:rPr lang="en-US" altLang="en-US" sz="2000" dirty="0"/>
              <a:t> </a:t>
            </a:r>
          </a:p>
          <a:p>
            <a:pPr lvl="1"/>
            <a:r>
              <a:rPr lang="en-US" altLang="en-US" sz="1600" dirty="0"/>
              <a:t>graphic display of five-number summary.</a:t>
            </a:r>
          </a:p>
          <a:p>
            <a:pPr lvl="1"/>
            <a:r>
              <a:rPr lang="en-US" altLang="en-US" sz="1600" dirty="0"/>
              <a:t>Data is represented with a box</a:t>
            </a:r>
          </a:p>
          <a:p>
            <a:pPr lvl="1"/>
            <a:r>
              <a:rPr lang="en-US" altLang="en-US" sz="1600" dirty="0"/>
              <a:t>The ends of the box are at the first and third quartiles, i.e., the height of the box is IQR</a:t>
            </a:r>
          </a:p>
          <a:p>
            <a:pPr lvl="1"/>
            <a:r>
              <a:rPr lang="en-US" altLang="en-US" sz="1600" dirty="0"/>
              <a:t>The median is marked by a line within the box</a:t>
            </a:r>
          </a:p>
          <a:p>
            <a:pPr lvl="1"/>
            <a:r>
              <a:rPr lang="en-US" altLang="en-US" sz="1600" dirty="0"/>
              <a:t>Whiskers: two lines outside the box extended to Minimum and Maximum</a:t>
            </a:r>
          </a:p>
          <a:p>
            <a:pPr lvl="1"/>
            <a:r>
              <a:rPr lang="en-US" altLang="en-US" sz="1600" dirty="0"/>
              <a:t>Outliers: points beyond a specified outlier threshold, plotted individually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20DA0-E639-4B8B-B58C-58473C656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16CBAD8-89D9-4C82-982C-F47FF31362C4}" type="slidenum">
              <a:rPr lang="en-US" altLang="en-US"/>
              <a:pPr/>
              <a:t>5</a:t>
            </a:fld>
            <a:endParaRPr lang="en-US" altLang="en-US"/>
          </a:p>
        </p:txBody>
      </p:sp>
      <p:pic>
        <p:nvPicPr>
          <p:cNvPr id="41989" name="Picture 11">
            <a:extLst>
              <a:ext uri="{FF2B5EF4-FFF2-40B4-BE49-F238E27FC236}">
                <a16:creationId xmlns:a16="http://schemas.microsoft.com/office/drawing/2014/main" id="{0563ED93-EE36-4B78-B44F-157890EAE6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1" r="23846" b="13175"/>
          <a:stretch/>
        </p:blipFill>
        <p:spPr bwMode="auto">
          <a:xfrm>
            <a:off x="4860032" y="1625557"/>
            <a:ext cx="3311280" cy="2927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1">
            <a:extLst>
              <a:ext uri="{FF2B5EF4-FFF2-40B4-BE49-F238E27FC236}">
                <a16:creationId xmlns:a16="http://schemas.microsoft.com/office/drawing/2014/main" id="{3A8EEC09-88D9-40C7-9CA0-0532FEEC4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altLang="en-US"/>
              <a:t>Measuring the Dispersion of Data</a:t>
            </a:r>
          </a:p>
        </p:txBody>
      </p:sp>
      <p:sp>
        <p:nvSpPr>
          <p:cNvPr id="44035" name="Content Placeholder 6">
            <a:extLst>
              <a:ext uri="{FF2B5EF4-FFF2-40B4-BE49-F238E27FC236}">
                <a16:creationId xmlns:a16="http://schemas.microsoft.com/office/drawing/2014/main" id="{662135C5-830D-45E4-BBFA-45303CC0C94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32857"/>
            <a:ext cx="8153400" cy="4495800"/>
          </a:xfrm>
        </p:spPr>
        <p:txBody>
          <a:bodyPr/>
          <a:lstStyle/>
          <a:p>
            <a:r>
              <a:rPr lang="en-US" altLang="en-US" sz="2000" dirty="0">
                <a:solidFill>
                  <a:srgbClr val="C00000"/>
                </a:solidFill>
              </a:rPr>
              <a:t>Variance (or </a:t>
            </a:r>
            <a:r>
              <a:rPr lang="el-GR" altLang="en-US" sz="2000" dirty="0">
                <a:solidFill>
                  <a:srgbClr val="C00000"/>
                </a:solidFill>
              </a:rPr>
              <a:t>σ</a:t>
            </a:r>
            <a:r>
              <a:rPr lang="en-US" altLang="en-US" sz="2000" baseline="30000" dirty="0">
                <a:solidFill>
                  <a:srgbClr val="C00000"/>
                </a:solidFill>
              </a:rPr>
              <a:t>2</a:t>
            </a:r>
            <a:r>
              <a:rPr lang="en-US" altLang="en-US" sz="2000" dirty="0">
                <a:solidFill>
                  <a:srgbClr val="C00000"/>
                </a:solidFill>
              </a:rPr>
              <a:t>): </a:t>
            </a:r>
          </a:p>
          <a:p>
            <a:pPr lvl="1"/>
            <a:r>
              <a:rPr lang="en-US" altLang="en-US" sz="1600" dirty="0"/>
              <a:t>Indicate how spread out a data distribution is. </a:t>
            </a:r>
          </a:p>
          <a:p>
            <a:pPr lvl="1"/>
            <a:endParaRPr lang="en-US" altLang="en-US" sz="1600" dirty="0"/>
          </a:p>
          <a:p>
            <a:pPr lvl="1"/>
            <a:endParaRPr lang="en-US" altLang="en-US" sz="16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000" dirty="0">
                <a:solidFill>
                  <a:srgbClr val="C00000"/>
                </a:solidFill>
              </a:rPr>
              <a:t>Standard deviation (or </a:t>
            </a:r>
            <a:r>
              <a:rPr lang="el-GR" altLang="en-US" sz="2000" dirty="0">
                <a:solidFill>
                  <a:srgbClr val="C00000"/>
                </a:solidFill>
              </a:rPr>
              <a:t>σ</a:t>
            </a:r>
            <a:r>
              <a:rPr lang="en-US" altLang="en-US" sz="2000" dirty="0">
                <a:solidFill>
                  <a:srgbClr val="C00000"/>
                </a:solidFill>
              </a:rPr>
              <a:t>):</a:t>
            </a:r>
          </a:p>
          <a:p>
            <a:pPr lvl="1"/>
            <a:r>
              <a:rPr lang="en-US" altLang="en-US" sz="1700" dirty="0"/>
              <a:t>The square root of variance.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32C5A-FBDD-4F80-8F42-1D9AE94B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9527"/>
            <a:ext cx="533400" cy="244475"/>
          </a:xfrm>
        </p:spPr>
        <p:txBody>
          <a:bodyPr>
            <a:normAutofit lnSpcReduction="10000"/>
          </a:bodyPr>
          <a:lstStyle/>
          <a:p>
            <a:fld id="{703D2F1A-84B2-4ADF-BD79-32C9686ACE9C}" type="slidenum">
              <a:rPr lang="en-US" altLang="en-US" smtClean="0"/>
              <a:pPr/>
              <a:t>6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037" name="Object 11">
                <a:extLst>
                  <a:ext uri="{FF2B5EF4-FFF2-40B4-BE49-F238E27FC236}">
                    <a16:creationId xmlns:a16="http://schemas.microsoft.com/office/drawing/2014/main" id="{26E05749-5BD6-4A5F-B753-DA8F53E46D41}"/>
                  </a:ext>
                </a:extLst>
              </p:cNvPr>
              <p:cNvSpPr txBox="1"/>
              <p:nvPr/>
            </p:nvSpPr>
            <p:spPr bwMode="auto">
              <a:xfrm>
                <a:off x="2543175" y="2565400"/>
                <a:ext cx="3330575" cy="64293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037" name="Object 11">
                <a:extLst>
                  <a:ext uri="{FF2B5EF4-FFF2-40B4-BE49-F238E27FC236}">
                    <a16:creationId xmlns:a16="http://schemas.microsoft.com/office/drawing/2014/main" id="{26E05749-5BD6-4A5F-B753-DA8F53E46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43175" y="2565400"/>
                <a:ext cx="3330575" cy="6429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Boxplot Example 1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1844824"/>
            <a:ext cx="392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Draw the boxplot For the following set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52120" y="2852936"/>
            <a:ext cx="10198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Min=</a:t>
            </a:r>
          </a:p>
          <a:p>
            <a:r>
              <a:rPr lang="en-US" dirty="0"/>
              <a:t>Q1=</a:t>
            </a:r>
          </a:p>
          <a:p>
            <a:r>
              <a:rPr lang="en-US" dirty="0"/>
              <a:t>Median=</a:t>
            </a:r>
          </a:p>
          <a:p>
            <a:r>
              <a:rPr lang="en-US" dirty="0"/>
              <a:t>Q3=</a:t>
            </a:r>
          </a:p>
          <a:p>
            <a:r>
              <a:rPr lang="en-US" dirty="0"/>
              <a:t>Max=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4581128"/>
            <a:ext cx="4123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 Quartile Range (IQR)= </a:t>
            </a:r>
            <a:r>
              <a:rPr lang="en-US" dirty="0"/>
              <a:t>Q3-Q1</a:t>
            </a:r>
          </a:p>
          <a:p>
            <a:endParaRPr lang="en-US" b="1" dirty="0"/>
          </a:p>
          <a:p>
            <a:r>
              <a:rPr lang="en-US" b="1" dirty="0"/>
              <a:t>Outliers = </a:t>
            </a:r>
            <a:r>
              <a:rPr lang="en-US" dirty="0" err="1"/>
              <a:t>Min_outlier</a:t>
            </a:r>
            <a:r>
              <a:rPr lang="en-US" dirty="0"/>
              <a:t> &lt; Q1- 1.5×IQR</a:t>
            </a:r>
          </a:p>
          <a:p>
            <a:pPr lvl="2"/>
            <a:r>
              <a:rPr lang="en-US" dirty="0"/>
              <a:t> </a:t>
            </a:r>
            <a:r>
              <a:rPr lang="en-US" dirty="0" err="1"/>
              <a:t>Max_outlier</a:t>
            </a:r>
            <a:r>
              <a:rPr lang="en-US" dirty="0"/>
              <a:t> &gt; Q3+1.5×IQR</a:t>
            </a: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2F0CEDCB-D810-4E32-9777-F835F8CE6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157808"/>
              </p:ext>
            </p:extLst>
          </p:nvPr>
        </p:nvGraphicFramePr>
        <p:xfrm>
          <a:off x="2472877" y="2302088"/>
          <a:ext cx="4572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618975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658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40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60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8151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4868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3047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3930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507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9338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609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3229004"/>
                  </a:ext>
                </a:extLst>
              </a:tr>
            </a:tbl>
          </a:graphicData>
        </a:graphic>
      </p:graphicFrame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3747994-EFA9-49E9-8E6B-B53461429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F442526-C13B-48B5-8E20-89435D176EAE}" type="slidenum">
              <a:rPr lang="en-US" smtClean="0"/>
              <a:t>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Boxplot Example 1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1844824"/>
            <a:ext cx="392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Draw the boxplot For the following set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52120" y="2852936"/>
            <a:ext cx="12282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Min= 1</a:t>
            </a:r>
          </a:p>
          <a:p>
            <a:r>
              <a:rPr lang="en-US" dirty="0"/>
              <a:t>Q1= 3</a:t>
            </a:r>
          </a:p>
          <a:p>
            <a:r>
              <a:rPr lang="en-US" dirty="0"/>
              <a:t>Median= 6</a:t>
            </a:r>
          </a:p>
          <a:p>
            <a:r>
              <a:rPr lang="en-US" dirty="0"/>
              <a:t>Q3= 12</a:t>
            </a:r>
          </a:p>
          <a:p>
            <a:r>
              <a:rPr lang="en-US" dirty="0"/>
              <a:t>Max= 15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4581128"/>
            <a:ext cx="41231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 Quartile Range (IQR)= </a:t>
            </a:r>
            <a:r>
              <a:rPr lang="en-US" dirty="0"/>
              <a:t>Q3-Q1 = 12-3=9</a:t>
            </a:r>
          </a:p>
          <a:p>
            <a:r>
              <a:rPr lang="en-US" dirty="0"/>
              <a:t>1.5×IQR</a:t>
            </a:r>
            <a:r>
              <a:rPr lang="en-US" b="1" dirty="0"/>
              <a:t> = </a:t>
            </a:r>
            <a:r>
              <a:rPr lang="en-US" dirty="0"/>
              <a:t>1.5×9 = 13.5</a:t>
            </a:r>
            <a:endParaRPr lang="en-US" b="1" dirty="0"/>
          </a:p>
          <a:p>
            <a:r>
              <a:rPr lang="en-US" b="1" dirty="0"/>
              <a:t>Outliers = </a:t>
            </a:r>
            <a:r>
              <a:rPr lang="en-US" dirty="0" err="1"/>
              <a:t>Min_outlier</a:t>
            </a:r>
            <a:r>
              <a:rPr lang="en-US" dirty="0"/>
              <a:t> &lt; Q1- 1.5×IQR</a:t>
            </a:r>
          </a:p>
          <a:p>
            <a:r>
              <a:rPr lang="en-US" dirty="0"/>
              <a:t>	 </a:t>
            </a:r>
            <a:r>
              <a:rPr lang="en-US" dirty="0" err="1"/>
              <a:t>Min_outlier</a:t>
            </a:r>
            <a:r>
              <a:rPr lang="en-US" dirty="0"/>
              <a:t> &lt; 3-13.5= -10.5</a:t>
            </a:r>
          </a:p>
          <a:p>
            <a:endParaRPr lang="en-US" dirty="0"/>
          </a:p>
          <a:p>
            <a:pPr lvl="2"/>
            <a:r>
              <a:rPr lang="en-US" dirty="0"/>
              <a:t> </a:t>
            </a:r>
            <a:r>
              <a:rPr lang="en-US" dirty="0" err="1"/>
              <a:t>Max_outlier</a:t>
            </a:r>
            <a:r>
              <a:rPr lang="en-US" dirty="0"/>
              <a:t> &gt; Q3+1.5×IQR</a:t>
            </a:r>
          </a:p>
          <a:p>
            <a:pPr lvl="2"/>
            <a:r>
              <a:rPr lang="en-US" dirty="0"/>
              <a:t> </a:t>
            </a:r>
            <a:r>
              <a:rPr lang="en-US" dirty="0" err="1"/>
              <a:t>Max_outlier</a:t>
            </a:r>
            <a:r>
              <a:rPr lang="en-US" dirty="0"/>
              <a:t> &gt; 12+13.5= 25.5</a:t>
            </a: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2F0CEDCB-D810-4E32-9777-F835F8CE6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195422"/>
              </p:ext>
            </p:extLst>
          </p:nvPr>
        </p:nvGraphicFramePr>
        <p:xfrm>
          <a:off x="1904256" y="2302088"/>
          <a:ext cx="1371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80766898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18975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58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40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0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8151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4868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Median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047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3930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507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338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609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229004"/>
                  </a:ext>
                </a:extLst>
              </a:tr>
            </a:tbl>
          </a:graphicData>
        </a:graphic>
      </p:graphicFrame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CD99BDD-E908-4112-978F-F922B000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F442526-C13B-48B5-8E20-89435D176EA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6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Boxplot Example 1 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1691680" y="2060848"/>
          <a:ext cx="5924550" cy="361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52120" y="2852936"/>
            <a:ext cx="11368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Min=1</a:t>
            </a:r>
          </a:p>
          <a:p>
            <a:r>
              <a:rPr lang="en-US" dirty="0"/>
              <a:t>Q1=3</a:t>
            </a:r>
          </a:p>
          <a:p>
            <a:r>
              <a:rPr lang="en-US" dirty="0"/>
              <a:t>Median=6</a:t>
            </a:r>
          </a:p>
          <a:p>
            <a:r>
              <a:rPr lang="en-US" dirty="0"/>
              <a:t>Q3=12</a:t>
            </a:r>
          </a:p>
          <a:p>
            <a:r>
              <a:rPr lang="en-US" dirty="0"/>
              <a:t>Max=15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5F437C-A7E4-4504-BC2B-91DE52F55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F442526-C13B-48B5-8E20-89435D176EAE}" type="slidenum">
              <a:rPr lang="en-US" smtClean="0"/>
              <a:t>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4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4" id="{D36FA478-3F83-40A1-B6A8-0B0DD0F503F6}" vid="{704D4F7B-A5B2-41B4-9DD4-DEC19B5ACE8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Theme4</Template>
  <TotalTime>14252</TotalTime>
  <Words>3215</Words>
  <Application>Microsoft Office PowerPoint</Application>
  <PresentationFormat>On-screen Show (4:3)</PresentationFormat>
  <Paragraphs>601</Paragraphs>
  <Slides>36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Calibri</vt:lpstr>
      <vt:lpstr>Cambria Math</vt:lpstr>
      <vt:lpstr>Tahoma</vt:lpstr>
      <vt:lpstr>Times New Roman</vt:lpstr>
      <vt:lpstr>Tw Cen MT</vt:lpstr>
      <vt:lpstr>Wingdings</vt:lpstr>
      <vt:lpstr>Wingdings 2</vt:lpstr>
      <vt:lpstr>Theme4</vt:lpstr>
      <vt:lpstr>Worksheet</vt:lpstr>
      <vt:lpstr>Chapter 2 Tutorial</vt:lpstr>
      <vt:lpstr>Basic Statistical Measures</vt:lpstr>
      <vt:lpstr>Measuring the Central Tendency</vt:lpstr>
      <vt:lpstr>Measuring the Dispersion of Data</vt:lpstr>
      <vt:lpstr>Measuring the Dispersion of Data</vt:lpstr>
      <vt:lpstr>Measuring the Dispersion of Data</vt:lpstr>
      <vt:lpstr>Boxplot Example 1 </vt:lpstr>
      <vt:lpstr>Boxplot Example 1 </vt:lpstr>
      <vt:lpstr>Boxplot Example 1 </vt:lpstr>
      <vt:lpstr>Boxplot Example 2 </vt:lpstr>
      <vt:lpstr>Boxplot Example 2 </vt:lpstr>
      <vt:lpstr>Boxplot Example 2 </vt:lpstr>
      <vt:lpstr>Question#2: Suppose that the data for analysis includes the attribute grade. The grade values for the data tuples are: 4, 5, 9, 11, 12, 13, 13, 13, 13, 14, 15, 15, 16, 17, 18, 18, 19, 20</vt:lpstr>
      <vt:lpstr>Question#2: Suppose that the data for analysis includes the attribute grade. The grade values for the data tuples are: 4, 5, 9, 11, 12, 13, 13, 13, 13, 14, 15, 15, 16, 17, 18, 18, 19, 20</vt:lpstr>
      <vt:lpstr>Question#2: Suppose that the data for analysis includes the attribute grade. The grade values for the data tuples are: 4, 5, 9, 11, 12, 13, 13, 13, 13, 14, 15, 15, 16, 17, 18, 18, 19, 20</vt:lpstr>
      <vt:lpstr>Question#2: Suppose that the data for analysis includes the attribute grade. The grade values for the data tuples are: 4, 5, 9, 11, 12, 13, 13, 13, 13, 14, 15, 15, 16, 17, 18, 18, 19, 20</vt:lpstr>
      <vt:lpstr>Question#2: Suppose that the data for analysis includes the attribute grade. The grade values for the data tuples are: 4, 5, 9, 11, 12, 13, 13, 13, 13, 14, 15, 15, 16, 17, 18, 18, 19, 20</vt:lpstr>
      <vt:lpstr>Question#2: Suppose that the data for analysis includes the attribute grade. The grade values for the data tuples are: 4, 5, 9, 11, 12, 13, 13, 13, 13, 14, 15, 15, 16, 17, 18, 18, 19, 20</vt:lpstr>
      <vt:lpstr>Question#3: Suppose that the data for analysis includes the attribute age. The age values for the data tuples are: 13, 15, 16, 16, 19, 20, 20, 21, 22, 22, 25, 25, 25, 25, 30, 33, 33, 35, 35, 35, 35, 36, 40, 45,46, 52, 70</vt:lpstr>
      <vt:lpstr>Question#3: Suppose that the data for analysis includes the attribute age. The age values for the data tuples are: 13, 15, 16, 16, 19, 20, 20, 21, 22, 22, 25, 25, 25, 25, 30, 33, 33, 35, 35, 35, 35, 36, 40, 45,46, 52, 70</vt:lpstr>
      <vt:lpstr>Question#3: Suppose that the data for analysis includes the attribute age. The age values for the data tuples are: 13, 15, 16, 16, 19, 20, 20, 21, 22, 22, 25, 25, 25, 25, 30, 33, 33, 35, 35, 35, 35, 36, 40, 45,46, 52, 70.</vt:lpstr>
      <vt:lpstr>Question#3: Suppose that the data for analysis includes the attribute age. The age values for the data tuples are: 13, 15, 16, 16, 19, 20, 20, 21, 22, 22, 25, 25, 25, 25, 30, 33, 33, 35, 35, 35, 35, 36, 40, 45,46, 52, 70.</vt:lpstr>
      <vt:lpstr>Question#3: Suppose that the data for analysis includes the attribute age. The age values for the data tuples are: 13, 15, 16, 16, 19, 20, 20, 21, 22, 22, 25, 25, 25, 25, 30, 33, 33, 35, 35, 35, 35, 36, 40, 45,46, 52, 70.</vt:lpstr>
      <vt:lpstr>Question#3: Suppose that the data for analysis includes the attribute age. The age values for the data tuples are: 13, 15, 16, 16, 19, 20, 20, 21, 22, 22, 25, 25, 25, 25, 30, 33, 33, 35, 35, 35, 35, 36, 40, 45,46, 52, 70.</vt:lpstr>
      <vt:lpstr>Question#4: Suppose a hospital tested the age and body fat data for 18 randomly selected adults with the following result</vt:lpstr>
      <vt:lpstr>Question#4: Suppose a hospital tested the age and body fat data for 18 randomly selected adults with the following result</vt:lpstr>
      <vt:lpstr>Question#4: Suppose a hospital tested the age and body fat data for 18 randomly selected adults with the following result</vt:lpstr>
      <vt:lpstr>Question#4: Suppose a hospital tested the age and body fat data for 18 randomly selected adults with the following result</vt:lpstr>
      <vt:lpstr>Question#4: Suppose a hospital tested the age and body fat data for 18 randomly selected adults with the following result</vt:lpstr>
      <vt:lpstr>Question#4: Suppose a hospital tested the age and body fat data for 18 randomly selected adults with the following result</vt:lpstr>
      <vt:lpstr>Measuring Data Similarity and Dissimilarity</vt:lpstr>
      <vt:lpstr>Question#5:  Given two objects represented by the tuples                  (22, 1, 42, 10) and (20, 0, 36, 8)</vt:lpstr>
      <vt:lpstr>Question#5:  Given two objects represented by the tuples                  (22, 1, 42, 10) and (20, 0, 36, 8)</vt:lpstr>
      <vt:lpstr>Question#5:  Given two objects represented by the tuples                  (22, 1, 42, 10) and (20, 0, 36, 8)</vt:lpstr>
      <vt:lpstr>Example #5: Cosine Similarity </vt:lpstr>
      <vt:lpstr>Example #5: Cosine Similarity Cont…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ريم</cp:lastModifiedBy>
  <cp:revision>147</cp:revision>
  <dcterms:created xsi:type="dcterms:W3CDTF">2013-02-18T17:55:03Z</dcterms:created>
  <dcterms:modified xsi:type="dcterms:W3CDTF">2021-10-11T13:06:23Z</dcterms:modified>
</cp:coreProperties>
</file>