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0" r:id="rId3"/>
    <p:sldId id="264" r:id="rId4"/>
    <p:sldId id="265" r:id="rId5"/>
    <p:sldId id="276" r:id="rId6"/>
    <p:sldId id="267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E135985-0504-46E4-BA09-D11ABAE86280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3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2EBEE0AE-904E-4101-8C7B-1C10D6D52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E0AE-904E-4101-8C7B-1C10D6D521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E0AE-904E-4101-8C7B-1C10D6D52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5741E-8463-4695-83EF-88425D9A295E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26FA8-4591-4A65-A407-0B1D225867BF}"/>
              </a:ext>
            </a:extLst>
          </p:cNvPr>
          <p:cNvSpPr/>
          <p:nvPr/>
        </p:nvSpPr>
        <p:spPr>
          <a:xfrm>
            <a:off x="-9525" y="605314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F5BDB-F50A-4401-BEF5-F104691AE0A9}"/>
              </a:ext>
            </a:extLst>
          </p:cNvPr>
          <p:cNvSpPr/>
          <p:nvPr/>
        </p:nvSpPr>
        <p:spPr>
          <a:xfrm>
            <a:off x="2359026" y="604361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B655A0BF-F94B-4375-A42C-9EA41575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E19938C6-90B4-4D04-9590-2878E0B7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382B52C3-970E-4147-8B89-CD235DF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5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0B42FEE-B617-4C54-A941-C25E2B8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B16870-4149-4CA4-AF5E-18F06C2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6DA56A1-2B8C-4249-A2AD-EC5826F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BB545-4CFB-4EBE-8BE5-A8FD03F8B246}"/>
              </a:ext>
            </a:extLst>
          </p:cNvPr>
          <p:cNvSpPr/>
          <p:nvPr/>
        </p:nvSpPr>
        <p:spPr bwMode="white">
          <a:xfrm>
            <a:off x="6096001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D4342-A77A-4B0E-8DC8-29B31FB46135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05291-2E0F-4042-9ADE-E509C510CBDC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5E3285-C75F-4B08-A3C9-3849205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5500ADC-31A9-43EC-802B-C566CA3F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1" y="6248402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C041CA-BB70-462D-B4DF-13C8113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4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2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CBE1554-4CED-43A9-AF46-4700832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8499552-4EFE-4201-AB40-58D802A2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B1559E8-7D0E-458D-92F6-07D42956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9527"/>
            <a:ext cx="5334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7624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9B70F-14EA-47AB-8A08-5A7D8FF97DA7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CE80C-0DD2-4206-957F-FB10FE9E040D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6A514-0706-408D-89C2-8D2DE2CCFE75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F5BBC204-9658-450B-B28D-425F5A5F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B3C6943-E519-45B5-A661-938974DDF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5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ADF2E146-3BB0-49E0-9570-6999FA9896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9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D2B21F0B-E6F6-49EC-9D6D-3957DD77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7792F6DD-9F5D-47A3-9BA1-30FE2E66A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53D78B29-8F37-4A0E-821C-EA2323F72C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99F734E-B8A5-4070-A921-CBCD6E8A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C18ECE93-64AA-45BD-8B74-4EA609D68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19810CA-C33E-4C95-8930-337BB600D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B9FB142-8393-41D5-A85A-C95C0A73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5D3F496-84D8-4C64-A52B-B91BFEC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DF1FBB2-A7BD-4CFB-AF68-E1B8CF56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20466-0FB3-4250-90C6-4E074C5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5A1F-3BCC-4F34-BA52-A1063296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C463-C5A8-4067-A1E1-419DDEC8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9047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2955A398-BDC7-472E-808B-4EE28E5A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411B0FD-0DD8-4C2A-825D-A3859D8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9C38B9CD-5B93-47BC-96FA-0E6CD40A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357940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1E1EE2-7AB2-4A2C-A14A-FE52F52C82C1}"/>
              </a:ext>
            </a:extLst>
          </p:cNvPr>
          <p:cNvSpPr/>
          <p:nvPr/>
        </p:nvSpPr>
        <p:spPr bwMode="white">
          <a:xfrm>
            <a:off x="-9525" y="4572002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3DCCE-56B7-4C0B-87F5-47C2F4D7B75A}"/>
              </a:ext>
            </a:extLst>
          </p:cNvPr>
          <p:cNvSpPr/>
          <p:nvPr/>
        </p:nvSpPr>
        <p:spPr>
          <a:xfrm>
            <a:off x="-9524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C92BA-0128-4451-B37F-BC702441DF7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435E2-B063-4AD9-88A9-7809FBE889DD}"/>
              </a:ext>
            </a:extLst>
          </p:cNvPr>
          <p:cNvSpPr/>
          <p:nvPr/>
        </p:nvSpPr>
        <p:spPr bwMode="white">
          <a:xfrm>
            <a:off x="1447801" y="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CEB22B34-B40D-44E9-AB3B-D3FA8B6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1A884E99-7F44-4CCD-BF8C-F3AF6ACEA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447800" cy="663575"/>
          </a:xfrm>
        </p:spPr>
        <p:txBody>
          <a:bodyPr/>
          <a:lstStyle>
            <a:lvl1pPr>
              <a:defRPr sz="2100"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5570AAD0-E562-4BFA-92DA-ECD2A7989E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2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0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3F7F170B-2BDB-43C7-A728-DD5C33C12F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459D781F-4CFE-486C-94BB-09BD6492B6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2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55B7999-A05C-4D1C-83A9-B0B0972D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ACDF6120-F1F0-4C60-9FE9-39AC71A9C79D}" type="datetimeFigureOut">
              <a:rPr lang="en-US" smtClean="0"/>
              <a:pPr/>
              <a:t>10/11/2021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1406E-1160-4C6D-96A9-2C2D332BF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1" y="6248402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7FE92-8666-4BE7-903E-E7180F334DC3}"/>
              </a:ext>
            </a:extLst>
          </p:cNvPr>
          <p:cNvSpPr/>
          <p:nvPr/>
        </p:nvSpPr>
        <p:spPr bwMode="white">
          <a:xfrm>
            <a:off x="0" y="1268415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E2031-ECF0-4B21-B4CD-94E4C27634A0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D1948-A110-4560-B651-7EDAAC6B1ACA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8F9774-C219-4DB3-A09E-CFFC35AF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05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Tw Cen MT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/>
          <a:lstStyle/>
          <a:p>
            <a:r>
              <a:rPr lang="en-US" dirty="0"/>
              <a:t>Chapter 3 Tutorial:</a:t>
            </a: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108684-E2FB-4130-8FB0-8ACCC0CCE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IT323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 1: Use smoothing by bin means to smooth the above data, using a bin depth of 3:  Age: 13, 15, 16, 16, 19, 20,20, 21, 22, 22, 25, 25, 25, 25, 30, 33, 33, 35, 35, 35, 35, 36, 40, 45, 46, 52,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33538"/>
            <a:ext cx="8153400" cy="514826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000" b="1" dirty="0"/>
              <a:t>Step 1:</a:t>
            </a:r>
            <a:r>
              <a:rPr lang="en-US" sz="2000" dirty="0"/>
              <a:t> Sort the data. </a:t>
            </a:r>
          </a:p>
          <a:p>
            <a:pPr marL="457200" indent="-457200">
              <a:buNone/>
            </a:pPr>
            <a:r>
              <a:rPr lang="en-US" sz="2000" b="1" dirty="0"/>
              <a:t>Step 2:</a:t>
            </a:r>
            <a:r>
              <a:rPr lang="en-US" sz="2000" dirty="0"/>
              <a:t> Partition the data into </a:t>
            </a:r>
            <a:r>
              <a:rPr lang="en-US" sz="2000" dirty="0" err="1"/>
              <a:t>equidepth</a:t>
            </a:r>
            <a:r>
              <a:rPr lang="en-US" sz="2000" dirty="0"/>
              <a:t> (frequency) bins of depth 3.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Bin 1: 13, 15, 16 	Bin 2: 16, 19, 20		 Bin 3: 20, 21, 22</a:t>
            </a:r>
          </a:p>
          <a:p>
            <a:pPr marL="457200" indent="-45720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	Bin 4: 22, 25, 25		Bin 5: 25, 25, 30 		Bin 6: 33, 33, 35</a:t>
            </a:r>
          </a:p>
          <a:p>
            <a:pPr marL="457200" indent="-45720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	Bin 7: 35, 35, 35 	Bin 8: 36, 40, 45 		Bin 9: 46, 52, 70</a:t>
            </a:r>
          </a:p>
          <a:p>
            <a:pPr marL="457200" indent="-457200">
              <a:buNone/>
            </a:pPr>
            <a:r>
              <a:rPr lang="en-US" sz="2000" b="1" dirty="0"/>
              <a:t>Step 3:</a:t>
            </a:r>
            <a:r>
              <a:rPr lang="en-US" sz="2000" dirty="0"/>
              <a:t> Calculate the arithmetic mean of each bin.</a:t>
            </a:r>
          </a:p>
          <a:p>
            <a:pPr marL="457200" indent="-457200">
              <a:buNone/>
            </a:pPr>
            <a:r>
              <a:rPr lang="en-US" sz="2000" b="1" dirty="0"/>
              <a:t>Step 4:</a:t>
            </a:r>
            <a:r>
              <a:rPr lang="en-US" sz="2000" dirty="0"/>
              <a:t> Replace each of the values in each bin by the arithmetic mean calculated for the bin.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chemeClr val="accent2"/>
                </a:solidFill>
              </a:rPr>
              <a:t>Bin 1: 14 2/3, 14 2/3, 14 2/3   Bin 2: 18 1/3, 18 1/3, 18 1/3      Bin 3: 21, 21, 21</a:t>
            </a:r>
          </a:p>
          <a:p>
            <a:pPr marL="457200" indent="-45720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	Bin 4: 24, 24, 24 	  Bin 5: 26 2/3, 26 2/3, 26 2/3      Bin 6: 33 2/3, 33 2/3, 33 2/3</a:t>
            </a:r>
          </a:p>
          <a:p>
            <a:pPr marL="457200" indent="-45720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	Bin 7: 35, 35, 35 	  Bin 8: 40 1/3, 40 1/3, 40 1/3      Bin 9: 56, 56, 56</a:t>
            </a:r>
          </a:p>
          <a:p>
            <a:pPr marL="457200" indent="-457200">
              <a:buNone/>
            </a:pPr>
            <a:r>
              <a:rPr lang="en-US" sz="2000" dirty="0"/>
              <a:t>This method </a:t>
            </a:r>
            <a:r>
              <a:rPr lang="en-US" sz="2000" dirty="0" err="1"/>
              <a:t>smoothes</a:t>
            </a:r>
            <a:r>
              <a:rPr lang="en-US" sz="2000" dirty="0"/>
              <a:t> a sorted data value by consulting to its ”</a:t>
            </a:r>
            <a:r>
              <a:rPr lang="en-US" sz="2000" i="1" dirty="0"/>
              <a:t>neighborhood</a:t>
            </a:r>
            <a:r>
              <a:rPr lang="en-US" sz="2000" dirty="0"/>
              <a:t>”. It performs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smoothing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Q2: What are the value ranges of the following normalization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(a) </a:t>
            </a:r>
            <a:r>
              <a:rPr lang="en-US" b="1" dirty="0"/>
              <a:t>min-max normalization </a:t>
            </a:r>
            <a:r>
              <a:rPr lang="en-US" dirty="0"/>
              <a:t>to [</a:t>
            </a:r>
            <a:r>
              <a:rPr lang="en-US" dirty="0" err="1">
                <a:solidFill>
                  <a:srgbClr val="C00000"/>
                </a:solidFill>
              </a:rPr>
              <a:t>new_min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new_max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(b) </a:t>
            </a:r>
            <a:r>
              <a:rPr lang="en-US" b="1" dirty="0"/>
              <a:t>z-score normalization</a:t>
            </a:r>
            <a:r>
              <a:rPr lang="en-US" dirty="0"/>
              <a:t>: </a:t>
            </a:r>
            <a:r>
              <a:rPr lang="en-US" dirty="0">
                <a:latin typeface="Tw Cen MT"/>
              </a:rPr>
              <a:t>(</a:t>
            </a:r>
            <a:r>
              <a:rPr lang="el-GR" dirty="0">
                <a:solidFill>
                  <a:srgbClr val="B95B22"/>
                </a:solidFill>
                <a:latin typeface="Calibri"/>
              </a:rPr>
              <a:t>μ</a:t>
            </a:r>
            <a:r>
              <a:rPr lang="en-US" dirty="0">
                <a:latin typeface="Tw Cen MT"/>
              </a:rPr>
              <a:t>: mean, </a:t>
            </a:r>
            <a:r>
              <a:rPr lang="el-GR" dirty="0">
                <a:solidFill>
                  <a:srgbClr val="B95B22"/>
                </a:solidFill>
                <a:latin typeface="Calibri"/>
              </a:rPr>
              <a:t>σ</a:t>
            </a:r>
            <a:r>
              <a:rPr lang="en-US" dirty="0">
                <a:latin typeface="Tw Cen MT"/>
              </a:rPr>
              <a:t>: standard deviation)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(c)</a:t>
            </a:r>
            <a:r>
              <a:rPr lang="en-US" b="1" dirty="0"/>
              <a:t> z-score normalization using the mean absolute deviation SA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(d)</a:t>
            </a:r>
            <a:r>
              <a:rPr lang="en-US" b="1" dirty="0"/>
              <a:t> normalization by decimal scaling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4B891667-040E-45C0-8E5E-FA92F650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50827"/>
            <a:ext cx="4717942" cy="499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1" descr="A close up of a clock&#10;&#10;Description generated with high confidence">
            <a:extLst>
              <a:ext uri="{FF2B5EF4-FFF2-40B4-BE49-F238E27FC236}">
                <a16:creationId xmlns:a16="http://schemas.microsoft.com/office/drawing/2014/main" id="{1848BC79-6BFB-4D02-8AC1-A22D05C7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040427"/>
            <a:ext cx="1395966" cy="845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62EACC8-BAB1-4220-824C-BA0CA5071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056" y="5398089"/>
            <a:ext cx="11144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2C1C484-04D0-4A59-9C9E-1E362139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70233"/>
            <a:ext cx="6126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dirty="0">
                <a:latin typeface="+mn-lt"/>
                <a:cs typeface="+mn-cs"/>
              </a:rPr>
              <a:t>Where j is the smallest integer such that 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CC61D9A-FF0D-4EC0-9FA6-A273DBB50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6096000"/>
            <a:ext cx="1400175" cy="342900"/>
          </a:xfrm>
          <a:prstGeom prst="rect">
            <a:avLst/>
          </a:prstGeom>
        </p:spPr>
      </p:pic>
      <p:pic>
        <p:nvPicPr>
          <p:cNvPr id="22" name="Picture 23" descr="A close up of a clock&#10;&#10;Description generated with high confidence">
            <a:extLst>
              <a:ext uri="{FF2B5EF4-FFF2-40B4-BE49-F238E27FC236}">
                <a16:creationId xmlns:a16="http://schemas.microsoft.com/office/drawing/2014/main" id="{06639ACC-3728-43E0-9821-4DD044B74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979" y="4334501"/>
            <a:ext cx="3952007" cy="618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Q3: Use the methods below to normalize the following group of data: 200; 300; 400; 600;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a) min-max normalization by setting min = 0 and max = 1</a:t>
            </a:r>
          </a:p>
          <a:p>
            <a:r>
              <a:rPr lang="en-US" dirty="0"/>
              <a:t> get the new value by computing:</a:t>
            </a:r>
          </a:p>
          <a:p>
            <a:endParaRPr lang="en-US" dirty="0"/>
          </a:p>
          <a:p>
            <a:r>
              <a:rPr lang="en-US" dirty="0"/>
              <a:t> The normalized data are=  </a:t>
            </a:r>
            <a:r>
              <a:rPr lang="en-US" dirty="0">
                <a:solidFill>
                  <a:srgbClr val="C00000"/>
                </a:solidFill>
              </a:rPr>
              <a:t>0, 0.125, 0.25, 0.5, 1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b) z-score normalization</a:t>
            </a:r>
          </a:p>
          <a:p>
            <a:r>
              <a:rPr lang="en-US" dirty="0"/>
              <a:t>a value vi of A is normalized to </a:t>
            </a:r>
            <a:r>
              <a:rPr lang="en-US" dirty="0" err="1"/>
              <a:t>v′i</a:t>
            </a:r>
            <a:r>
              <a:rPr lang="en-US" dirty="0"/>
              <a:t> by computing: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normalized data are = </a:t>
            </a:r>
            <a:r>
              <a:rPr lang="en-US" dirty="0">
                <a:solidFill>
                  <a:srgbClr val="C00000"/>
                </a:solidFill>
              </a:rPr>
              <a:t>-1.06, -0.7, -0.35, 0.35, 1.78</a:t>
            </a:r>
          </a:p>
          <a:p>
            <a:pPr marL="0" indent="0">
              <a:buNone/>
            </a:pPr>
            <a:endParaRPr lang="en-US" sz="2000" b="1" dirty="0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49834"/>
              </p:ext>
            </p:extLst>
          </p:nvPr>
        </p:nvGraphicFramePr>
        <p:xfrm>
          <a:off x="3848228" y="1919486"/>
          <a:ext cx="2323972" cy="59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معادلة" r:id="rId3" imgW="1536480" imgH="393480" progId="Equation.3">
                  <p:embed/>
                </p:oleObj>
              </mc:Choice>
              <mc:Fallback>
                <p:oleObj name="معادلة" r:id="rId3" imgW="1536480" imgH="393480" progId="Equation.3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228" y="1919486"/>
                        <a:ext cx="2323972" cy="595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63E6404-8E31-4F2F-B70A-0B043D82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86" y="3651704"/>
            <a:ext cx="1295400" cy="595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91EE6-856B-49ED-AE66-4140D21AE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191000"/>
            <a:ext cx="4351397" cy="933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Q3: Use the methods below to normalize the following group of data: 200; 300; 400; 600;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c) z-score normalization using the mean absolute deviation instead of standard deviation </a:t>
            </a:r>
          </a:p>
          <a:p>
            <a:r>
              <a:rPr lang="en-US" dirty="0"/>
              <a:t>replaces       with       ,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normalized data are: </a:t>
            </a:r>
            <a:r>
              <a:rPr lang="en-US" dirty="0">
                <a:solidFill>
                  <a:srgbClr val="C00000"/>
                </a:solidFill>
              </a:rPr>
              <a:t>− 1.25, − 0.833, − 0.417, 0.417, 2.08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d) Normalization by decimal scaling</a:t>
            </a:r>
          </a:p>
          <a:p>
            <a:r>
              <a:rPr lang="en-US" dirty="0"/>
              <a:t>The smallest integer j such that Max(|</a:t>
            </a:r>
            <a:r>
              <a:rPr lang="el-GR" dirty="0"/>
              <a:t>ν</a:t>
            </a:r>
            <a:r>
              <a:rPr lang="en-US" dirty="0"/>
              <a:t>’|) &lt; 1 is 4. </a:t>
            </a:r>
          </a:p>
          <a:p>
            <a:r>
              <a:rPr lang="en-US" dirty="0"/>
              <a:t>After normalization by decimal scaling, the data become: </a:t>
            </a:r>
            <a:r>
              <a:rPr lang="en-US" dirty="0">
                <a:solidFill>
                  <a:srgbClr val="C00000"/>
                </a:solidFill>
              </a:rPr>
              <a:t>0.02, 0.03, 0.04, 0.06, 0.1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92931"/>
              </p:ext>
            </p:extLst>
          </p:nvPr>
        </p:nvGraphicFramePr>
        <p:xfrm>
          <a:off x="1754035" y="2282031"/>
          <a:ext cx="381000" cy="38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معادلة" r:id="rId2" imgW="164880" imgH="139680" progId="Equation.3">
                  <p:embed/>
                </p:oleObj>
              </mc:Choice>
              <mc:Fallback>
                <p:oleObj name="معادلة" r:id="rId2" imgW="164880" imgH="13968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035" y="2282031"/>
                        <a:ext cx="381000" cy="384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54542"/>
              </p:ext>
            </p:extLst>
          </p:nvPr>
        </p:nvGraphicFramePr>
        <p:xfrm>
          <a:off x="2599948" y="2252662"/>
          <a:ext cx="3355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3">
                  <p:embed/>
                </p:oleObj>
              </mc:Choice>
              <mc:Fallback>
                <p:oleObj name="Equation" r:id="rId4" imgW="164880" imgH="17748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948" y="2252662"/>
                        <a:ext cx="3355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45787"/>
              </p:ext>
            </p:extLst>
          </p:nvPr>
        </p:nvGraphicFramePr>
        <p:xfrm>
          <a:off x="1170686" y="2667000"/>
          <a:ext cx="7211314" cy="65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760" imgH="393480" progId="Equation.3">
                  <p:embed/>
                </p:oleObj>
              </mc:Choice>
              <mc:Fallback>
                <p:oleObj name="Equation" r:id="rId6" imgW="3479760" imgH="393480" progId="Equation.3">
                  <p:embed/>
                  <p:pic>
                    <p:nvPicPr>
                      <p:cNvPr id="266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86" y="2667000"/>
                        <a:ext cx="7211314" cy="655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Q4: Age: 13, 15, 16, 16, 19, 20,20, 21, 22, 22, 25, 25, 25, 25, 30, 33, 33, 35, 35, 35, 35, 36, 40, 45, 46, 52, 70.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a) Use min-max normalization to transform the value 35 for age onto the range [0:0;1:0].</a:t>
            </a:r>
          </a:p>
          <a:p>
            <a:r>
              <a:rPr lang="en-US" dirty="0" err="1"/>
              <a:t>minA</a:t>
            </a:r>
            <a:r>
              <a:rPr lang="en-US" dirty="0"/>
              <a:t> = 13, </a:t>
            </a:r>
            <a:r>
              <a:rPr lang="en-US" dirty="0" err="1"/>
              <a:t>maxA</a:t>
            </a:r>
            <a:r>
              <a:rPr lang="en-US" dirty="0"/>
              <a:t> = 70,</a:t>
            </a:r>
          </a:p>
          <a:p>
            <a:r>
              <a:rPr lang="en-US" dirty="0"/>
              <a:t>new </a:t>
            </a:r>
            <a:r>
              <a:rPr lang="en-US" dirty="0" err="1"/>
              <a:t>minA</a:t>
            </a:r>
            <a:r>
              <a:rPr lang="en-US" dirty="0"/>
              <a:t> = 0; new </a:t>
            </a:r>
            <a:r>
              <a:rPr lang="en-US" dirty="0" err="1"/>
              <a:t>maxA</a:t>
            </a:r>
            <a:r>
              <a:rPr lang="en-US" dirty="0"/>
              <a:t> = 1.0, </a:t>
            </a:r>
          </a:p>
          <a:p>
            <a:r>
              <a:rPr lang="en-US" dirty="0"/>
              <a:t>then v = 35 is transformed to v’ = 0.39.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b) Use z-score normalization to transform the value 35 for age, where the standard deviation of age is 12.94 years.</a:t>
            </a:r>
          </a:p>
          <a:p>
            <a:r>
              <a:rPr lang="en-US" dirty="0"/>
              <a:t>Mean = 809/27 = 29.96 and Sd= 12.94, </a:t>
            </a:r>
          </a:p>
          <a:p>
            <a:r>
              <a:rPr lang="en-US" dirty="0"/>
              <a:t>then v = 35 is transformed to v’ = 0.39.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c) Use normalization by decimal scaling to transform the value 35 for age.</a:t>
            </a:r>
          </a:p>
          <a:p>
            <a:r>
              <a:rPr lang="en-US" dirty="0"/>
              <a:t>j = 2, v = 35 is transformed to v’ = 0.35.</a:t>
            </a:r>
          </a:p>
          <a:p>
            <a:endParaRPr lang="en-US" dirty="0"/>
          </a:p>
        </p:txBody>
      </p:sp>
      <p:pic>
        <p:nvPicPr>
          <p:cNvPr id="4" name="Picture 4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340FFDD3-13F6-48A3-A6DC-A2AE700F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09800"/>
            <a:ext cx="4717942" cy="499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Q5: Suppose a group of 12 sales price records has been sorted as follows: 5, 10, 11, 13, 15, 35, 50, 55, 72, 92, 204, 215.</a:t>
            </a:r>
            <a:br>
              <a:rPr lang="en-US" dirty="0"/>
            </a:br>
            <a:r>
              <a:rPr lang="en-US" dirty="0"/>
              <a:t>Partition them into three bins by each of the following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a) equal-frequency (</a:t>
            </a:r>
            <a:r>
              <a:rPr lang="en-US" sz="2000" b="1" dirty="0" err="1"/>
              <a:t>equidepth</a:t>
            </a:r>
            <a:r>
              <a:rPr lang="en-US" sz="2000" b="1" dirty="0"/>
              <a:t>) partitioning</a:t>
            </a:r>
          </a:p>
          <a:p>
            <a:endParaRPr lang="en-US" dirty="0"/>
          </a:p>
          <a:p>
            <a:r>
              <a:rPr lang="en-US" dirty="0"/>
              <a:t>Equal-depth (frequency) partitioning: It divides the range into N intervals, each containing approximately same number of samples</a:t>
            </a:r>
          </a:p>
          <a:p>
            <a:r>
              <a:rPr lang="en-US" dirty="0"/>
              <a:t>Partition the data into </a:t>
            </a:r>
            <a:r>
              <a:rPr lang="en-US" dirty="0" err="1"/>
              <a:t>equidepth</a:t>
            </a:r>
            <a:r>
              <a:rPr lang="en-US" dirty="0"/>
              <a:t> bins of depth 4: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1: 5, 10, 11, 13 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2: 15, 35, 50, 55 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3: 72, 92, 204, 215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Q5: Suppose a group of 12 sales price records has been sorted as follows: 5, 10, 11, 13, 15, 35, 50, 55, 72, 92, 204, 215.</a:t>
            </a:r>
            <a:br>
              <a:rPr lang="en-US" dirty="0"/>
            </a:br>
            <a:r>
              <a:rPr lang="en-US" dirty="0"/>
              <a:t>Partition them into three bins by each of the following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2857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b) equal-width partitioning</a:t>
            </a:r>
          </a:p>
          <a:p>
            <a:endParaRPr lang="en-US" dirty="0"/>
          </a:p>
          <a:p>
            <a:r>
              <a:rPr lang="en-US" dirty="0"/>
              <a:t>Equal-width It divides the range into N intervals of equal size</a:t>
            </a:r>
          </a:p>
          <a:p>
            <a:r>
              <a:rPr lang="en-US" dirty="0"/>
              <a:t>Partitioning the data into 3 </a:t>
            </a:r>
            <a:r>
              <a:rPr lang="en-US" dirty="0" err="1"/>
              <a:t>equi</a:t>
            </a:r>
            <a:r>
              <a:rPr lang="en-US" dirty="0"/>
              <a:t>-width bins will require the width to be (Max-Min)/N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(215 − 5)/3 = 70. We get: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1: 5, 10, 11, 13, 15, 35, 50, 55, 72	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2: 92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Bin 3: 204, 215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4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D36FA478-3F83-40A1-B6A8-0B0DD0F503F6}" vid="{704D4F7B-A5B2-41B4-9DD4-DEC19B5ACE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183</TotalTime>
  <Words>1032</Words>
  <Application>Microsoft Office PowerPoint</Application>
  <PresentationFormat>On-screen Show (4:3)</PresentationFormat>
  <Paragraphs>83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Theme4</vt:lpstr>
      <vt:lpstr>معادلة</vt:lpstr>
      <vt:lpstr>Equation</vt:lpstr>
      <vt:lpstr>Chapter 3 Tutorial: Data Preprocessing</vt:lpstr>
      <vt:lpstr>Q 1: Use smoothing by bin means to smooth the above data, using a bin depth of 3:  Age: 13, 15, 16, 16, 19, 20,20, 21, 22, 22, 25, 25, 25, 25, 30, 33, 33, 35, 35, 35, 35, 36, 40, 45, 46, 52, 70</vt:lpstr>
      <vt:lpstr>Q2: What are the value ranges of the following normalization methods?</vt:lpstr>
      <vt:lpstr>Q3: Use the methods below to normalize the following group of data: 200; 300; 400; 600; 1000</vt:lpstr>
      <vt:lpstr>Q3: Use the methods below to normalize the following group of data: 200; 300; 400; 600; 1000</vt:lpstr>
      <vt:lpstr>Q4: Age: 13, 15, 16, 16, 19, 20,20, 21, 22, 22, 25, 25, 25, 25, 30, 33, 33, 35, 35, 35, 35, 36, 40, 45, 46, 52, 70.</vt:lpstr>
      <vt:lpstr>Q5: Suppose a group of 12 sales price records has been sorted as follows: 5, 10, 11, 13, 15, 35, 50, 55, 72, 92, 204, 215. Partition them into three bins by each of the following methods:</vt:lpstr>
      <vt:lpstr>Q5: Suppose a group of 12 sales price records has been sorted as follows: 5, 10, 11, 13, 15, 35, 50, 55, 72, 92, 204, 215. Partition them into three bins by each of the following methods: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Tutorial</dc:title>
  <dc:creator>ReeM</dc:creator>
  <cp:lastModifiedBy>ريم</cp:lastModifiedBy>
  <cp:revision>191</cp:revision>
  <cp:lastPrinted>2020-02-08T13:57:02Z</cp:lastPrinted>
  <dcterms:created xsi:type="dcterms:W3CDTF">2013-03-11T19:28:35Z</dcterms:created>
  <dcterms:modified xsi:type="dcterms:W3CDTF">2021-10-11T13:08:16Z</dcterms:modified>
</cp:coreProperties>
</file>