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4" r:id="rId4"/>
    <p:sldId id="258" r:id="rId5"/>
    <p:sldId id="259" r:id="rId6"/>
    <p:sldId id="260" r:id="rId7"/>
    <p:sldId id="265" r:id="rId8"/>
    <p:sldId id="262" r:id="rId9"/>
    <p:sldId id="29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93" r:id="rId25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726" autoAdjust="0"/>
    <p:restoredTop sz="77414" autoAdjust="0"/>
  </p:normalViewPr>
  <p:slideViewPr>
    <p:cSldViewPr>
      <p:cViewPr varScale="1">
        <p:scale>
          <a:sx n="61" d="100"/>
          <a:sy n="61" d="100"/>
        </p:scale>
        <p:origin x="7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2C05B-9FD1-DC4E-A787-490FBC63DD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D0E66-EBF8-8142-8140-73B43167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refers to the way we organize information on our computer. With a slight thinking , you can guess that the way we organize information can have a lot of impact on the performance.  Take for example, a library. Suppose, you want to have a book on Set Theory from a public library, to do that you have to first go to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section, then to set theory section.  If these books are not organized in this manner and just distributed randomly then it will be really a cumbersome process to find a book on set theory.    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way a librarian organizes his books(data) into a particular form (data structure) to efficiently perform a task(find a book on set theory).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D0E66-EBF8-8142-8140-73B43167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F5867B-9B20-41E0-BF90-DB228F170B8C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 to ADT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Types &amp; Data Structure</a:t>
            </a:r>
            <a:endParaRPr lang="en-US" sz="4600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Possible Structures: Set, Linear, Tree, Graph.</a:t>
            </a: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295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1752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447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90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1676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209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2057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733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477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1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63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181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47244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8862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419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8768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3340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57912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1722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4800600" y="4267200"/>
            <a:ext cx="2286000" cy="1371600"/>
            <a:chOff x="3024" y="2448"/>
            <a:chExt cx="1440" cy="864"/>
          </a:xfrm>
        </p:grpSpPr>
        <p:sp>
          <p:nvSpPr>
            <p:cNvPr id="37" name="Oval 18"/>
            <p:cNvSpPr>
              <a:spLocks noChangeArrowheads="1"/>
            </p:cNvSpPr>
            <p:nvPr/>
          </p:nvSpPr>
          <p:spPr bwMode="auto">
            <a:xfrm>
              <a:off x="3696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3552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3024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1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2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408" y="249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360" y="25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 flipH="1">
              <a:off x="3600" y="2736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648" y="2880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408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120" y="29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792" y="312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1" name="Group 54"/>
          <p:cNvGrpSpPr>
            <a:grpSpLocks/>
          </p:cNvGrpSpPr>
          <p:nvPr/>
        </p:nvGrpSpPr>
        <p:grpSpPr bwMode="auto">
          <a:xfrm>
            <a:off x="1371600" y="4495800"/>
            <a:ext cx="1676400" cy="1295400"/>
            <a:chOff x="672" y="2736"/>
            <a:chExt cx="1056" cy="816"/>
          </a:xfrm>
        </p:grpSpPr>
        <p:sp>
          <p:nvSpPr>
            <p:cNvPr id="52" name="Oval 12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86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144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67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auto">
            <a:xfrm>
              <a:off x="1296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8" name="Oval 30"/>
            <p:cNvSpPr>
              <a:spLocks noChangeArrowheads="1"/>
            </p:cNvSpPr>
            <p:nvPr/>
          </p:nvSpPr>
          <p:spPr bwMode="auto">
            <a:xfrm>
              <a:off x="163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H="1">
              <a:off x="960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124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 flipH="1">
              <a:off x="720" y="312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912" y="312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 flipH="1">
              <a:off x="1344" y="316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488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55"/>
          <p:cNvSpPr txBox="1">
            <a:spLocks noChangeArrowheads="1"/>
          </p:cNvSpPr>
          <p:nvPr/>
        </p:nvSpPr>
        <p:spPr bwMode="auto">
          <a:xfrm>
            <a:off x="1431925" y="39243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SET</a:t>
            </a: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800600" y="35052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LINEAR</a:t>
            </a:r>
          </a:p>
        </p:txBody>
      </p:sp>
      <p:sp>
        <p:nvSpPr>
          <p:cNvPr id="67" name="Text Box 57"/>
          <p:cNvSpPr txBox="1">
            <a:spLocks noChangeArrowheads="1"/>
          </p:cNvSpPr>
          <p:nvPr/>
        </p:nvSpPr>
        <p:spPr bwMode="auto">
          <a:xfrm>
            <a:off x="2727325" y="45339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TREE</a:t>
            </a:r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4479925" y="52959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the domain of a structured data type? Operations?</a:t>
            </a:r>
          </a:p>
          <a:p>
            <a:pPr algn="l" rtl="0"/>
            <a:r>
              <a:rPr lang="en-US" dirty="0"/>
              <a:t>Example: </a:t>
            </a:r>
            <a:r>
              <a:rPr lang="en-US" dirty="0" err="1">
                <a:latin typeface="SimSun" pitchFamily="2" charset="-122"/>
              </a:rPr>
              <a:t>boolean</a:t>
            </a:r>
            <a:r>
              <a:rPr lang="en-US" dirty="0">
                <a:latin typeface="SimSun" pitchFamily="2" charset="-122"/>
              </a:rPr>
              <a:t>[] Sample= new </a:t>
            </a:r>
            <a:r>
              <a:rPr lang="en-US" dirty="0" err="1">
                <a:latin typeface="SimSun" pitchFamily="2" charset="-122"/>
              </a:rPr>
              <a:t>boolean</a:t>
            </a:r>
            <a:r>
              <a:rPr lang="en-US" dirty="0">
                <a:latin typeface="SimSun" pitchFamily="2" charset="-122"/>
              </a:rPr>
              <a:t>[3];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563888" y="4252913"/>
            <a:ext cx="6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FFF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491880" y="4648200"/>
            <a:ext cx="654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3491880" y="5029200"/>
            <a:ext cx="654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FTF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139952" y="4267200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FTT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724400" y="4267200"/>
            <a:ext cx="639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TFF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067944" y="4648200"/>
            <a:ext cx="612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TFT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4191000" y="5029200"/>
            <a:ext cx="669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TTF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4724400" y="4648200"/>
            <a:ext cx="711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TTT</a:t>
            </a: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3352800" y="3962400"/>
            <a:ext cx="21336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2133600" y="43434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Domain</a:t>
            </a:r>
          </a:p>
        </p:txBody>
      </p:sp>
      <p:graphicFrame>
        <p:nvGraphicFramePr>
          <p:cNvPr id="16" name="Group 56"/>
          <p:cNvGraphicFramePr>
            <a:graphicFrameLocks noGrp="1"/>
          </p:cNvGraphicFramePr>
          <p:nvPr/>
        </p:nvGraphicFramePr>
        <p:xfrm>
          <a:off x="5867400" y="3810000"/>
          <a:ext cx="1143000" cy="365760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Line 59"/>
          <p:cNvSpPr>
            <a:spLocks noChangeShapeType="1"/>
          </p:cNvSpPr>
          <p:nvPr/>
        </p:nvSpPr>
        <p:spPr bwMode="auto">
          <a:xfrm flipV="1">
            <a:off x="5029200" y="4038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Example: Operations: </a:t>
            </a:r>
          </a:p>
          <a:p>
            <a:pPr lvl="1" algn="l" rtl="0">
              <a:buFontTx/>
              <a:buNone/>
            </a:pPr>
            <a:r>
              <a:rPr lang="en-US" dirty="0">
                <a:latin typeface="SimSun" pitchFamily="2" charset="-122"/>
              </a:rPr>
              <a:t>	Sample[0] = True;</a:t>
            </a:r>
          </a:p>
          <a:p>
            <a:pPr lvl="1" algn="l" rtl="0">
              <a:buFontTx/>
              <a:buNone/>
            </a:pPr>
            <a:r>
              <a:rPr lang="en-US" dirty="0">
                <a:latin typeface="SimSun" pitchFamily="2" charset="-122"/>
              </a:rPr>
              <a:t>	</a:t>
            </a:r>
            <a:r>
              <a:rPr lang="en-US" dirty="0" err="1">
                <a:latin typeface="SimSun" pitchFamily="2" charset="-122"/>
              </a:rPr>
              <a:t>boolean</a:t>
            </a:r>
            <a:r>
              <a:rPr lang="en-US" dirty="0">
                <a:latin typeface="SimSun" pitchFamily="2" charset="-122"/>
              </a:rPr>
              <a:t> C = Sample[1]; </a:t>
            </a:r>
            <a:endParaRPr lang="en-GB" dirty="0"/>
          </a:p>
        </p:txBody>
      </p:sp>
      <p:grpSp>
        <p:nvGrpSpPr>
          <p:cNvPr id="6" name="Group 1050"/>
          <p:cNvGrpSpPr>
            <a:grpSpLocks/>
          </p:cNvGrpSpPr>
          <p:nvPr/>
        </p:nvGrpSpPr>
        <p:grpSpPr bwMode="auto">
          <a:xfrm>
            <a:off x="4800600" y="2514600"/>
            <a:ext cx="3276600" cy="3313113"/>
            <a:chOff x="3024" y="1728"/>
            <a:chExt cx="2064" cy="2087"/>
          </a:xfrm>
        </p:grpSpPr>
        <p:grpSp>
          <p:nvGrpSpPr>
            <p:cNvPr id="8" name="Group 1039"/>
            <p:cNvGrpSpPr>
              <a:grpSpLocks/>
            </p:cNvGrpSpPr>
            <p:nvPr/>
          </p:nvGrpSpPr>
          <p:grpSpPr bwMode="auto">
            <a:xfrm>
              <a:off x="3024" y="1728"/>
              <a:ext cx="722" cy="288"/>
              <a:chOff x="3312" y="1920"/>
              <a:chExt cx="722" cy="288"/>
            </a:xfrm>
          </p:grpSpPr>
          <p:sp>
            <p:nvSpPr>
              <p:cNvPr id="23" name="Rectangle 1028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4" name="Text Box 1029"/>
              <p:cNvSpPr txBox="1">
                <a:spLocks noChangeArrowheads="1"/>
              </p:cNvSpPr>
              <p:nvPr/>
            </p:nvSpPr>
            <p:spPr bwMode="auto">
              <a:xfrm>
                <a:off x="3350" y="194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 dirty="0"/>
                  <a:t>Elements</a:t>
                </a:r>
                <a:endParaRPr lang="en-GB" sz="1800" b="1" dirty="0"/>
              </a:p>
            </p:txBody>
          </p:sp>
        </p:grpSp>
        <p:grpSp>
          <p:nvGrpSpPr>
            <p:cNvPr id="9" name="Group 1040"/>
            <p:cNvGrpSpPr>
              <a:grpSpLocks/>
            </p:cNvGrpSpPr>
            <p:nvPr/>
          </p:nvGrpSpPr>
          <p:grpSpPr bwMode="auto">
            <a:xfrm>
              <a:off x="3792" y="1968"/>
              <a:ext cx="720" cy="288"/>
              <a:chOff x="4416" y="1968"/>
              <a:chExt cx="720" cy="288"/>
            </a:xfrm>
          </p:grpSpPr>
          <p:sp>
            <p:nvSpPr>
              <p:cNvPr id="21" name="Text Box 1030"/>
              <p:cNvSpPr txBox="1">
                <a:spLocks noChangeArrowheads="1"/>
              </p:cNvSpPr>
              <p:nvPr/>
            </p:nvSpPr>
            <p:spPr bwMode="auto">
              <a:xfrm>
                <a:off x="4416" y="2016"/>
                <a:ext cx="7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Structure</a:t>
                </a:r>
                <a:endParaRPr lang="en-GB" sz="1800" b="1"/>
              </a:p>
            </p:txBody>
          </p:sp>
          <p:sp>
            <p:nvSpPr>
              <p:cNvPr id="22" name="Rectangle 1032"/>
              <p:cNvSpPr>
                <a:spLocks noChangeArrowheads="1"/>
              </p:cNvSpPr>
              <p:nvPr/>
            </p:nvSpPr>
            <p:spPr bwMode="auto">
              <a:xfrm>
                <a:off x="4416" y="1968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10" name="Rectangle 1033"/>
            <p:cNvSpPr>
              <a:spLocks noChangeArrowheads="1"/>
            </p:cNvSpPr>
            <p:nvPr/>
          </p:nvSpPr>
          <p:spPr bwMode="auto">
            <a:xfrm>
              <a:off x="3312" y="2688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" name="Text Box 1034"/>
            <p:cNvSpPr txBox="1">
              <a:spLocks noChangeArrowheads="1"/>
            </p:cNvSpPr>
            <p:nvPr/>
          </p:nvSpPr>
          <p:spPr bwMode="auto">
            <a:xfrm>
              <a:off x="3360" y="2721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Domain</a:t>
              </a:r>
              <a:endParaRPr lang="en-GB" sz="1800" b="1"/>
            </a:p>
          </p:txBody>
        </p:sp>
        <p:sp>
          <p:nvSpPr>
            <p:cNvPr id="12" name="Rectangle 1035"/>
            <p:cNvSpPr>
              <a:spLocks noChangeArrowheads="1"/>
            </p:cNvSpPr>
            <p:nvPr/>
          </p:nvSpPr>
          <p:spPr bwMode="auto">
            <a:xfrm>
              <a:off x="4272" y="268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4266" y="2736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Operations</a:t>
              </a:r>
              <a:endParaRPr lang="en-GB" sz="1800" b="1"/>
            </a:p>
          </p:txBody>
        </p:sp>
        <p:sp>
          <p:nvSpPr>
            <p:cNvPr id="14" name="AutoShape 1041"/>
            <p:cNvSpPr>
              <a:spLocks noChangeArrowheads="1"/>
            </p:cNvSpPr>
            <p:nvPr/>
          </p:nvSpPr>
          <p:spPr bwMode="auto">
            <a:xfrm>
              <a:off x="3312" y="2016"/>
              <a:ext cx="306" cy="663"/>
            </a:xfrm>
            <a:prstGeom prst="downArrow">
              <a:avLst>
                <a:gd name="adj1" fmla="val 50000"/>
                <a:gd name="adj2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utoShape 1042"/>
            <p:cNvSpPr>
              <a:spLocks noChangeArrowheads="1"/>
            </p:cNvSpPr>
            <p:nvPr/>
          </p:nvSpPr>
          <p:spPr bwMode="auto">
            <a:xfrm>
              <a:off x="3792" y="2256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grpSp>
          <p:nvGrpSpPr>
            <p:cNvPr id="16" name="Group 1047"/>
            <p:cNvGrpSpPr>
              <a:grpSpLocks/>
            </p:cNvGrpSpPr>
            <p:nvPr/>
          </p:nvGrpSpPr>
          <p:grpSpPr bwMode="auto">
            <a:xfrm>
              <a:off x="3648" y="3360"/>
              <a:ext cx="1008" cy="455"/>
              <a:chOff x="3888" y="3360"/>
              <a:chExt cx="1008" cy="303"/>
            </a:xfrm>
          </p:grpSpPr>
          <p:sp>
            <p:nvSpPr>
              <p:cNvPr id="19" name="Rectangle 1044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100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0" name="Text Box 1045"/>
              <p:cNvSpPr txBox="1">
                <a:spLocks noChangeArrowheads="1"/>
              </p:cNvSpPr>
              <p:nvPr/>
            </p:nvSpPr>
            <p:spPr bwMode="auto">
              <a:xfrm>
                <a:off x="3888" y="3393"/>
                <a:ext cx="908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   Data Type/</a:t>
                </a:r>
              </a:p>
              <a:p>
                <a:r>
                  <a:rPr lang="en-US" sz="1800" b="1"/>
                  <a:t>    Structure</a:t>
                </a:r>
                <a:endParaRPr lang="en-GB" sz="1800" b="1"/>
              </a:p>
            </p:txBody>
          </p:sp>
        </p:grpSp>
        <p:sp>
          <p:nvSpPr>
            <p:cNvPr id="17" name="AutoShape 1048"/>
            <p:cNvSpPr>
              <a:spLocks noChangeArrowheads="1"/>
            </p:cNvSpPr>
            <p:nvPr/>
          </p:nvSpPr>
          <p:spPr bwMode="auto">
            <a:xfrm>
              <a:off x="3648" y="2976"/>
              <a:ext cx="306" cy="384"/>
            </a:xfrm>
            <a:prstGeom prst="downArrow">
              <a:avLst>
                <a:gd name="adj1" fmla="val 50000"/>
                <a:gd name="adj2" fmla="val 313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8" name="AutoShape 1049"/>
            <p:cNvSpPr>
              <a:spLocks noChangeArrowheads="1"/>
            </p:cNvSpPr>
            <p:nvPr/>
          </p:nvSpPr>
          <p:spPr bwMode="auto">
            <a:xfrm>
              <a:off x="4416" y="2976"/>
              <a:ext cx="306" cy="384"/>
            </a:xfrm>
            <a:prstGeom prst="downArrow">
              <a:avLst>
                <a:gd name="adj1" fmla="val 50000"/>
                <a:gd name="adj2" fmla="val 313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(ADTs)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/>
              <a:t>Abstraction</a:t>
            </a:r>
            <a:r>
              <a:rPr lang="en-US" sz="2800" dirty="0"/>
              <a:t>? Anything that hides details &amp; provides only the essentials.</a:t>
            </a:r>
          </a:p>
          <a:p>
            <a:pPr algn="l" rtl="0"/>
            <a:r>
              <a:rPr lang="en-US" sz="2800" dirty="0"/>
              <a:t>Examples: an integer </a:t>
            </a:r>
            <a:r>
              <a:rPr lang="en-US" sz="3200" dirty="0"/>
              <a:t>165 = 1.10</a:t>
            </a:r>
            <a:r>
              <a:rPr lang="en-US" sz="3200" baseline="30000" dirty="0"/>
              <a:t>2</a:t>
            </a:r>
            <a:r>
              <a:rPr lang="en-US" sz="3200" dirty="0"/>
              <a:t>+6.10</a:t>
            </a:r>
            <a:r>
              <a:rPr lang="en-US" sz="3200" baseline="30000" dirty="0"/>
              <a:t>1</a:t>
            </a:r>
            <a:r>
              <a:rPr lang="en-US" sz="3200" dirty="0"/>
              <a:t>+5.10</a:t>
            </a:r>
            <a:r>
              <a:rPr lang="en-US" sz="3200" baseline="30000" dirty="0"/>
              <a:t>0</a:t>
            </a:r>
            <a:r>
              <a:rPr lang="en-US" sz="2800" dirty="0"/>
              <a:t>, procedures/subprograms, etc.</a:t>
            </a:r>
          </a:p>
          <a:p>
            <a:pPr algn="l" rtl="0"/>
            <a:r>
              <a:rPr lang="en-US" sz="2800" b="1" dirty="0"/>
              <a:t>Abstract Data Types (ADTs):</a:t>
            </a:r>
            <a:r>
              <a:rPr lang="en-US" sz="2800" dirty="0"/>
              <a:t> Simple or structured data types whose implementation details are hidden…</a:t>
            </a:r>
            <a:endParaRPr lang="en-US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While designing ADTs, a designer has to deal with two types of questions: </a:t>
            </a:r>
          </a:p>
          <a:p>
            <a:pPr lvl="1" algn="l" rtl="0"/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) </a:t>
            </a:r>
            <a:r>
              <a:rPr lang="en-US" sz="3200" b="1" dirty="0"/>
              <a:t>What</a:t>
            </a:r>
            <a:r>
              <a:rPr lang="en-US" sz="3200" dirty="0"/>
              <a:t> values are in the domain? </a:t>
            </a:r>
            <a:r>
              <a:rPr lang="en-US" sz="3200" b="1" dirty="0"/>
              <a:t>What</a:t>
            </a:r>
            <a:r>
              <a:rPr lang="en-US" sz="3200" dirty="0"/>
              <a:t> operations can be performed on the values of a particular data type? </a:t>
            </a:r>
          </a:p>
          <a:p>
            <a:pPr lvl="1" algn="l" rtl="0"/>
            <a:r>
              <a:rPr lang="en-US" sz="3200" dirty="0"/>
              <a:t>(ii) </a:t>
            </a:r>
            <a:r>
              <a:rPr lang="en-US" sz="3200" b="1" dirty="0"/>
              <a:t>How</a:t>
            </a:r>
            <a:r>
              <a:rPr lang="en-US" sz="3200" dirty="0"/>
              <a:t> is the data type represented? </a:t>
            </a:r>
            <a:r>
              <a:rPr lang="en-US" sz="3200" b="1" dirty="0"/>
              <a:t>How</a:t>
            </a:r>
            <a:r>
              <a:rPr lang="en-US" sz="3200" dirty="0"/>
              <a:t> are the operations implemented?</a:t>
            </a:r>
          </a:p>
          <a:p>
            <a:pPr algn="l" rtl="0">
              <a:buNone/>
            </a:pP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ADTs </a:t>
            </a:r>
            <a:r>
              <a:rPr lang="en-US" sz="2800" b="1" dirty="0"/>
              <a:t>specification</a:t>
            </a:r>
            <a:r>
              <a:rPr lang="en-US" sz="2800" dirty="0"/>
              <a:t> answers the ‘what’ questions. Specification is written first. 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ADTs </a:t>
            </a:r>
            <a:r>
              <a:rPr lang="en-US" sz="2800" b="1" dirty="0"/>
              <a:t>implementation</a:t>
            </a:r>
            <a:r>
              <a:rPr lang="en-US" sz="2800" dirty="0"/>
              <a:t> answers the ‘how’ questions. Done after specification.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Users &amp; Implementers: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Users of an ADT need only know the specification …. </a:t>
            </a:r>
            <a:r>
              <a:rPr lang="en-US" sz="2400" u="sng" dirty="0"/>
              <a:t>No</a:t>
            </a:r>
            <a:r>
              <a:rPr lang="en-US" sz="2400" dirty="0"/>
              <a:t> implementation details.</a:t>
            </a:r>
            <a:r>
              <a:rPr lang="en-US" sz="2400" dirty="0">
                <a:sym typeface="Wingdings" pitchFamily="2" charset="2"/>
              </a:rPr>
              <a:t> advantage</a:t>
            </a: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Programmer (Implementer) who implements ADT is concerned with..specification, representation, implementation.</a:t>
            </a:r>
            <a:endParaRPr lang="en-GB" sz="2400" b="1" dirty="0"/>
          </a:p>
          <a:p>
            <a:pPr lvl="2" algn="l" rt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048000" y="2286000"/>
            <a:ext cx="3200400" cy="3810000"/>
            <a:chOff x="3072" y="1488"/>
            <a:chExt cx="2016" cy="2400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072" y="1488"/>
              <a:ext cx="2016" cy="1296"/>
              <a:chOff x="3072" y="1488"/>
              <a:chExt cx="2016" cy="1296"/>
            </a:xfrm>
          </p:grpSpPr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3072" y="1488"/>
                <a:ext cx="722" cy="288"/>
                <a:chOff x="3072" y="1488"/>
                <a:chExt cx="722" cy="288"/>
              </a:xfrm>
            </p:grpSpPr>
            <p:sp>
              <p:nvSpPr>
                <p:cNvPr id="28" name="Rectangle 6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10" y="1512"/>
                  <a:ext cx="6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/>
                    <a:t>Elements</a:t>
                  </a:r>
                  <a:endParaRPr lang="en-GB" sz="1800" b="1"/>
                </a:p>
              </p:txBody>
            </p:sp>
          </p:grpSp>
          <p:grpSp>
            <p:nvGrpSpPr>
              <p:cNvPr id="18" name="Group 8"/>
              <p:cNvGrpSpPr>
                <a:grpSpLocks/>
              </p:cNvGrpSpPr>
              <p:nvPr/>
            </p:nvGrpSpPr>
            <p:grpSpPr bwMode="auto">
              <a:xfrm>
                <a:off x="3840" y="1488"/>
                <a:ext cx="720" cy="288"/>
                <a:chOff x="4416" y="1968"/>
                <a:chExt cx="720" cy="288"/>
              </a:xfrm>
            </p:grpSpPr>
            <p:sp>
              <p:nvSpPr>
                <p:cNvPr id="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416" y="2016"/>
                  <a:ext cx="7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/>
                    <a:t>Structure</a:t>
                  </a:r>
                  <a:endParaRPr lang="en-GB" sz="1800" b="1"/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968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</p:grp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81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8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Operations</a:t>
                </a:r>
                <a:endParaRPr lang="en-GB" sz="1800" b="1"/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306" cy="336"/>
              </a:xfrm>
              <a:prstGeom prst="downArrow">
                <a:avLst>
                  <a:gd name="adj1" fmla="val 50000"/>
                  <a:gd name="adj2" fmla="val 27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auto">
              <a:xfrm>
                <a:off x="3840" y="1776"/>
                <a:ext cx="306" cy="336"/>
              </a:xfrm>
              <a:prstGeom prst="downArrow">
                <a:avLst>
                  <a:gd name="adj1" fmla="val 50000"/>
                  <a:gd name="adj2" fmla="val 27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306" cy="384"/>
              </a:xfrm>
              <a:prstGeom prst="downArrow">
                <a:avLst>
                  <a:gd name="adj1" fmla="val 50000"/>
                  <a:gd name="adj2" fmla="val 313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4464" y="2400"/>
                <a:ext cx="306" cy="384"/>
              </a:xfrm>
              <a:prstGeom prst="downArrow">
                <a:avLst>
                  <a:gd name="adj1" fmla="val 50000"/>
                  <a:gd name="adj2" fmla="val 313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408" y="2160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Domain</a:t>
              </a:r>
              <a:endParaRPr lang="en-GB" sz="1800" b="1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96" y="27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696" y="36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369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4080" y="3024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4080" y="3456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3669" y="2784"/>
              <a:ext cx="10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Specification</a:t>
              </a:r>
              <a:endParaRPr lang="en-GB" sz="1800" b="1" dirty="0"/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578" y="3216"/>
              <a:ext cx="12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Representation</a:t>
              </a:r>
              <a:endParaRPr lang="en-GB" sz="1800" b="1" dirty="0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3696" y="3648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Implementation</a:t>
              </a:r>
              <a:endParaRPr lang="en-GB" sz="1800" b="1"/>
            </a:p>
          </p:txBody>
        </p:sp>
      </p:grp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1752600" y="4038600"/>
            <a:ext cx="1727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User of an ADT</a:t>
            </a:r>
          </a:p>
          <a:p>
            <a:r>
              <a:rPr lang="en-US" sz="1800" b="1"/>
              <a:t>must know</a:t>
            </a:r>
          </a:p>
          <a:p>
            <a:r>
              <a:rPr lang="en-US" sz="1800" b="1"/>
              <a:t>only this</a:t>
            </a:r>
            <a:endParaRPr lang="en-GB" sz="1800" b="1"/>
          </a:p>
        </p:txBody>
      </p:sp>
      <p:sp>
        <p:nvSpPr>
          <p:cNvPr id="31" name="AutoShape 42"/>
          <p:cNvSpPr>
            <a:spLocks/>
          </p:cNvSpPr>
          <p:nvPr/>
        </p:nvSpPr>
        <p:spPr bwMode="auto">
          <a:xfrm>
            <a:off x="3733800" y="43434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6172200" y="4724400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Implementer must</a:t>
            </a:r>
          </a:p>
          <a:p>
            <a:r>
              <a:rPr lang="en-US" sz="1800" b="1"/>
              <a:t>know all these.</a:t>
            </a:r>
            <a:endParaRPr lang="en-GB" sz="1800" b="1"/>
          </a:p>
        </p:txBody>
      </p:sp>
      <p:sp>
        <p:nvSpPr>
          <p:cNvPr id="33" name="AutoShape 54"/>
          <p:cNvSpPr>
            <a:spLocks/>
          </p:cNvSpPr>
          <p:nvPr/>
        </p:nvSpPr>
        <p:spPr bwMode="auto">
          <a:xfrm>
            <a:off x="5867400" y="4343400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Example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9750" y="134143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ADT String1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Specification: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/>
              <a:t>Elements</a:t>
            </a:r>
            <a:r>
              <a:rPr lang="en-US" sz="2400" b="1" dirty="0"/>
              <a:t>:</a:t>
            </a:r>
            <a:r>
              <a:rPr lang="en-US" sz="2400" dirty="0"/>
              <a:t> type char.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/>
              <a:t>Structure</a:t>
            </a:r>
            <a:r>
              <a:rPr lang="en-US" sz="2400" b="1" dirty="0"/>
              <a:t>:</a:t>
            </a:r>
            <a:r>
              <a:rPr lang="en-US" sz="2400" dirty="0"/>
              <a:t> elements (characters) are linearly arranged.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/>
              <a:t>Domain</a:t>
            </a:r>
            <a:r>
              <a:rPr lang="en-US" sz="2400" b="1" dirty="0"/>
              <a:t>:</a:t>
            </a:r>
            <a:r>
              <a:rPr lang="en-US" sz="2400" dirty="0"/>
              <a:t> type String, finite domain, there are 0 to 80 chars in a string, therefore 1+128+128</a:t>
            </a:r>
            <a:r>
              <a:rPr lang="en-US" sz="2400" baseline="30000" dirty="0"/>
              <a:t>2</a:t>
            </a:r>
            <a:r>
              <a:rPr lang="en-US" sz="2400" dirty="0"/>
              <a:t>+…..+128</a:t>
            </a:r>
            <a:r>
              <a:rPr lang="en-US" sz="2400" baseline="30000" dirty="0"/>
              <a:t>80</a:t>
            </a:r>
            <a:r>
              <a:rPr lang="en-US" sz="2400" dirty="0"/>
              <a:t> possible stings in the domain.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/>
              <a:t>Operations</a:t>
            </a:r>
            <a:r>
              <a:rPr lang="en-US" sz="2400" b="1" dirty="0"/>
              <a:t>:</a:t>
            </a:r>
            <a:r>
              <a:rPr lang="en-US" sz="2400" dirty="0"/>
              <a:t>  Assume that there is a string 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1.</a:t>
            </a:r>
            <a:r>
              <a:rPr lang="en-US" sz="2400" u="sng" dirty="0"/>
              <a:t>Procedure</a:t>
            </a:r>
            <a:r>
              <a:rPr lang="en-US" sz="2400" dirty="0"/>
              <a:t> Append (c: char)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   </a:t>
            </a:r>
            <a:r>
              <a:rPr lang="en-US" sz="2400" u="sng" dirty="0"/>
              <a:t>Requires</a:t>
            </a:r>
            <a:r>
              <a:rPr lang="en-US" sz="2400" dirty="0"/>
              <a:t>: length(S) &lt; 80.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/>
              <a:t>   </a:t>
            </a:r>
            <a:r>
              <a:rPr lang="en-US" sz="2400" u="sng" dirty="0"/>
              <a:t>Results</a:t>
            </a:r>
            <a:r>
              <a:rPr lang="en-US" sz="2400" dirty="0"/>
              <a:t>: c is appended to the right end of S.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Tx/>
              <a:buNone/>
            </a:pPr>
            <a:r>
              <a:rPr lang="en-US" sz="2400" dirty="0"/>
              <a:t>2. </a:t>
            </a:r>
            <a:r>
              <a:rPr lang="en-US" sz="2400" u="sng" dirty="0"/>
              <a:t>Procedure</a:t>
            </a:r>
            <a:r>
              <a:rPr lang="en-US" sz="2400" dirty="0"/>
              <a:t> Remove (c: char)</a:t>
            </a:r>
          </a:p>
          <a:p>
            <a:pPr algn="l">
              <a:buFontTx/>
              <a:buNone/>
            </a:pPr>
            <a:r>
              <a:rPr lang="en-US" sz="2400" dirty="0"/>
              <a:t>    </a:t>
            </a:r>
            <a:r>
              <a:rPr lang="en-US" sz="2400" u="sng" dirty="0"/>
              <a:t>Requires</a:t>
            </a:r>
            <a:r>
              <a:rPr lang="en-US" sz="2400" dirty="0"/>
              <a:t>: length(S) &gt; 0.</a:t>
            </a:r>
          </a:p>
          <a:p>
            <a:pPr algn="l">
              <a:buFontTx/>
              <a:buNone/>
            </a:pPr>
            <a:r>
              <a:rPr lang="en-US" sz="2400" dirty="0"/>
              <a:t>    </a:t>
            </a:r>
            <a:r>
              <a:rPr lang="en-US" sz="2400" u="sng" dirty="0"/>
              <a:t>Results</a:t>
            </a:r>
            <a:r>
              <a:rPr lang="en-US" sz="2400" dirty="0"/>
              <a:t>: The rightmost character of S is removed and placed in c, S’s length decreases by 1.</a:t>
            </a:r>
          </a:p>
          <a:p>
            <a:pPr algn="l">
              <a:buFontTx/>
              <a:buNone/>
            </a:pPr>
            <a:r>
              <a:rPr lang="en-US" sz="2400" dirty="0"/>
              <a:t>3. </a:t>
            </a:r>
            <a:r>
              <a:rPr lang="en-US" sz="2400" u="sng" dirty="0"/>
              <a:t>Procedure</a:t>
            </a:r>
            <a:r>
              <a:rPr lang="en-US" sz="2400" dirty="0"/>
              <a:t> </a:t>
            </a:r>
            <a:r>
              <a:rPr lang="en-US" sz="2400" dirty="0" err="1"/>
              <a:t>MakeEmpty</a:t>
            </a:r>
            <a:r>
              <a:rPr lang="en-US" sz="2400" dirty="0"/>
              <a:t> ()</a:t>
            </a:r>
          </a:p>
          <a:p>
            <a:pPr algn="l">
              <a:buFontTx/>
              <a:buNone/>
            </a:pPr>
            <a:r>
              <a:rPr lang="en-US" sz="2400" dirty="0"/>
              <a:t>    </a:t>
            </a:r>
            <a:r>
              <a:rPr lang="en-US" sz="2400" u="sng" dirty="0"/>
              <a:t>Results</a:t>
            </a:r>
            <a:r>
              <a:rPr lang="en-US" sz="2400" dirty="0"/>
              <a:t>: all characters are removed.</a:t>
            </a:r>
          </a:p>
          <a:p>
            <a:pPr algn="l">
              <a:buFontTx/>
              <a:buNone/>
            </a:pPr>
            <a:r>
              <a:rPr lang="en-US" sz="2400" dirty="0"/>
              <a:t>4. </a:t>
            </a:r>
            <a:r>
              <a:rPr lang="en-US" sz="2400" u="sng" dirty="0"/>
              <a:t>Procedure</a:t>
            </a:r>
            <a:r>
              <a:rPr lang="en-US" sz="2400" dirty="0"/>
              <a:t> Concatenate (R: String)</a:t>
            </a:r>
          </a:p>
          <a:p>
            <a:pPr algn="l">
              <a:buFontTx/>
              <a:buNone/>
            </a:pPr>
            <a:r>
              <a:rPr lang="en-US" sz="2400" dirty="0"/>
              <a:t>    </a:t>
            </a:r>
            <a:r>
              <a:rPr lang="en-US" sz="2400" u="sng" dirty="0"/>
              <a:t>Results</a:t>
            </a:r>
            <a:r>
              <a:rPr lang="en-US" sz="2400" dirty="0"/>
              <a:t>: String R is concatenated to the right of string S, result placed into S.</a:t>
            </a:r>
          </a:p>
          <a:p>
            <a:pPr algn="l">
              <a:buFontTx/>
              <a:buNone/>
            </a:pPr>
            <a:r>
              <a:rPr lang="en-US" sz="2400" dirty="0"/>
              <a:t>5. </a:t>
            </a:r>
            <a:r>
              <a:rPr lang="en-US" sz="2400" u="sng" dirty="0"/>
              <a:t>Procedure</a:t>
            </a:r>
            <a:r>
              <a:rPr lang="en-US" sz="2400" dirty="0"/>
              <a:t> Reverse ()</a:t>
            </a:r>
          </a:p>
          <a:p>
            <a:pPr algn="l">
              <a:buFontTx/>
              <a:buNone/>
            </a:pPr>
            <a:r>
              <a:rPr lang="en-US" sz="2400" dirty="0"/>
              <a:t>6. </a:t>
            </a:r>
            <a:r>
              <a:rPr lang="en-US" sz="2400" u="sng" dirty="0"/>
              <a:t>Procedure</a:t>
            </a:r>
            <a:r>
              <a:rPr lang="en-US" sz="2400" dirty="0"/>
              <a:t> Length (L: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algn="l">
              <a:buFontTx/>
              <a:buNone/>
            </a:pPr>
            <a:r>
              <a:rPr lang="en-US" sz="2400" dirty="0"/>
              <a:t>7. </a:t>
            </a:r>
            <a:r>
              <a:rPr lang="en-US" sz="2400" u="sng" dirty="0"/>
              <a:t>Procedure</a:t>
            </a:r>
            <a:r>
              <a:rPr lang="en-US" sz="2400" dirty="0"/>
              <a:t> Equal (S: String, flag: </a:t>
            </a:r>
            <a:r>
              <a:rPr lang="en-US" sz="2400" dirty="0" err="1"/>
              <a:t>boolean</a:t>
            </a:r>
            <a:r>
              <a:rPr lang="en-US" sz="2400" dirty="0"/>
              <a:t>)</a:t>
            </a:r>
          </a:p>
          <a:p>
            <a:pPr algn="l">
              <a:buFontTx/>
              <a:buNone/>
            </a:pPr>
            <a:r>
              <a:rPr lang="en-GB" sz="2400" dirty="0"/>
              <a:t>8. </a:t>
            </a:r>
            <a:r>
              <a:rPr lang="en-GB" sz="2400" u="sng" dirty="0"/>
              <a:t>Procedure</a:t>
            </a:r>
            <a:r>
              <a:rPr lang="en-GB" sz="2400" dirty="0"/>
              <a:t> </a:t>
            </a:r>
            <a:r>
              <a:rPr lang="en-GB" sz="2400" dirty="0" err="1"/>
              <a:t>GetChar</a:t>
            </a:r>
            <a:r>
              <a:rPr lang="en-GB" sz="2400" dirty="0"/>
              <a:t> (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) </a:t>
            </a:r>
          </a:p>
          <a:p>
            <a:pPr algn="l" rtl="0">
              <a:lnSpc>
                <a:spcPct val="90000"/>
              </a:lnSpc>
            </a:pPr>
            <a:endParaRPr lang="de-D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346776" cy="4419600"/>
          </a:xfrm>
        </p:spPr>
        <p:txBody>
          <a:bodyPr/>
          <a:lstStyle/>
          <a:p>
            <a:pPr algn="l" rtl="0"/>
            <a:r>
              <a:rPr lang="en-US" sz="2800" dirty="0"/>
              <a:t>In Java the </a:t>
            </a:r>
            <a:r>
              <a:rPr lang="en-US" sz="2800" i="1" dirty="0"/>
              <a:t>class </a:t>
            </a:r>
            <a:r>
              <a:rPr lang="en-US" sz="2800" dirty="0"/>
              <a:t>construct is used to declare new data types.</a:t>
            </a:r>
          </a:p>
          <a:p>
            <a:pPr algn="l" rtl="0"/>
            <a:r>
              <a:rPr lang="en-US" sz="2800" dirty="0"/>
              <a:t>In Java operations are implemented as function members of classes or methods.</a:t>
            </a:r>
            <a:endParaRPr lang="en-US" sz="2800" i="1" dirty="0"/>
          </a:p>
          <a:p>
            <a:pPr algn="l" rtl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867B-9B20-41E0-BF90-DB228F170B8C}" type="slidenum">
              <a:rPr lang="x-none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Applications/programs read data, store data temporarily, process it and finally output results. </a:t>
            </a:r>
          </a:p>
          <a:p>
            <a:pPr algn="l" rtl="0"/>
            <a:r>
              <a:rPr lang="en-US" dirty="0"/>
              <a:t>What is data? Numbers, Characters, etc.</a:t>
            </a:r>
            <a:endParaRPr lang="en-GB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267744" y="4077072"/>
            <a:ext cx="4191000" cy="1371600"/>
            <a:chOff x="1488" y="1968"/>
            <a:chExt cx="2640" cy="864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12" y="1968"/>
              <a:ext cx="144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488" y="2112"/>
              <a:ext cx="624" cy="576"/>
            </a:xfrm>
            <a:prstGeom prst="rightArrow">
              <a:avLst>
                <a:gd name="adj1" fmla="val 50000"/>
                <a:gd name="adj2" fmla="val 27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3552" y="2112"/>
              <a:ext cx="576" cy="57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304" y="2160"/>
              <a:ext cx="112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Application/</a:t>
              </a:r>
            </a:p>
            <a:p>
              <a:r>
                <a:rPr lang="en-US" sz="2400" b="1" dirty="0"/>
                <a:t> Program</a:t>
              </a:r>
              <a:endParaRPr lang="en-GB" sz="2400" b="1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488" y="225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Data</a:t>
              </a:r>
              <a:endParaRPr lang="en-GB" sz="2400" b="1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590" y="2234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Data</a:t>
              </a:r>
              <a:endParaRPr lang="en-GB" sz="2400" b="1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String: Implementation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750" y="1484784"/>
            <a:ext cx="7848600" cy="541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public class String1 extends Object {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private char[] </a:t>
            </a:r>
            <a:r>
              <a:rPr lang="en-US" sz="2400" dirty="0" err="1">
                <a:latin typeface="SimSun" pitchFamily="2" charset="-122"/>
              </a:rPr>
              <a:t>str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private </a:t>
            </a:r>
            <a:r>
              <a:rPr lang="en-US" sz="2400" dirty="0" err="1"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   size;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public String1 () {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   size = -1;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   </a:t>
            </a:r>
            <a:r>
              <a:rPr lang="en-US" sz="2400" dirty="0" err="1">
                <a:latin typeface="SimSun" pitchFamily="2" charset="-122"/>
              </a:rPr>
              <a:t>str</a:t>
            </a:r>
            <a:r>
              <a:rPr lang="en-US" sz="2400" dirty="0">
                <a:latin typeface="SimSun" pitchFamily="2" charset="-122"/>
              </a:rPr>
              <a:t> = new char[80];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public void Append (char c) {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   size++;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        if (size&lt;80)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   </a:t>
            </a:r>
            <a:r>
              <a:rPr lang="en-US" sz="2400" dirty="0" err="1">
                <a:latin typeface="SimSun" pitchFamily="2" charset="-122"/>
              </a:rPr>
              <a:t>str</a:t>
            </a:r>
            <a:r>
              <a:rPr lang="en-US" sz="2400" dirty="0">
                <a:latin typeface="SimSun" pitchFamily="2" charset="-122"/>
              </a:rPr>
              <a:t>[size] = c;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        else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latin typeface="SimSun" pitchFamily="2" charset="-122"/>
              </a:rPr>
              <a:t>       </a:t>
            </a:r>
            <a:r>
              <a:rPr lang="en-US" sz="2400" dirty="0" err="1">
                <a:latin typeface="SimSun" pitchFamily="2" charset="-122"/>
              </a:rPr>
              <a:t>System.out.println</a:t>
            </a:r>
            <a:r>
              <a:rPr lang="en-US" sz="2400" dirty="0">
                <a:latin typeface="SimSun" pitchFamily="2" charset="-122"/>
              </a:rPr>
              <a:t>(“</a:t>
            </a:r>
            <a:r>
              <a:rPr lang="en-US" sz="2400" dirty="0" err="1">
                <a:latin typeface="SimSun" pitchFamily="2" charset="-122"/>
              </a:rPr>
              <a:t>Character”+c</a:t>
            </a:r>
            <a:r>
              <a:rPr lang="en-US" sz="2400" dirty="0">
                <a:latin typeface="SimSun" pitchFamily="2" charset="-122"/>
              </a:rPr>
              <a:t> +” is not appended ”);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715000" y="4343400"/>
            <a:ext cx="2529408" cy="609600"/>
          </a:xfrm>
          <a:prstGeom prst="wedgeRectCallout">
            <a:avLst>
              <a:gd name="adj1" fmla="val -72176"/>
              <a:gd name="adj2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/>
              <a:t>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1200" y="2362200"/>
            <a:ext cx="2529408" cy="609600"/>
          </a:xfrm>
          <a:prstGeom prst="wedgeRectCallout">
            <a:avLst>
              <a:gd name="adj1" fmla="val -77824"/>
              <a:gd name="adj2" fmla="val -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/>
              <a:t>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String: Implementation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sz="3600" dirty="0"/>
              <a:t>	</a:t>
            </a:r>
            <a:r>
              <a:rPr lang="en-US" sz="2800" dirty="0">
                <a:latin typeface="SimSun" pitchFamily="2" charset="-122"/>
              </a:rPr>
              <a:t>public char Remove (){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   char c = </a:t>
            </a:r>
            <a:r>
              <a:rPr lang="en-US" sz="2800" dirty="0" err="1">
                <a:latin typeface="SimSun" pitchFamily="2" charset="-122"/>
              </a:rPr>
              <a:t>str</a:t>
            </a:r>
            <a:r>
              <a:rPr lang="en-US" sz="2800" dirty="0">
                <a:latin typeface="SimSun" pitchFamily="2" charset="-122"/>
              </a:rPr>
              <a:t>[size];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   size--;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   return(c);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public char </a:t>
            </a:r>
            <a:r>
              <a:rPr lang="en-US" sz="2800" dirty="0" err="1">
                <a:latin typeface="SimSun" pitchFamily="2" charset="-122"/>
              </a:rPr>
              <a:t>GetChar</a:t>
            </a:r>
            <a:r>
              <a:rPr lang="en-US" sz="2800" dirty="0">
                <a:latin typeface="SimSun" pitchFamily="2" charset="-122"/>
              </a:rPr>
              <a:t>(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</a:t>
            </a:r>
            <a:r>
              <a:rPr lang="en-US" sz="2800" dirty="0" err="1">
                <a:latin typeface="SimSun" pitchFamily="2" charset="-122"/>
              </a:rPr>
              <a:t>i</a:t>
            </a:r>
            <a:r>
              <a:rPr lang="en-US" sz="2800" dirty="0">
                <a:latin typeface="SimSun" pitchFamily="2" charset="-122"/>
              </a:rPr>
              <a:t>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   if(</a:t>
            </a:r>
            <a:r>
              <a:rPr lang="en-US" sz="2800" dirty="0" err="1">
                <a:latin typeface="SimSun" pitchFamily="2" charset="-122"/>
              </a:rPr>
              <a:t>i</a:t>
            </a:r>
            <a:r>
              <a:rPr lang="en-US" sz="2800" dirty="0">
                <a:latin typeface="SimSun" pitchFamily="2" charset="-122"/>
              </a:rPr>
              <a:t>&gt;=0 &amp;&amp; </a:t>
            </a:r>
            <a:r>
              <a:rPr lang="en-US" sz="2800" dirty="0" err="1">
                <a:latin typeface="SimSun" pitchFamily="2" charset="-122"/>
              </a:rPr>
              <a:t>i</a:t>
            </a:r>
            <a:r>
              <a:rPr lang="en-US" sz="2800" dirty="0">
                <a:latin typeface="SimSun" pitchFamily="2" charset="-122"/>
              </a:rPr>
              <a:t>&lt;size+1)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   return(</a:t>
            </a:r>
            <a:r>
              <a:rPr lang="en-US" sz="2800" dirty="0" err="1">
                <a:latin typeface="SimSun" pitchFamily="2" charset="-122"/>
              </a:rPr>
              <a:t>str</a:t>
            </a:r>
            <a:r>
              <a:rPr lang="en-US" sz="2800" dirty="0">
                <a:latin typeface="SimSun" pitchFamily="2" charset="-122"/>
              </a:rPr>
              <a:t>[</a:t>
            </a:r>
            <a:r>
              <a:rPr lang="en-US" sz="2800" dirty="0" err="1">
                <a:latin typeface="SimSun" pitchFamily="2" charset="-122"/>
              </a:rPr>
              <a:t>i</a:t>
            </a:r>
            <a:r>
              <a:rPr lang="en-US" sz="2800" dirty="0">
                <a:latin typeface="SimSun" pitchFamily="2" charset="-122"/>
              </a:rPr>
              <a:t>]);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   return ‘’;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public void </a:t>
            </a:r>
            <a:r>
              <a:rPr lang="en-US" sz="2800" dirty="0" err="1">
                <a:latin typeface="SimSun" pitchFamily="2" charset="-122"/>
              </a:rPr>
              <a:t>MakeEmpty</a:t>
            </a:r>
            <a:r>
              <a:rPr lang="en-US" sz="2800" dirty="0">
                <a:latin typeface="SimSun" pitchFamily="2" charset="-122"/>
              </a:rPr>
              <a:t> (){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   size = -1;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public 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 (){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	   return(size+1);	}</a:t>
            </a:r>
          </a:p>
          <a:p>
            <a:pPr algn="l" rtl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String: Implementation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public void Concatenate (String1 s){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   for (</a:t>
            </a:r>
            <a:r>
              <a:rPr lang="en-US" sz="2400" dirty="0" err="1"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</a:rPr>
              <a:t>&lt;=</a:t>
            </a:r>
            <a:r>
              <a:rPr lang="en-US" sz="2400" dirty="0" err="1">
                <a:latin typeface="SimSun" pitchFamily="2" charset="-122"/>
              </a:rPr>
              <a:t>s.Length</a:t>
            </a:r>
            <a:r>
              <a:rPr lang="en-US" sz="2400" dirty="0">
                <a:latin typeface="SimSun" pitchFamily="2" charset="-122"/>
              </a:rPr>
              <a:t>(); </a:t>
            </a:r>
            <a:r>
              <a:rPr lang="en-US" sz="2400" dirty="0" err="1">
                <a:latin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</a:rPr>
              <a:t>++) {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	char c = </a:t>
            </a:r>
            <a:r>
              <a:rPr lang="en-US" sz="2400" dirty="0" err="1">
                <a:latin typeface="SimSun" pitchFamily="2" charset="-122"/>
              </a:rPr>
              <a:t>s.GetChar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	Append(c);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   }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public </a:t>
            </a:r>
            <a:r>
              <a:rPr lang="en-US" sz="2400" dirty="0" err="1">
                <a:latin typeface="SimSun" pitchFamily="2" charset="-122"/>
              </a:rPr>
              <a:t>boolean</a:t>
            </a:r>
            <a:r>
              <a:rPr lang="en-US" sz="2400" dirty="0">
                <a:latin typeface="SimSun" pitchFamily="2" charset="-122"/>
              </a:rPr>
              <a:t> Equal (String1 s){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public void Reverse () {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}  </a:t>
            </a:r>
          </a:p>
          <a:p>
            <a:pPr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  <a:p>
            <a:pPr algn="l" rtl="0">
              <a:lnSpc>
                <a:spcPct val="80000"/>
              </a:lnSpc>
              <a:buNone/>
            </a:pPr>
            <a:endParaRPr lang="en-US" sz="2400" dirty="0"/>
          </a:p>
          <a:p>
            <a:pPr algn="l" rtl="0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ADT String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20000"/>
          </a:bodyPr>
          <a:lstStyle/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import </a:t>
            </a:r>
            <a:r>
              <a:rPr lang="en-US" sz="2800" dirty="0" err="1">
                <a:latin typeface="SimSun" pitchFamily="2" charset="-122"/>
              </a:rPr>
              <a:t>java.lang</a:t>
            </a:r>
            <a:r>
              <a:rPr lang="en-US" sz="2800" dirty="0">
                <a:latin typeface="SimSun" pitchFamily="2" charset="-122"/>
              </a:rPr>
              <a:t>.*;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public class Test {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public static void main(String[] </a:t>
            </a:r>
            <a:r>
              <a:rPr lang="en-US" sz="2800" dirty="0" err="1">
                <a:latin typeface="SimSun" pitchFamily="2" charset="-122"/>
              </a:rPr>
              <a:t>args</a:t>
            </a:r>
            <a:r>
              <a:rPr lang="en-US" sz="2800" dirty="0"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String1 s = new String1();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String1 s1 = new String1();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</a:t>
            </a:r>
            <a:r>
              <a:rPr lang="en-US" sz="2800" dirty="0" err="1">
                <a:latin typeface="SimSun" pitchFamily="2" charset="-122"/>
              </a:rPr>
              <a:t>System.out.println</a:t>
            </a:r>
            <a:r>
              <a:rPr lang="en-US" sz="2800" dirty="0">
                <a:latin typeface="SimSun" pitchFamily="2" charset="-122"/>
              </a:rPr>
              <a:t>("Hello, World");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</a:t>
            </a:r>
            <a:r>
              <a:rPr lang="en-US" sz="2800" dirty="0" err="1">
                <a:latin typeface="SimSun" pitchFamily="2" charset="-122"/>
              </a:rPr>
              <a:t>s.Append</a:t>
            </a:r>
            <a:r>
              <a:rPr lang="en-US" sz="2800" dirty="0">
                <a:latin typeface="SimSun" pitchFamily="2" charset="-122"/>
              </a:rPr>
              <a:t>('a');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s1.Append('b');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</a:t>
            </a:r>
            <a:r>
              <a:rPr lang="en-US" sz="2800" dirty="0" err="1">
                <a:latin typeface="SimSun" pitchFamily="2" charset="-122"/>
              </a:rPr>
              <a:t>s.Concatenate</a:t>
            </a:r>
            <a:r>
              <a:rPr lang="en-US" sz="2800" dirty="0">
                <a:latin typeface="SimSun" pitchFamily="2" charset="-122"/>
              </a:rPr>
              <a:t>(s1);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</a:t>
            </a:r>
            <a:r>
              <a:rPr lang="en-US" sz="2800" dirty="0" err="1">
                <a:latin typeface="SimSun" pitchFamily="2" charset="-122"/>
              </a:rPr>
              <a:t>System.out.print</a:t>
            </a:r>
            <a:r>
              <a:rPr lang="en-US" sz="2800" dirty="0">
                <a:latin typeface="SimSun" pitchFamily="2" charset="-122"/>
              </a:rPr>
              <a:t>(</a:t>
            </a:r>
            <a:r>
              <a:rPr lang="en-US" sz="2800" dirty="0" err="1">
                <a:latin typeface="SimSun" pitchFamily="2" charset="-122"/>
              </a:rPr>
              <a:t>s.GetChar</a:t>
            </a:r>
            <a:r>
              <a:rPr lang="en-US" sz="2800" dirty="0">
                <a:latin typeface="SimSun" pitchFamily="2" charset="-122"/>
              </a:rPr>
              <a:t>(0));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	     </a:t>
            </a:r>
            <a:r>
              <a:rPr lang="en-US" sz="2800" dirty="0" err="1">
                <a:latin typeface="SimSun" pitchFamily="2" charset="-122"/>
              </a:rPr>
              <a:t>System.out.println</a:t>
            </a:r>
            <a:r>
              <a:rPr lang="en-US" sz="2800" dirty="0">
                <a:latin typeface="SimSun" pitchFamily="2" charset="-122"/>
              </a:rPr>
              <a:t>(</a:t>
            </a:r>
            <a:r>
              <a:rPr lang="en-US" sz="2800" dirty="0" err="1">
                <a:latin typeface="SimSun" pitchFamily="2" charset="-122"/>
              </a:rPr>
              <a:t>s.GetChar</a:t>
            </a:r>
            <a:r>
              <a:rPr lang="en-US" sz="2800" dirty="0">
                <a:latin typeface="SimSun" pitchFamily="2" charset="-122"/>
              </a:rPr>
              <a:t>(1)); </a:t>
            </a:r>
          </a:p>
          <a:p>
            <a:pPr algn="l" rtl="0">
              <a:buFontTx/>
              <a:buNone/>
            </a:pPr>
            <a:r>
              <a:rPr lang="en-US" sz="2800" dirty="0">
                <a:latin typeface="SimSun" pitchFamily="2" charset="-122"/>
              </a:rPr>
              <a:t>}	</a:t>
            </a:r>
          </a:p>
          <a:p>
            <a:pPr algn="l" rtl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Read 2.1, 2.2, 2.3 of the Textbook.</a:t>
            </a:r>
          </a:p>
          <a:p>
            <a:pPr algn="l" rtl="0"/>
            <a:r>
              <a:rPr lang="en-US" dirty="0"/>
              <a:t>Program the String1 ADT.</a:t>
            </a:r>
          </a:p>
          <a:p>
            <a:pPr algn="l" rtl="0"/>
            <a:r>
              <a:rPr lang="en-US" dirty="0"/>
              <a:t>Implement the reverse and equals operations. </a:t>
            </a:r>
          </a:p>
          <a:p>
            <a:pPr algn="l" rtl="0"/>
            <a:r>
              <a:rPr lang="en-US" dirty="0"/>
              <a:t>Test This ADT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Data is classified into </a:t>
            </a:r>
            <a:r>
              <a:rPr lang="en-US" sz="2800" b="1" u="sng" dirty="0"/>
              <a:t>data types</a:t>
            </a:r>
            <a:r>
              <a:rPr lang="en-US" sz="2800" dirty="0"/>
              <a:t>. e.g. char, float, </a:t>
            </a:r>
            <a:r>
              <a:rPr lang="en-US" sz="2800" dirty="0" err="1"/>
              <a:t>int</a:t>
            </a:r>
            <a:r>
              <a:rPr lang="en-US" sz="2800" dirty="0"/>
              <a:t>, etc.</a:t>
            </a:r>
          </a:p>
          <a:p>
            <a:pPr algn="l" rtl="0"/>
            <a:r>
              <a:rPr lang="en-US" sz="2800" dirty="0"/>
              <a:t>A data type is:</a:t>
            </a:r>
          </a:p>
          <a:p>
            <a:pPr lvl="1" algn="l" rtl="0"/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dirty="0"/>
              <a:t>) a </a:t>
            </a:r>
            <a:r>
              <a:rPr lang="en-US" sz="2400" b="1" dirty="0"/>
              <a:t>domain</a:t>
            </a:r>
            <a:r>
              <a:rPr lang="en-US" sz="2400" dirty="0"/>
              <a:t> of allowed values and </a:t>
            </a:r>
          </a:p>
          <a:p>
            <a:pPr lvl="1" algn="l" rtl="0"/>
            <a:r>
              <a:rPr lang="en-US" sz="2400" dirty="0"/>
              <a:t>(ii) a set of </a:t>
            </a:r>
            <a:r>
              <a:rPr lang="en-US" sz="2400" b="1" dirty="0"/>
              <a:t>operations</a:t>
            </a:r>
            <a:r>
              <a:rPr lang="en-US" sz="2400" dirty="0"/>
              <a:t> on these values.</a:t>
            </a:r>
          </a:p>
          <a:p>
            <a:pPr algn="l" rtl="0"/>
            <a:r>
              <a:rPr lang="en-US" sz="2800" dirty="0"/>
              <a:t>Compiler signals an error if wrong operation is performed on data of a certain type. </a:t>
            </a:r>
          </a:p>
          <a:p>
            <a:pPr lvl="1" algn="l" rtl="0"/>
            <a:r>
              <a:rPr lang="en-US" sz="2400" dirty="0"/>
              <a:t>For example, </a:t>
            </a:r>
          </a:p>
          <a:p>
            <a:pPr lvl="2" algn="l" rtl="0"/>
            <a:r>
              <a:rPr lang="en-US" sz="22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2" algn="l" rtl="0"/>
            <a:r>
              <a:rPr lang="en-US" sz="2200" dirty="0">
                <a:latin typeface="Courier New" pitchFamily="49" charset="0"/>
                <a:cs typeface="Courier New" pitchFamily="49" charset="0"/>
              </a:rPr>
              <a:t>z = x*y</a:t>
            </a:r>
            <a:r>
              <a:rPr lang="en-US" sz="2200" dirty="0"/>
              <a:t> </a:t>
            </a:r>
            <a:r>
              <a:rPr lang="en-US" sz="2200" u="sng" dirty="0"/>
              <a:t>is not allowed.</a:t>
            </a:r>
          </a:p>
          <a:p>
            <a:pPr algn="l" rtl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Group 42"/>
          <p:cNvGraphicFramePr>
            <a:graphicFrameLocks noGrp="1"/>
          </p:cNvGraphicFramePr>
          <p:nvPr/>
        </p:nvGraphicFramePr>
        <p:xfrm>
          <a:off x="1676400" y="2971800"/>
          <a:ext cx="6096000" cy="229361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and, or, =,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ASCII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=, &lt;&gt;, &lt;,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-maxint to +maxint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+, _, =, ==, &lt;&gt;, &lt;,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dirty="0" err="1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i,j</a:t>
            </a:r>
            <a:r>
              <a:rPr lang="en-US" dirty="0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;</a:t>
            </a:r>
            <a:r>
              <a:rPr lang="en-US" dirty="0">
                <a:latin typeface="SimSun" pitchFamily="2" charset="-122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 can take only integer values and only integer operations can be carried out on </a:t>
            </a:r>
            <a:r>
              <a:rPr lang="en-US" dirty="0" err="1"/>
              <a:t>i</a:t>
            </a:r>
            <a:r>
              <a:rPr lang="en-US" dirty="0"/>
              <a:t>, j.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GB" dirty="0"/>
          </a:p>
          <a:p>
            <a:pPr algn="l" rtl="0">
              <a:lnSpc>
                <a:spcPct val="90000"/>
              </a:lnSpc>
            </a:pPr>
            <a:r>
              <a:rPr lang="en-US" b="1" dirty="0"/>
              <a:t>Built-in </a:t>
            </a:r>
            <a:r>
              <a:rPr lang="en-US" dirty="0"/>
              <a:t>types: defined within the language e.g. </a:t>
            </a:r>
            <a:r>
              <a:rPr lang="en-US" dirty="0" err="1">
                <a:latin typeface="SimSun" pitchFamily="2" charset="-122"/>
              </a:rPr>
              <a:t>int,float</a:t>
            </a:r>
            <a:r>
              <a:rPr lang="en-US" dirty="0"/>
              <a:t>, etc.</a:t>
            </a:r>
          </a:p>
          <a:p>
            <a:pPr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b="1" dirty="0"/>
              <a:t>User-defined</a:t>
            </a:r>
            <a:r>
              <a:rPr lang="en-US" dirty="0"/>
              <a:t> types: defined and implemented by the user e.g. using </a:t>
            </a:r>
            <a:r>
              <a:rPr lang="en-US" dirty="0" err="1">
                <a:latin typeface="SimSun" pitchFamily="2" charset="-122"/>
              </a:rPr>
              <a:t>typedef</a:t>
            </a:r>
            <a:r>
              <a:rPr lang="en-US" dirty="0">
                <a:latin typeface="SimSun" pitchFamily="2" charset="-122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SimSun" pitchFamily="2" charset="-122"/>
              </a:rPr>
              <a:t> class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 &amp; Data Structures</a:t>
            </a:r>
            <a:endParaRPr lang="en-US" sz="3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b="1" dirty="0"/>
              <a:t>Simple Data</a:t>
            </a:r>
            <a:r>
              <a:rPr lang="en-US" sz="2400" dirty="0"/>
              <a:t> types: also known as atomic data types </a:t>
            </a:r>
            <a:r>
              <a:rPr lang="en-US" sz="2400" dirty="0">
                <a:sym typeface="Wingdings" pitchFamily="2" charset="2"/>
              </a:rPr>
              <a:t> have no component parts. E.g. </a:t>
            </a:r>
            <a:r>
              <a:rPr lang="en-US" sz="2400" dirty="0" err="1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char, float, etc.</a:t>
            </a:r>
            <a:endParaRPr lang="en-US" sz="2400" dirty="0"/>
          </a:p>
          <a:p>
            <a:pPr algn="l" rtl="0">
              <a:lnSpc>
                <a:spcPct val="90000"/>
              </a:lnSpc>
              <a:buNone/>
            </a:pPr>
            <a:endParaRPr lang="en-US" sz="2400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/>
        </p:nvGraphicFramePr>
        <p:xfrm>
          <a:off x="1828800" y="4114800"/>
          <a:ext cx="609600" cy="51815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276600" y="4114800"/>
          <a:ext cx="914400" cy="51815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41"/>
          <p:cNvGraphicFramePr>
            <a:graphicFrameLocks noGrp="1"/>
          </p:cNvGraphicFramePr>
          <p:nvPr/>
        </p:nvGraphicFramePr>
        <p:xfrm>
          <a:off x="5105400" y="4114800"/>
          <a:ext cx="685800" cy="51815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 &amp; Data Structures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sym typeface="Wingdings" pitchFamily="2" charset="2"/>
              </a:rPr>
              <a:t>Structured Data</a:t>
            </a:r>
            <a:r>
              <a:rPr lang="en-US" dirty="0">
                <a:sym typeface="Wingdings" pitchFamily="2" charset="2"/>
              </a:rPr>
              <a:t> types: can be broken into component parts. E.g. an object, array, set, file, etc. Example: a student object.</a:t>
            </a:r>
          </a:p>
          <a:p>
            <a:pPr algn="l" rtl="0">
              <a:buNone/>
            </a:pPr>
            <a:endParaRPr lang="x-none" dirty="0"/>
          </a:p>
        </p:txBody>
      </p:sp>
      <p:graphicFrame>
        <p:nvGraphicFramePr>
          <p:cNvPr id="7" name="Group 87"/>
          <p:cNvGraphicFramePr>
            <a:graphicFrameLocks noGrp="1"/>
          </p:cNvGraphicFramePr>
          <p:nvPr/>
        </p:nvGraphicFramePr>
        <p:xfrm>
          <a:off x="2743200" y="4267200"/>
          <a:ext cx="4343400" cy="1005840"/>
        </p:xfrm>
        <a:graphic>
          <a:graphicData uri="http://schemas.openxmlformats.org/drawingml/2006/table">
            <a:tbl>
              <a:tblPr/>
              <a:tblGrid>
                <a:gridCol w="86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1981200" y="42672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2057400" y="4572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1981200" y="495300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Branch</a:t>
            </a:r>
          </a:p>
        </p:txBody>
      </p:sp>
      <p:sp>
        <p:nvSpPr>
          <p:cNvPr id="17" name="Oval 91"/>
          <p:cNvSpPr>
            <a:spLocks noChangeArrowheads="1"/>
          </p:cNvSpPr>
          <p:nvPr/>
        </p:nvSpPr>
        <p:spPr bwMode="auto">
          <a:xfrm>
            <a:off x="2667000" y="4572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8" name="Line 93"/>
          <p:cNvSpPr>
            <a:spLocks noChangeShapeType="1"/>
          </p:cNvSpPr>
          <p:nvPr/>
        </p:nvSpPr>
        <p:spPr bwMode="auto">
          <a:xfrm>
            <a:off x="3200400" y="4953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Text Box 94"/>
          <p:cNvSpPr txBox="1">
            <a:spLocks noChangeArrowheads="1"/>
          </p:cNvSpPr>
          <p:nvPr/>
        </p:nvSpPr>
        <p:spPr bwMode="auto">
          <a:xfrm>
            <a:off x="3717925" y="5319713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Component part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Data Structures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425355"/>
          </a:xfrm>
          <a:noFill/>
          <a:ln/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A </a:t>
            </a:r>
            <a:r>
              <a:rPr lang="en-US" sz="3200" b="1" dirty="0"/>
              <a:t>data structure</a:t>
            </a:r>
            <a:r>
              <a:rPr lang="en-US" sz="3200" dirty="0"/>
              <a:t> is a data type whose values </a:t>
            </a:r>
          </a:p>
          <a:p>
            <a:pPr lvl="1" algn="l" rtl="0"/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can be decomposed into a set of component elements each of which is either simple (atomic) or another data structure </a:t>
            </a:r>
          </a:p>
          <a:p>
            <a:pPr lvl="1" algn="l" rtl="0"/>
            <a:r>
              <a:rPr lang="en-US" sz="2800" dirty="0"/>
              <a:t>(ii) include a structure involving the component parts.</a:t>
            </a:r>
          </a:p>
          <a:p>
            <a:pPr lvl="2" algn="l" rtl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-&gt; Data </a:t>
            </a:r>
            <a:r>
              <a:rPr lang="en-US" dirty="0" err="1"/>
              <a:t>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data structure is </a:t>
            </a:r>
            <a:r>
              <a:rPr lang="en-US" sz="2800" b="1" dirty="0"/>
              <a:t>a collection of data</a:t>
            </a:r>
            <a:r>
              <a:rPr lang="en-US" sz="2800" dirty="0"/>
              <a:t>, organized so that items can be stored and retrieved or removed by some fixed techniques.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627</TotalTime>
  <Words>1491</Words>
  <Application>Microsoft Office PowerPoint</Application>
  <PresentationFormat>On-screen Show (4:3)</PresentationFormat>
  <Paragraphs>240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SimSun</vt:lpstr>
      <vt:lpstr>Arial</vt:lpstr>
      <vt:lpstr>Calibri</vt:lpstr>
      <vt:lpstr>Courier New</vt:lpstr>
      <vt:lpstr>Times New Roman</vt:lpstr>
      <vt:lpstr>Wingdings 3</vt:lpstr>
      <vt:lpstr>Clarity</vt:lpstr>
      <vt:lpstr>Introduction to ADT</vt:lpstr>
      <vt:lpstr>Data Types &amp; Data Structures</vt:lpstr>
      <vt:lpstr>Data Types &amp; Data Structures</vt:lpstr>
      <vt:lpstr>Data Types &amp; Data Structures</vt:lpstr>
      <vt:lpstr>Data Types &amp; Data Structures</vt:lpstr>
      <vt:lpstr>Data Types &amp; Data Structures</vt:lpstr>
      <vt:lpstr>Data Types &amp; Data Structures</vt:lpstr>
      <vt:lpstr>Data Types &amp; Data Structures</vt:lpstr>
      <vt:lpstr>Data Structures -&gt; Data StructurING</vt:lpstr>
      <vt:lpstr>Data Types &amp; Data Structure</vt:lpstr>
      <vt:lpstr>Data Types &amp; Data Structures</vt:lpstr>
      <vt:lpstr>Data Types &amp; Data Structures</vt:lpstr>
      <vt:lpstr>Abstract Data Types (ADTs)</vt:lpstr>
      <vt:lpstr>ADTs</vt:lpstr>
      <vt:lpstr>ADTs</vt:lpstr>
      <vt:lpstr>ADTs</vt:lpstr>
      <vt:lpstr>ADT: Example</vt:lpstr>
      <vt:lpstr>ADT: Example</vt:lpstr>
      <vt:lpstr>Remember</vt:lpstr>
      <vt:lpstr>ADT String: Implementation </vt:lpstr>
      <vt:lpstr>ADT String: Implementation</vt:lpstr>
      <vt:lpstr>ADT String: Implementation</vt:lpstr>
      <vt:lpstr>Using ADT String</vt:lpstr>
      <vt:lpstr>ToDo 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ريم</cp:lastModifiedBy>
  <cp:revision>26</cp:revision>
  <dcterms:created xsi:type="dcterms:W3CDTF">2009-07-22T15:04:20Z</dcterms:created>
  <dcterms:modified xsi:type="dcterms:W3CDTF">2021-09-05T07:42:00Z</dcterms:modified>
</cp:coreProperties>
</file>