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4" r:id="rId3"/>
    <p:sldId id="307" r:id="rId4"/>
    <p:sldId id="294" r:id="rId5"/>
    <p:sldId id="295" r:id="rId6"/>
    <p:sldId id="296" r:id="rId7"/>
    <p:sldId id="297" r:id="rId8"/>
    <p:sldId id="301" r:id="rId9"/>
    <p:sldId id="302" r:id="rId10"/>
    <p:sldId id="303" r:id="rId11"/>
  </p:sldIdLst>
  <p:sldSz cx="9144000" cy="6858000" type="screen4x3"/>
  <p:notesSz cx="7099300" cy="10234613"/>
  <p:defaultTextStyle>
    <a:defPPr>
      <a:defRPr lang="x-none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85" autoAdjust="0"/>
    <p:restoredTop sz="94660"/>
  </p:normalViewPr>
  <p:slideViewPr>
    <p:cSldViewPr>
      <p:cViewPr varScale="1">
        <p:scale>
          <a:sx n="75" d="100"/>
          <a:sy n="75" d="100"/>
        </p:scale>
        <p:origin x="31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022725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fld id="{3F9A0B61-5955-4482-8347-3D83C346D59E}" type="slidenum">
              <a:rPr lang="x-none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1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725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1203E6F-A00C-4E64-BFBE-1317CC9BBEE7}" type="datetimeFigureOut">
              <a:rPr lang="x-none" smtClean="0"/>
              <a:pPr/>
              <a:t>10/12/2021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725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53B1D7C-0193-4C60-A7C4-AA943FC4C67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1141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692C0-D56E-43D4-95B6-AFAD839C1D1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7410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98C4A-74DA-4A54-8B4E-45101FD1984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383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F5D2C-C4F5-48BC-AF54-8176BA5B2C0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7242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BEFE-65B3-4A36-AF54-318C7D1F199A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AA71-C901-4506-AA6E-B786E2459259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26DF-04D5-4959-BBC6-FE2CBF68F1F3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9A20-D3A4-4DE1-95B8-A5F497432D6A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AC68-BF52-4C1A-950A-ACB3F4200A3F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C2DC-1E78-4AF7-AB68-7979B8B5B107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B3E6-F9BA-4AEE-8162-151A16350CC4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7E39-2DE7-40E6-8CD2-A52E6B768585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265D-F2F7-47D1-8748-1EE1CBC30C61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CBF7-A1ED-499A-A5E9-8E33DC02A494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0309371-5ED5-42F7-BB5E-ACBDFD7CB0FE}" type="slidenum">
              <a:rPr lang="x-none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en-US" dirty="0"/>
              <a:t>Stack Operations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CS212: Data Structure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Algorithm on an </a:t>
            </a:r>
            <a:br>
              <a:rPr lang="en-US" dirty="0"/>
            </a:br>
            <a:r>
              <a:rPr lang="en-US" dirty="0"/>
              <a:t>Example Expression</a:t>
            </a:r>
          </a:p>
        </p:txBody>
      </p:sp>
      <p:sp>
        <p:nvSpPr>
          <p:cNvPr id="29698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© 2010 </a:t>
            </a:r>
            <a:r>
              <a:rPr lang="en-US" dirty="0" err="1"/>
              <a:t>Stallmann</a:t>
            </a:r>
            <a:endParaRPr lang="en-US" dirty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8A1961-7693-452D-BA6B-7EBA31AE77F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1246188" y="15240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14  ≤ 4  –  3  *  2  +  7 </a:t>
            </a: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6019800" y="1371600"/>
            <a:ext cx="2667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Operator ≤ has lower precedence than +/–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636588" y="1905000"/>
            <a:ext cx="1905000" cy="1219200"/>
            <a:chOff x="533400" y="1905000"/>
            <a:chExt cx="1905000" cy="1219200"/>
          </a:xfrm>
        </p:grpSpPr>
        <p:sp>
          <p:nvSpPr>
            <p:cNvPr id="29790" name="Rectangle 7"/>
            <p:cNvSpPr>
              <a:spLocks noChangeArrowheads="1"/>
            </p:cNvSpPr>
            <p:nvPr/>
          </p:nvSpPr>
          <p:spPr bwMode="auto">
            <a:xfrm>
              <a:off x="6096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91" name="AutoShape 23"/>
            <p:cNvSpPr>
              <a:spLocks noChangeArrowheads="1"/>
            </p:cNvSpPr>
            <p:nvPr/>
          </p:nvSpPr>
          <p:spPr bwMode="auto">
            <a:xfrm>
              <a:off x="533400" y="2286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92" name="Line 28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762000" cy="457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793" name="Rectangle 64"/>
            <p:cNvSpPr>
              <a:spLocks noChangeArrowheads="1"/>
            </p:cNvSpPr>
            <p:nvPr/>
          </p:nvSpPr>
          <p:spPr bwMode="auto">
            <a:xfrm>
              <a:off x="12192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94" name="Rectangle 65"/>
            <p:cNvSpPr>
              <a:spLocks noChangeArrowheads="1"/>
            </p:cNvSpPr>
            <p:nvPr/>
          </p:nvSpPr>
          <p:spPr bwMode="auto">
            <a:xfrm>
              <a:off x="12192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95" name="Rectangle 70"/>
            <p:cNvSpPr>
              <a:spLocks noChangeArrowheads="1"/>
            </p:cNvSpPr>
            <p:nvPr/>
          </p:nvSpPr>
          <p:spPr bwMode="auto">
            <a:xfrm>
              <a:off x="6858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96" name="Rectangle 71"/>
            <p:cNvSpPr>
              <a:spLocks noChangeArrowheads="1"/>
            </p:cNvSpPr>
            <p:nvPr/>
          </p:nvSpPr>
          <p:spPr bwMode="auto">
            <a:xfrm>
              <a:off x="6858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4</a:t>
              </a:r>
            </a:p>
          </p:txBody>
        </p:sp>
        <p:sp>
          <p:nvSpPr>
            <p:cNvPr id="29797" name="Rectangle 72"/>
            <p:cNvSpPr>
              <a:spLocks noChangeArrowheads="1"/>
            </p:cNvSpPr>
            <p:nvPr/>
          </p:nvSpPr>
          <p:spPr bwMode="auto">
            <a:xfrm>
              <a:off x="11430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636588" y="1905000"/>
            <a:ext cx="2590800" cy="2590800"/>
            <a:chOff x="533400" y="1905000"/>
            <a:chExt cx="2590800" cy="2590800"/>
          </a:xfrm>
        </p:grpSpPr>
        <p:sp>
          <p:nvSpPr>
            <p:cNvPr id="29780" name="Rectangle 66"/>
            <p:cNvSpPr>
              <a:spLocks noChangeArrowheads="1"/>
            </p:cNvSpPr>
            <p:nvPr/>
          </p:nvSpPr>
          <p:spPr bwMode="auto">
            <a:xfrm>
              <a:off x="12192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81" name="Rectangle 67"/>
            <p:cNvSpPr>
              <a:spLocks noChangeArrowheads="1"/>
            </p:cNvSpPr>
            <p:nvPr/>
          </p:nvSpPr>
          <p:spPr bwMode="auto">
            <a:xfrm>
              <a:off x="6858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82" name="Rectangle 75"/>
            <p:cNvSpPr>
              <a:spLocks noChangeArrowheads="1"/>
            </p:cNvSpPr>
            <p:nvPr/>
          </p:nvSpPr>
          <p:spPr bwMode="auto">
            <a:xfrm>
              <a:off x="6096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83" name="AutoShape 76"/>
            <p:cNvSpPr>
              <a:spLocks noChangeArrowheads="1"/>
            </p:cNvSpPr>
            <p:nvPr/>
          </p:nvSpPr>
          <p:spPr bwMode="auto">
            <a:xfrm>
              <a:off x="533400" y="33528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84" name="Line 77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1447800" cy="1828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785" name="Rectangle 78"/>
            <p:cNvSpPr>
              <a:spLocks noChangeArrowheads="1"/>
            </p:cNvSpPr>
            <p:nvPr/>
          </p:nvSpPr>
          <p:spPr bwMode="auto">
            <a:xfrm>
              <a:off x="12192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86" name="Rectangle 79"/>
            <p:cNvSpPr>
              <a:spLocks noChangeArrowheads="1"/>
            </p:cNvSpPr>
            <p:nvPr/>
          </p:nvSpPr>
          <p:spPr bwMode="auto">
            <a:xfrm>
              <a:off x="12192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87" name="Rectangle 80"/>
            <p:cNvSpPr>
              <a:spLocks noChangeArrowheads="1"/>
            </p:cNvSpPr>
            <p:nvPr/>
          </p:nvSpPr>
          <p:spPr bwMode="auto">
            <a:xfrm>
              <a:off x="685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88" name="Rectangle 81"/>
            <p:cNvSpPr>
              <a:spLocks noChangeArrowheads="1"/>
            </p:cNvSpPr>
            <p:nvPr/>
          </p:nvSpPr>
          <p:spPr bwMode="auto">
            <a:xfrm>
              <a:off x="6858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89" name="Rectangle 82"/>
            <p:cNvSpPr>
              <a:spLocks noChangeArrowheads="1"/>
            </p:cNvSpPr>
            <p:nvPr/>
          </p:nvSpPr>
          <p:spPr bwMode="auto">
            <a:xfrm>
              <a:off x="11430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636588" y="1981200"/>
            <a:ext cx="2895600" cy="4114800"/>
            <a:chOff x="533400" y="1981200"/>
            <a:chExt cx="2895600" cy="4114800"/>
          </a:xfrm>
        </p:grpSpPr>
        <p:sp>
          <p:nvSpPr>
            <p:cNvPr id="29769" name="Rectangle 68"/>
            <p:cNvSpPr>
              <a:spLocks noChangeArrowheads="1"/>
            </p:cNvSpPr>
            <p:nvPr/>
          </p:nvSpPr>
          <p:spPr bwMode="auto">
            <a:xfrm>
              <a:off x="685800" y="4800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70" name="Rectangle 85"/>
            <p:cNvSpPr>
              <a:spLocks noChangeArrowheads="1"/>
            </p:cNvSpPr>
            <p:nvPr/>
          </p:nvSpPr>
          <p:spPr bwMode="auto">
            <a:xfrm>
              <a:off x="12192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71" name="Rectangle 86"/>
            <p:cNvSpPr>
              <a:spLocks noChangeArrowheads="1"/>
            </p:cNvSpPr>
            <p:nvPr/>
          </p:nvSpPr>
          <p:spPr bwMode="auto">
            <a:xfrm>
              <a:off x="6858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72" name="Rectangle 87"/>
            <p:cNvSpPr>
              <a:spLocks noChangeArrowheads="1"/>
            </p:cNvSpPr>
            <p:nvPr/>
          </p:nvSpPr>
          <p:spPr bwMode="auto">
            <a:xfrm>
              <a:off x="609600" y="47244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73" name="AutoShape 88"/>
            <p:cNvSpPr>
              <a:spLocks noChangeArrowheads="1"/>
            </p:cNvSpPr>
            <p:nvPr/>
          </p:nvSpPr>
          <p:spPr bwMode="auto">
            <a:xfrm>
              <a:off x="533400" y="46482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74" name="Line 89"/>
            <p:cNvSpPr>
              <a:spLocks noChangeShapeType="1"/>
            </p:cNvSpPr>
            <p:nvPr/>
          </p:nvSpPr>
          <p:spPr bwMode="auto">
            <a:xfrm flipV="1">
              <a:off x="1676400" y="1981200"/>
              <a:ext cx="1752600" cy="2743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775" name="Rectangle 90"/>
            <p:cNvSpPr>
              <a:spLocks noChangeArrowheads="1"/>
            </p:cNvSpPr>
            <p:nvPr/>
          </p:nvSpPr>
          <p:spPr bwMode="auto">
            <a:xfrm>
              <a:off x="12192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76" name="Rectangle 91"/>
            <p:cNvSpPr>
              <a:spLocks noChangeArrowheads="1"/>
            </p:cNvSpPr>
            <p:nvPr/>
          </p:nvSpPr>
          <p:spPr bwMode="auto">
            <a:xfrm>
              <a:off x="12192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77" name="Rectangle 92"/>
            <p:cNvSpPr>
              <a:spLocks noChangeArrowheads="1"/>
            </p:cNvSpPr>
            <p:nvPr/>
          </p:nvSpPr>
          <p:spPr bwMode="auto">
            <a:xfrm>
              <a:off x="6858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78" name="Rectangle 93"/>
            <p:cNvSpPr>
              <a:spLocks noChangeArrowheads="1"/>
            </p:cNvSpPr>
            <p:nvPr/>
          </p:nvSpPr>
          <p:spPr bwMode="auto">
            <a:xfrm>
              <a:off x="6858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79" name="Rectangle 94"/>
            <p:cNvSpPr>
              <a:spLocks noChangeArrowheads="1"/>
            </p:cNvSpPr>
            <p:nvPr/>
          </p:nvSpPr>
          <p:spPr bwMode="auto">
            <a:xfrm>
              <a:off x="1143000" y="50292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36788" y="1905000"/>
            <a:ext cx="1676400" cy="4267200"/>
            <a:chOff x="2133600" y="1905000"/>
            <a:chExt cx="1676400" cy="4267200"/>
          </a:xfrm>
        </p:grpSpPr>
        <p:sp>
          <p:nvSpPr>
            <p:cNvPr id="29757" name="Line 103"/>
            <p:cNvSpPr>
              <a:spLocks noChangeShapeType="1"/>
            </p:cNvSpPr>
            <p:nvPr/>
          </p:nvSpPr>
          <p:spPr bwMode="auto">
            <a:xfrm flipV="1">
              <a:off x="2743200" y="1905000"/>
              <a:ext cx="1066800" cy="28194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758" name="Rectangle 27"/>
            <p:cNvSpPr>
              <a:spLocks noChangeArrowheads="1"/>
            </p:cNvSpPr>
            <p:nvPr/>
          </p:nvSpPr>
          <p:spPr bwMode="auto">
            <a:xfrm>
              <a:off x="2819400" y="4419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9" name="Rectangle 98"/>
            <p:cNvSpPr>
              <a:spLocks noChangeArrowheads="1"/>
            </p:cNvSpPr>
            <p:nvPr/>
          </p:nvSpPr>
          <p:spPr bwMode="auto">
            <a:xfrm>
              <a:off x="2286000" y="4876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60" name="Rectangle 99"/>
            <p:cNvSpPr>
              <a:spLocks noChangeArrowheads="1"/>
            </p:cNvSpPr>
            <p:nvPr/>
          </p:nvSpPr>
          <p:spPr bwMode="auto">
            <a:xfrm>
              <a:off x="28194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61" name="Rectangle 100"/>
            <p:cNvSpPr>
              <a:spLocks noChangeArrowheads="1"/>
            </p:cNvSpPr>
            <p:nvPr/>
          </p:nvSpPr>
          <p:spPr bwMode="auto">
            <a:xfrm>
              <a:off x="22860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62" name="Rectangle 101"/>
            <p:cNvSpPr>
              <a:spLocks noChangeArrowheads="1"/>
            </p:cNvSpPr>
            <p:nvPr/>
          </p:nvSpPr>
          <p:spPr bwMode="auto">
            <a:xfrm>
              <a:off x="22098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63" name="AutoShape 102"/>
            <p:cNvSpPr>
              <a:spLocks noChangeArrowheads="1"/>
            </p:cNvSpPr>
            <p:nvPr/>
          </p:nvSpPr>
          <p:spPr bwMode="auto">
            <a:xfrm>
              <a:off x="2133600" y="47244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64" name="Rectangle 104"/>
            <p:cNvSpPr>
              <a:spLocks noChangeArrowheads="1"/>
            </p:cNvSpPr>
            <p:nvPr/>
          </p:nvSpPr>
          <p:spPr bwMode="auto">
            <a:xfrm>
              <a:off x="2819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65" name="Rectangle 105"/>
            <p:cNvSpPr>
              <a:spLocks noChangeArrowheads="1"/>
            </p:cNvSpPr>
            <p:nvPr/>
          </p:nvSpPr>
          <p:spPr bwMode="auto">
            <a:xfrm>
              <a:off x="2819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66" name="Rectangle 106"/>
            <p:cNvSpPr>
              <a:spLocks noChangeArrowheads="1"/>
            </p:cNvSpPr>
            <p:nvPr/>
          </p:nvSpPr>
          <p:spPr bwMode="auto">
            <a:xfrm>
              <a:off x="22860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67" name="Rectangle 107"/>
            <p:cNvSpPr>
              <a:spLocks noChangeArrowheads="1"/>
            </p:cNvSpPr>
            <p:nvPr/>
          </p:nvSpPr>
          <p:spPr bwMode="auto">
            <a:xfrm>
              <a:off x="22860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68" name="Rectangle 108"/>
            <p:cNvSpPr>
              <a:spLocks noChangeArrowheads="1"/>
            </p:cNvSpPr>
            <p:nvPr/>
          </p:nvSpPr>
          <p:spPr bwMode="auto">
            <a:xfrm>
              <a:off x="27432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</p:grp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3455988" y="1981200"/>
            <a:ext cx="1143000" cy="4191000"/>
            <a:chOff x="3352800" y="1981200"/>
            <a:chExt cx="1143000" cy="4191000"/>
          </a:xfrm>
        </p:grpSpPr>
        <p:sp>
          <p:nvSpPr>
            <p:cNvPr id="29747" name="Rectangle 122"/>
            <p:cNvSpPr>
              <a:spLocks noChangeArrowheads="1"/>
            </p:cNvSpPr>
            <p:nvPr/>
          </p:nvSpPr>
          <p:spPr bwMode="auto">
            <a:xfrm>
              <a:off x="39624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8" name="Rectangle 116"/>
            <p:cNvSpPr>
              <a:spLocks noChangeArrowheads="1"/>
            </p:cNvSpPr>
            <p:nvPr/>
          </p:nvSpPr>
          <p:spPr bwMode="auto">
            <a:xfrm>
              <a:off x="3429000" y="5105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9" name="Rectangle 112"/>
            <p:cNvSpPr>
              <a:spLocks noChangeArrowheads="1"/>
            </p:cNvSpPr>
            <p:nvPr/>
          </p:nvSpPr>
          <p:spPr bwMode="auto">
            <a:xfrm>
              <a:off x="4038600" y="4724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0" name="Rectangle 115"/>
            <p:cNvSpPr>
              <a:spLocks noChangeArrowheads="1"/>
            </p:cNvSpPr>
            <p:nvPr/>
          </p:nvSpPr>
          <p:spPr bwMode="auto">
            <a:xfrm>
              <a:off x="35052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6</a:t>
              </a:r>
            </a:p>
          </p:txBody>
        </p:sp>
        <p:sp>
          <p:nvSpPr>
            <p:cNvPr id="29751" name="AutoShape 117"/>
            <p:cNvSpPr>
              <a:spLocks noChangeArrowheads="1"/>
            </p:cNvSpPr>
            <p:nvPr/>
          </p:nvSpPr>
          <p:spPr bwMode="auto">
            <a:xfrm>
              <a:off x="3352800" y="5029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52" name="Rectangle 118"/>
            <p:cNvSpPr>
              <a:spLocks noChangeArrowheads="1"/>
            </p:cNvSpPr>
            <p:nvPr/>
          </p:nvSpPr>
          <p:spPr bwMode="auto">
            <a:xfrm>
              <a:off x="40386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53" name="Rectangle 119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54" name="Rectangle 120"/>
            <p:cNvSpPr>
              <a:spLocks noChangeArrowheads="1"/>
            </p:cNvSpPr>
            <p:nvPr/>
          </p:nvSpPr>
          <p:spPr bwMode="auto">
            <a:xfrm>
              <a:off x="35052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55" name="Rectangle 121"/>
            <p:cNvSpPr>
              <a:spLocks noChangeArrowheads="1"/>
            </p:cNvSpPr>
            <p:nvPr/>
          </p:nvSpPr>
          <p:spPr bwMode="auto">
            <a:xfrm>
              <a:off x="35052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56" name="Line 124"/>
            <p:cNvSpPr>
              <a:spLocks noChangeShapeType="1"/>
            </p:cNvSpPr>
            <p:nvPr/>
          </p:nvSpPr>
          <p:spPr bwMode="auto">
            <a:xfrm flipV="1">
              <a:off x="3810000" y="1981200"/>
              <a:ext cx="152400" cy="3048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217988" y="1905000"/>
            <a:ext cx="1600200" cy="4267200"/>
            <a:chOff x="4114800" y="1905000"/>
            <a:chExt cx="1600200" cy="4267200"/>
          </a:xfrm>
        </p:grpSpPr>
        <p:sp>
          <p:nvSpPr>
            <p:cNvPr id="29739" name="Rectangle 128"/>
            <p:cNvSpPr>
              <a:spLocks noChangeArrowheads="1"/>
            </p:cNvSpPr>
            <p:nvPr/>
          </p:nvSpPr>
          <p:spPr bwMode="auto">
            <a:xfrm>
              <a:off x="51816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0" name="Rectangle 129"/>
            <p:cNvSpPr>
              <a:spLocks noChangeArrowheads="1"/>
            </p:cNvSpPr>
            <p:nvPr/>
          </p:nvSpPr>
          <p:spPr bwMode="auto">
            <a:xfrm>
              <a:off x="46482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1" name="Rectangle 130"/>
            <p:cNvSpPr>
              <a:spLocks noChangeArrowheads="1"/>
            </p:cNvSpPr>
            <p:nvPr/>
          </p:nvSpPr>
          <p:spPr bwMode="auto">
            <a:xfrm>
              <a:off x="52578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42" name="AutoShape 132"/>
            <p:cNvSpPr>
              <a:spLocks noChangeArrowheads="1"/>
            </p:cNvSpPr>
            <p:nvPr/>
          </p:nvSpPr>
          <p:spPr bwMode="auto">
            <a:xfrm>
              <a:off x="4572000" y="5334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3" name="Rectangle 134"/>
            <p:cNvSpPr>
              <a:spLocks noChangeArrowheads="1"/>
            </p:cNvSpPr>
            <p:nvPr/>
          </p:nvSpPr>
          <p:spPr bwMode="auto">
            <a:xfrm>
              <a:off x="52578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44" name="Rectangle 135"/>
            <p:cNvSpPr>
              <a:spLocks noChangeArrowheads="1"/>
            </p:cNvSpPr>
            <p:nvPr/>
          </p:nvSpPr>
          <p:spPr bwMode="auto">
            <a:xfrm>
              <a:off x="4724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45" name="Rectangle 136"/>
            <p:cNvSpPr>
              <a:spLocks noChangeArrowheads="1"/>
            </p:cNvSpPr>
            <p:nvPr/>
          </p:nvSpPr>
          <p:spPr bwMode="auto">
            <a:xfrm>
              <a:off x="4724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46" name="Line 137"/>
            <p:cNvSpPr>
              <a:spLocks noChangeShapeType="1"/>
            </p:cNvSpPr>
            <p:nvPr/>
          </p:nvSpPr>
          <p:spPr bwMode="auto">
            <a:xfrm flipH="1" flipV="1">
              <a:off x="4114800" y="1905000"/>
              <a:ext cx="990600" cy="3429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4446588" y="1981200"/>
            <a:ext cx="1905000" cy="3048000"/>
            <a:chOff x="4343400" y="1981200"/>
            <a:chExt cx="1905000" cy="3048000"/>
          </a:xfrm>
        </p:grpSpPr>
        <p:sp>
          <p:nvSpPr>
            <p:cNvPr id="29729" name="Rectangle 141"/>
            <p:cNvSpPr>
              <a:spLocks noChangeArrowheads="1"/>
            </p:cNvSpPr>
            <p:nvPr/>
          </p:nvSpPr>
          <p:spPr bwMode="auto">
            <a:xfrm>
              <a:off x="5715000" y="4267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30" name="Rectangle 142"/>
            <p:cNvSpPr>
              <a:spLocks noChangeArrowheads="1"/>
            </p:cNvSpPr>
            <p:nvPr/>
          </p:nvSpPr>
          <p:spPr bwMode="auto">
            <a:xfrm>
              <a:off x="5181600" y="3962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31" name="Rectangle 143"/>
            <p:cNvSpPr>
              <a:spLocks noChangeArrowheads="1"/>
            </p:cNvSpPr>
            <p:nvPr/>
          </p:nvSpPr>
          <p:spPr bwMode="auto">
            <a:xfrm>
              <a:off x="4876800" y="3657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32" name="Rectangle 144"/>
            <p:cNvSpPr>
              <a:spLocks noChangeArrowheads="1"/>
            </p:cNvSpPr>
            <p:nvPr/>
          </p:nvSpPr>
          <p:spPr bwMode="auto">
            <a:xfrm>
              <a:off x="5257800" y="4038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7</a:t>
              </a:r>
            </a:p>
          </p:txBody>
        </p:sp>
        <p:sp>
          <p:nvSpPr>
            <p:cNvPr id="29733" name="AutoShape 145"/>
            <p:cNvSpPr>
              <a:spLocks noChangeArrowheads="1"/>
            </p:cNvSpPr>
            <p:nvPr/>
          </p:nvSpPr>
          <p:spPr bwMode="auto">
            <a:xfrm>
              <a:off x="5105400" y="3886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34" name="Rectangle 146"/>
            <p:cNvSpPr>
              <a:spLocks noChangeArrowheads="1"/>
            </p:cNvSpPr>
            <p:nvPr/>
          </p:nvSpPr>
          <p:spPr bwMode="auto">
            <a:xfrm>
              <a:off x="57912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35" name="Rectangle 147"/>
            <p:cNvSpPr>
              <a:spLocks noChangeArrowheads="1"/>
            </p:cNvSpPr>
            <p:nvPr/>
          </p:nvSpPr>
          <p:spPr bwMode="auto">
            <a:xfrm>
              <a:off x="57912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36" name="Rectangle 148"/>
            <p:cNvSpPr>
              <a:spLocks noChangeArrowheads="1"/>
            </p:cNvSpPr>
            <p:nvPr/>
          </p:nvSpPr>
          <p:spPr bwMode="auto">
            <a:xfrm>
              <a:off x="52578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37" name="Rectangle 149"/>
            <p:cNvSpPr>
              <a:spLocks noChangeArrowheads="1"/>
            </p:cNvSpPr>
            <p:nvPr/>
          </p:nvSpPr>
          <p:spPr bwMode="auto">
            <a:xfrm>
              <a:off x="52578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38" name="Line 150"/>
            <p:cNvSpPr>
              <a:spLocks noChangeShapeType="1"/>
            </p:cNvSpPr>
            <p:nvPr/>
          </p:nvSpPr>
          <p:spPr bwMode="auto">
            <a:xfrm flipH="1" flipV="1">
              <a:off x="4343400" y="1981200"/>
              <a:ext cx="1219200" cy="1905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4827588" y="1981200"/>
            <a:ext cx="4191000" cy="2514600"/>
            <a:chOff x="4724400" y="1981200"/>
            <a:chExt cx="4191000" cy="2514600"/>
          </a:xfrm>
        </p:grpSpPr>
        <p:sp>
          <p:nvSpPr>
            <p:cNvPr id="29723" name="Rectangle 152"/>
            <p:cNvSpPr>
              <a:spLocks noChangeArrowheads="1"/>
            </p:cNvSpPr>
            <p:nvPr/>
          </p:nvSpPr>
          <p:spPr bwMode="auto">
            <a:xfrm>
              <a:off x="8382000" y="4343400"/>
              <a:ext cx="457200" cy="762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24" name="Rectangle 153"/>
            <p:cNvSpPr>
              <a:spLocks noChangeArrowheads="1"/>
            </p:cNvSpPr>
            <p:nvPr/>
          </p:nvSpPr>
          <p:spPr bwMode="auto">
            <a:xfrm>
              <a:off x="7848600" y="4038600"/>
              <a:ext cx="457200" cy="3810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25" name="Rectangle 154"/>
            <p:cNvSpPr>
              <a:spLocks noChangeArrowheads="1"/>
            </p:cNvSpPr>
            <p:nvPr/>
          </p:nvSpPr>
          <p:spPr bwMode="auto">
            <a:xfrm>
              <a:off x="7391400" y="3733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26" name="AutoShape 155"/>
            <p:cNvSpPr>
              <a:spLocks noChangeArrowheads="1"/>
            </p:cNvSpPr>
            <p:nvPr/>
          </p:nvSpPr>
          <p:spPr bwMode="auto">
            <a:xfrm>
              <a:off x="7772400" y="3962400"/>
              <a:ext cx="11430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27" name="Rectangle 157"/>
            <p:cNvSpPr>
              <a:spLocks noChangeArrowheads="1"/>
            </p:cNvSpPr>
            <p:nvPr/>
          </p:nvSpPr>
          <p:spPr bwMode="auto">
            <a:xfrm>
              <a:off x="7924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9728" name="Line 159"/>
            <p:cNvSpPr>
              <a:spLocks noChangeShapeType="1"/>
            </p:cNvSpPr>
            <p:nvPr/>
          </p:nvSpPr>
          <p:spPr bwMode="auto">
            <a:xfrm flipH="1" flipV="1">
              <a:off x="4724400" y="1981200"/>
              <a:ext cx="3505200" cy="198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4751388" y="2057400"/>
            <a:ext cx="2971800" cy="2971800"/>
            <a:chOff x="4648200" y="2057400"/>
            <a:chExt cx="2971800" cy="2971800"/>
          </a:xfrm>
        </p:grpSpPr>
        <p:grpSp>
          <p:nvGrpSpPr>
            <p:cNvPr id="11" name="Group 178"/>
            <p:cNvGrpSpPr>
              <a:grpSpLocks/>
            </p:cNvGrpSpPr>
            <p:nvPr/>
          </p:nvGrpSpPr>
          <p:grpSpPr bwMode="auto">
            <a:xfrm>
              <a:off x="6400800" y="3962400"/>
              <a:ext cx="1219200" cy="1066800"/>
              <a:chOff x="4032" y="2496"/>
              <a:chExt cx="768" cy="672"/>
            </a:xfrm>
          </p:grpSpPr>
          <p:sp>
            <p:nvSpPr>
              <p:cNvPr id="29716" name="Rectangle 166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40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x-none" sz="1800"/>
              </a:p>
            </p:txBody>
          </p:sp>
          <p:sp>
            <p:nvSpPr>
              <p:cNvPr id="29717" name="Rectangle 167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288" cy="432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x-none" sz="1800"/>
              </a:p>
            </p:txBody>
          </p:sp>
          <p:sp>
            <p:nvSpPr>
              <p:cNvPr id="29718" name="Rectangle 168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$</a:t>
                </a:r>
              </a:p>
            </p:txBody>
          </p:sp>
          <p:sp>
            <p:nvSpPr>
              <p:cNvPr id="29719" name="AutoShape 170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720" cy="52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x-none" sz="1800"/>
              </a:p>
            </p:txBody>
          </p:sp>
          <p:sp>
            <p:nvSpPr>
              <p:cNvPr id="29720" name="Rectangle 172"/>
              <p:cNvSpPr>
                <a:spLocks noChangeArrowheads="1"/>
              </p:cNvSpPr>
              <p:nvPr/>
            </p:nvSpPr>
            <p:spPr bwMode="auto">
              <a:xfrm>
                <a:off x="4512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≤</a:t>
                </a:r>
              </a:p>
            </p:txBody>
          </p:sp>
          <p:sp>
            <p:nvSpPr>
              <p:cNvPr id="29721" name="Rectangle 17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14</a:t>
                </a:r>
              </a:p>
            </p:txBody>
          </p:sp>
          <p:sp>
            <p:nvSpPr>
              <p:cNvPr id="29722" name="Rectangle 17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5</a:t>
                </a:r>
              </a:p>
            </p:txBody>
          </p:sp>
        </p:grpSp>
        <p:sp>
          <p:nvSpPr>
            <p:cNvPr id="29715" name="Line 175"/>
            <p:cNvSpPr>
              <a:spLocks noChangeShapeType="1"/>
            </p:cNvSpPr>
            <p:nvPr/>
          </p:nvSpPr>
          <p:spPr bwMode="auto">
            <a:xfrm flipH="1" flipV="1">
              <a:off x="4648200" y="2057400"/>
              <a:ext cx="2438400" cy="2133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Applications of Stacks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dirty="0"/>
              <a:t>Direct applications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/>
              <a:t>Page-visited history in a Web browser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/>
              <a:t>Undo sequence in a text editor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/>
              <a:t>Chain of method calls in the Java Virtual Machine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dirty="0"/>
              <a:t>Indirect applications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/>
              <a:t>Auxiliary data structure for algorithms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/>
              <a:t>Component of other data structures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6FBAE6-8839-462D-8BE0-188B16514623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Method Stack in the JVM</a:t>
            </a: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4800600" cy="4929336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90000"/>
              </a:lnSpc>
            </a:pPr>
            <a:r>
              <a:rPr lang="en-US" sz="2400" dirty="0"/>
              <a:t>The Java Virtual Machine (JVM) keeps track of the chain of active methods with a stack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/>
              <a:t>When a method is called, the JVM pushes on the stack a frame containing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sz="2000" dirty="0"/>
              <a:t>Local variables and return value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sz="2000" dirty="0"/>
              <a:t>Program counter, keeping track of the statement being executed 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/>
              <a:t>When a method ends, its frame is popped from the stack and control is passed to the method on top of the stack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/>
              <a:t>Allows for </a:t>
            </a:r>
            <a:r>
              <a:rPr lang="en-US" sz="2400" dirty="0">
                <a:solidFill>
                  <a:srgbClr val="C00000"/>
                </a:solidFill>
              </a:rPr>
              <a:t>recursion</a:t>
            </a:r>
          </a:p>
        </p:txBody>
      </p:sp>
      <p:sp>
        <p:nvSpPr>
          <p:cNvPr id="15375" name="Date Placeholder 1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CC241E-20A6-4EAF-83BC-332D5CB1388B}" type="slidenum">
              <a:rPr lang="en-US"/>
              <a:pPr/>
              <a:t>3</a:t>
            </a:fld>
            <a:endParaRPr lang="en-US" dirty="0"/>
          </a:p>
        </p:txBody>
      </p:sp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7162800" y="1600200"/>
            <a:ext cx="1447800" cy="4572000"/>
            <a:chOff x="4512" y="864"/>
            <a:chExt cx="912" cy="3024"/>
          </a:xfrm>
        </p:grpSpPr>
        <p:sp>
          <p:nvSpPr>
            <p:cNvPr id="15376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/>
            </a:p>
          </p:txBody>
        </p:sp>
        <p:sp>
          <p:nvSpPr>
            <p:cNvPr id="15377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x-none"/>
            </a:p>
          </p:txBody>
        </p:sp>
        <p:sp>
          <p:nvSpPr>
            <p:cNvPr id="15378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x-none"/>
            </a:p>
          </p:txBody>
        </p:sp>
        <p:sp>
          <p:nvSpPr>
            <p:cNvPr id="15379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x-none"/>
            </a:p>
          </p:txBody>
        </p:sp>
      </p:grpSp>
      <p:sp>
        <p:nvSpPr>
          <p:cNvPr id="15367" name="Rectangle 112"/>
          <p:cNvSpPr>
            <a:spLocks noChangeArrowheads="1"/>
          </p:cNvSpPr>
          <p:nvPr/>
        </p:nvSpPr>
        <p:spPr bwMode="auto">
          <a:xfrm>
            <a:off x="8220075" y="3565525"/>
            <a:ext cx="7938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x-none"/>
          </a:p>
        </p:txBody>
      </p:sp>
      <p:sp>
        <p:nvSpPr>
          <p:cNvPr id="15368" name="Freeform 118"/>
          <p:cNvSpPr>
            <a:spLocks/>
          </p:cNvSpPr>
          <p:nvPr/>
        </p:nvSpPr>
        <p:spPr bwMode="auto">
          <a:xfrm>
            <a:off x="8277225" y="4351338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x-none"/>
          </a:p>
        </p:txBody>
      </p:sp>
      <p:sp>
        <p:nvSpPr>
          <p:cNvPr id="15369" name="Rectangle 126"/>
          <p:cNvSpPr>
            <a:spLocks noChangeArrowheads="1"/>
          </p:cNvSpPr>
          <p:nvPr/>
        </p:nvSpPr>
        <p:spPr bwMode="auto">
          <a:xfrm>
            <a:off x="8220075" y="1625600"/>
            <a:ext cx="7938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x-none"/>
          </a:p>
        </p:txBody>
      </p:sp>
      <p:sp>
        <p:nvSpPr>
          <p:cNvPr id="15370" name="Rectangle 127"/>
          <p:cNvSpPr>
            <a:spLocks noChangeArrowheads="1"/>
          </p:cNvSpPr>
          <p:nvPr/>
        </p:nvSpPr>
        <p:spPr bwMode="auto">
          <a:xfrm>
            <a:off x="8220075" y="2281238"/>
            <a:ext cx="7938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x-none"/>
          </a:p>
        </p:txBody>
      </p:sp>
      <p:sp>
        <p:nvSpPr>
          <p:cNvPr id="15371" name="Text Box 129"/>
          <p:cNvSpPr txBox="1">
            <a:spLocks noChangeArrowheads="1"/>
          </p:cNvSpPr>
          <p:nvPr/>
        </p:nvSpPr>
        <p:spPr bwMode="auto">
          <a:xfrm>
            <a:off x="5638800" y="1524000"/>
            <a:ext cx="1600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228600" rtl="0">
              <a:spcBef>
                <a:spcPct val="50000"/>
              </a:spcBef>
              <a:tabLst>
                <a:tab pos="228600" algn="l"/>
              </a:tabLs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main()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= 5;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</a:t>
            </a:r>
            <a:r>
              <a:rPr lang="en-US" b="1" dirty="0" err="1">
                <a:latin typeface="Arial Narrow" pitchFamily="34" charset="0"/>
              </a:rPr>
              <a:t>foo</a:t>
            </a:r>
            <a:r>
              <a:rPr lang="en-US" b="1" dirty="0">
                <a:latin typeface="Arial Narrow" pitchFamily="34" charset="0"/>
              </a:rPr>
              <a:t>(</a:t>
            </a:r>
            <a:r>
              <a:rPr lang="en-US" b="1" dirty="0" err="1">
                <a:latin typeface="Arial Narrow" pitchFamily="34" charset="0"/>
              </a:rPr>
              <a:t>i</a:t>
            </a:r>
            <a:r>
              <a:rPr lang="en-US" b="1" dirty="0">
                <a:latin typeface="Arial Narrow" pitchFamily="34" charset="0"/>
              </a:rPr>
              <a:t>);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}</a:t>
            </a:r>
          </a:p>
          <a:p>
            <a:pPr algn="l" defTabSz="228600" rtl="0">
              <a:spcBef>
                <a:spcPct val="50000"/>
              </a:spcBef>
              <a:tabLst>
                <a:tab pos="228600" algn="l"/>
              </a:tabLst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foo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j) 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k;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k = j+1;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</a:t>
            </a:r>
            <a:r>
              <a:rPr lang="en-US" b="1" dirty="0">
                <a:latin typeface="Arial Narrow" pitchFamily="34" charset="0"/>
              </a:rPr>
              <a:t>bar(k);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}</a:t>
            </a:r>
          </a:p>
          <a:p>
            <a:pPr algn="l" defTabSz="228600" rtl="0">
              <a:spcBef>
                <a:spcPct val="50000"/>
              </a:spcBef>
              <a:tabLst>
                <a:tab pos="228600" algn="l"/>
              </a:tabLs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bar(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m) 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…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15372" name="Rectangle 130"/>
          <p:cNvSpPr>
            <a:spLocks noChangeArrowheads="1"/>
          </p:cNvSpPr>
          <p:nvPr/>
        </p:nvSpPr>
        <p:spPr bwMode="auto">
          <a:xfrm>
            <a:off x="7315200" y="20574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bar</a:t>
            </a:r>
          </a:p>
          <a:p>
            <a:r>
              <a:rPr lang="en-US" sz="2000" dirty="0"/>
              <a:t>  PC = 1</a:t>
            </a:r>
            <a:br>
              <a:rPr lang="en-US" sz="2000" dirty="0"/>
            </a:br>
            <a:r>
              <a:rPr lang="en-US" sz="2000" dirty="0"/>
              <a:t>  m = 6</a:t>
            </a:r>
          </a:p>
        </p:txBody>
      </p:sp>
      <p:sp>
        <p:nvSpPr>
          <p:cNvPr id="15373" name="Rectangle 131"/>
          <p:cNvSpPr>
            <a:spLocks noChangeArrowheads="1"/>
          </p:cNvSpPr>
          <p:nvPr/>
        </p:nvSpPr>
        <p:spPr bwMode="auto">
          <a:xfrm>
            <a:off x="7315200" y="3314700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dirty="0" err="1">
                <a:solidFill>
                  <a:schemeClr val="bg1"/>
                </a:solidFill>
              </a:rPr>
              <a:t>foo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dirty="0"/>
              <a:t>  PC = 3</a:t>
            </a:r>
            <a:br>
              <a:rPr lang="en-US" sz="2000" dirty="0"/>
            </a:br>
            <a:r>
              <a:rPr lang="en-US" sz="2000" dirty="0"/>
              <a:t>  j = 5</a:t>
            </a:r>
          </a:p>
          <a:p>
            <a:r>
              <a:rPr lang="en-US" sz="2000" dirty="0"/>
              <a:t>  k = 6</a:t>
            </a:r>
          </a:p>
        </p:txBody>
      </p:sp>
      <p:sp>
        <p:nvSpPr>
          <p:cNvPr id="15374" name="Rectangle 132"/>
          <p:cNvSpPr>
            <a:spLocks noChangeArrowheads="1"/>
          </p:cNvSpPr>
          <p:nvPr/>
        </p:nvSpPr>
        <p:spPr bwMode="auto">
          <a:xfrm>
            <a:off x="7315200" y="49530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main</a:t>
            </a:r>
          </a:p>
          <a:p>
            <a:r>
              <a:rPr lang="en-US" sz="2000" dirty="0"/>
              <a:t>  PC = 2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err="1"/>
              <a:t>i</a:t>
            </a:r>
            <a:r>
              <a:rPr lang="en-US" sz="2000" dirty="0"/>
              <a:t> = 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x-none" dirty="0"/>
              <a:t>   </a:t>
            </a:r>
            <a:r>
              <a:rPr lang="en-US" dirty="0"/>
              <a:t>Reverse a List using Stack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2D0065-7D8B-4E69-9521-2E3A29F05A0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609600" y="1405220"/>
            <a:ext cx="813886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 rtl="0">
              <a:spcBef>
                <a:spcPct val="50000"/>
              </a:spcBef>
            </a:pPr>
            <a:r>
              <a:rPr lang="en-US" sz="16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class </a:t>
            </a:r>
            <a:r>
              <a:rPr lang="en-US" sz="1600" dirty="0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Tester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{</a:t>
            </a:r>
          </a:p>
          <a:p>
            <a:pPr algn="l" defTabSz="228600" rtl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  <a:ea typeface="SimSun" pitchFamily="2" charset="-122"/>
              </a:rPr>
              <a:t>// … other methods here </a:t>
            </a:r>
          </a:p>
          <a:p>
            <a:pPr algn="l" defTabSz="228600" rtl="0">
              <a:spcBef>
                <a:spcPts val="0"/>
              </a:spcBef>
            </a:pPr>
            <a:br>
              <a:rPr lang="en-US" sz="1600" dirty="0">
                <a:latin typeface="SimSun" pitchFamily="2" charset="-122"/>
                <a:ea typeface="SimSun" pitchFamily="2" charset="-122"/>
              </a:rPr>
            </a:br>
            <a:r>
              <a:rPr lang="en-US" sz="1600" dirty="0">
                <a:latin typeface="SimSun" pitchFamily="2" charset="-122"/>
                <a:ea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void </a:t>
            </a:r>
            <a:r>
              <a:rPr lang="en-US" sz="1600" dirty="0" err="1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intReverse</a:t>
            </a:r>
            <a:r>
              <a:rPr lang="en-US" sz="1600" dirty="0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(List&lt;Integer&gt; l)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</a:br>
            <a: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			Stack&lt;Integer&gt; 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s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new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 Stack&lt;Integer&gt;();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		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		</a:t>
            </a:r>
            <a:r>
              <a:rPr lang="en-US" sz="1600" dirty="0" err="1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l</a:t>
            </a:r>
            <a:r>
              <a:rPr lang="en-US" sz="1600" dirty="0" err="1">
                <a:latin typeface="SimSun" pitchFamily="2" charset="-122"/>
                <a:ea typeface="SimSun" pitchFamily="2" charset="-122"/>
              </a:rPr>
              <a:t>.findFirst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();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b="1" dirty="0">
                <a:solidFill>
                  <a:srgbClr val="000099"/>
                </a:solidFill>
                <a:latin typeface="SimSun" pitchFamily="2" charset="-122"/>
                <a:ea typeface="SimSun" pitchFamily="2" charset="-122"/>
              </a:rPr>
              <a:t>		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while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(!</a:t>
            </a:r>
            <a:r>
              <a:rPr lang="en-US" sz="1600" dirty="0" err="1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l</a:t>
            </a:r>
            <a:r>
              <a:rPr lang="en-US" sz="1600" dirty="0" err="1">
                <a:latin typeface="SimSun" pitchFamily="2" charset="-122"/>
                <a:ea typeface="SimSun" pitchFamily="2" charset="-122"/>
              </a:rPr>
              <a:t>.empty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()) {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				</a:t>
            </a:r>
            <a:r>
              <a:rPr lang="en-US" sz="1600" dirty="0" err="1">
                <a:latin typeface="SimSun" pitchFamily="2" charset="-122"/>
                <a:ea typeface="SimSun" pitchFamily="2" charset="-122"/>
              </a:rPr>
              <a:t>s.push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</a:t>
            </a:r>
            <a:r>
              <a:rPr lang="en-US" sz="1600" dirty="0" err="1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l</a:t>
            </a:r>
            <a:r>
              <a:rPr lang="en-US" sz="1600" dirty="0" err="1">
                <a:latin typeface="SimSun" pitchFamily="2" charset="-122"/>
                <a:ea typeface="SimSun" pitchFamily="2" charset="-122"/>
              </a:rPr>
              <a:t>.retrieve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()); 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				</a:t>
            </a:r>
            <a:r>
              <a:rPr lang="en-US" sz="1600" dirty="0" err="1">
                <a:latin typeface="SimSun" pitchFamily="2" charset="-122"/>
                <a:ea typeface="SimSun" pitchFamily="2" charset="-122"/>
              </a:rPr>
              <a:t>l.remove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();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		}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		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b="1" dirty="0">
                <a:solidFill>
                  <a:srgbClr val="000099"/>
                </a:solidFill>
                <a:latin typeface="SimSun" pitchFamily="2" charset="-122"/>
                <a:ea typeface="SimSun" pitchFamily="2" charset="-122"/>
              </a:rPr>
              <a:t>		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while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(!</a:t>
            </a:r>
            <a:r>
              <a:rPr lang="en-US" sz="1600" dirty="0" err="1">
                <a:latin typeface="SimSun" pitchFamily="2" charset="-122"/>
                <a:ea typeface="SimSun" pitchFamily="2" charset="-122"/>
              </a:rPr>
              <a:t>s.empty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())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				</a:t>
            </a:r>
            <a:r>
              <a:rPr lang="en-US" sz="1600" dirty="0" err="1">
                <a:latin typeface="SimSun" pitchFamily="2" charset="-122"/>
                <a:ea typeface="SimSun" pitchFamily="2" charset="-122"/>
              </a:rPr>
              <a:t>l.insert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(s.pop());</a:t>
            </a:r>
            <a:br>
              <a:rPr lang="en-US" sz="1600" dirty="0">
                <a:latin typeface="SimSun" pitchFamily="2" charset="-122"/>
                <a:ea typeface="SimSun" pitchFamily="2" charset="-122"/>
              </a:rPr>
            </a:br>
            <a:r>
              <a:rPr lang="en-US" sz="1600" dirty="0">
                <a:latin typeface="SimSun" pitchFamily="2" charset="-122"/>
                <a:ea typeface="SimSun" pitchFamily="2" charset="-122"/>
              </a:rPr>
              <a:t>	 </a:t>
            </a:r>
            <a: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Parentheses Matching</a:t>
            </a:r>
          </a:p>
        </p:txBody>
      </p:sp>
      <p:sp>
        <p:nvSpPr>
          <p:cNvPr id="215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dirty="0"/>
              <a:t>Each “(”, “{”, or “[” must be paired with a matching “)”, “}”, or “]”</a:t>
            </a:r>
          </a:p>
          <a:p>
            <a:pPr lvl="1" algn="l" rtl="0" eaLnBrk="1" hangingPunct="1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correct: ( )(( )){([( )])}	</a:t>
            </a:r>
          </a:p>
          <a:p>
            <a:pPr lvl="1" algn="l" rtl="0" eaLnBrk="1" hangingPunct="1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correct: ((( )(( )))){([( )])}	</a:t>
            </a:r>
          </a:p>
          <a:p>
            <a:pPr lvl="1" algn="l" rtl="0" eaLnBrk="1" hangingPunct="1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incorrect: )(( )){([( )])}</a:t>
            </a:r>
            <a:r>
              <a:rPr lang="en-US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lvl="1" algn="l" rtl="0" eaLnBrk="1" hangingPunct="1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incorrect: ({[ ])}	</a:t>
            </a:r>
          </a:p>
          <a:p>
            <a:pPr lvl="1" algn="l" rtl="0" eaLnBrk="1" hangingPunct="1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incorrect: (	</a:t>
            </a:r>
          </a:p>
          <a:p>
            <a:pPr algn="l" rtl="0"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151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0D1307-EF83-4F1A-B1C0-3CD1BC18913E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Parentheses Matching Algorithm</a:t>
            </a:r>
          </a:p>
        </p:txBody>
      </p:sp>
      <p:sp>
        <p:nvSpPr>
          <p:cNvPr id="225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4876800"/>
          </a:xfrm>
        </p:spPr>
        <p:txBody>
          <a:bodyPr>
            <a:normAutofit lnSpcReduction="10000"/>
          </a:bodyPr>
          <a:lstStyle/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Algorithm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ParenMatch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X, n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Input: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 array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tokens, each of which is either a grouping symbol, a variable, an arithmetic operator, or a number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Output: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true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and only if all the grouping symbols in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match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Let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 an empty stack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for 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 to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n-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if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is an opening grouping symbol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.push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])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else if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is a closing grouping symbol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if 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.isEmpty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	return false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{nothing to match with}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if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.pop() does not match the type of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	return false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{wrong type}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.isEmpty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return true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{every symbol matched}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else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return false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{some symbols were never matched}</a:t>
            </a:r>
            <a:endParaRPr lang="en-US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</p:txBody>
      </p:sp>
      <p:sp>
        <p:nvSpPr>
          <p:cNvPr id="2253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DBB786-1C6D-4DBA-AAEE-3FA07A7F90CF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HTML Tag Matching</a:t>
            </a:r>
          </a:p>
        </p:txBody>
      </p:sp>
      <p:sp>
        <p:nvSpPr>
          <p:cNvPr id="235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&lt;body&gt;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&lt;center&gt;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	&lt;h1&gt;</a:t>
            </a:r>
            <a:r>
              <a:rPr lang="en-US" sz="1400" dirty="0"/>
              <a:t> The Little Boat </a:t>
            </a:r>
            <a:r>
              <a:rPr lang="en-US" sz="1400" dirty="0">
                <a:solidFill>
                  <a:srgbClr val="C00000"/>
                </a:solidFill>
              </a:rPr>
              <a:t>&lt;/h1&gt;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&lt;/center&gt;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&lt;p&gt; </a:t>
            </a:r>
            <a:r>
              <a:rPr lang="en-US" sz="1400" dirty="0"/>
              <a:t>The storm tossed the little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	boat like a cheap sneaker in an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	old washing machine. The three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	drunken fishermen were used to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	such treatment, of course, but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	not the tree salesman, who even as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	a stowaway now felt that he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	had overpaid for the voyage.</a:t>
            </a:r>
            <a:r>
              <a:rPr lang="en-US" sz="1400" dirty="0">
                <a:solidFill>
                  <a:srgbClr val="C00000"/>
                </a:solidFill>
              </a:rPr>
              <a:t>&lt;/p&gt;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&lt;</a:t>
            </a:r>
            <a:r>
              <a:rPr lang="en-US" sz="1400" dirty="0" err="1">
                <a:solidFill>
                  <a:srgbClr val="C00000"/>
                </a:solidFill>
              </a:rPr>
              <a:t>ol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	&lt;</a:t>
            </a:r>
            <a:r>
              <a:rPr lang="en-US" sz="1400" dirty="0" err="1">
                <a:solidFill>
                  <a:srgbClr val="C00000"/>
                </a:solidFill>
              </a:rPr>
              <a:t>li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  <a:r>
              <a:rPr lang="en-US" sz="1400" dirty="0"/>
              <a:t> Will the salesman die? </a:t>
            </a:r>
            <a:r>
              <a:rPr lang="en-US" sz="1400" dirty="0">
                <a:solidFill>
                  <a:srgbClr val="C00000"/>
                </a:solidFill>
              </a:rPr>
              <a:t>&lt;/</a:t>
            </a:r>
            <a:r>
              <a:rPr lang="en-US" sz="1400" dirty="0" err="1">
                <a:solidFill>
                  <a:srgbClr val="C00000"/>
                </a:solidFill>
              </a:rPr>
              <a:t>li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	&lt;</a:t>
            </a:r>
            <a:r>
              <a:rPr lang="en-US" sz="1400" dirty="0" err="1">
                <a:solidFill>
                  <a:srgbClr val="C00000"/>
                </a:solidFill>
              </a:rPr>
              <a:t>li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  <a:r>
              <a:rPr lang="en-US" sz="1400" dirty="0"/>
              <a:t> What color is the boat? </a:t>
            </a:r>
            <a:r>
              <a:rPr lang="en-US" sz="1400" dirty="0">
                <a:solidFill>
                  <a:srgbClr val="C00000"/>
                </a:solidFill>
              </a:rPr>
              <a:t>&lt;/</a:t>
            </a:r>
            <a:r>
              <a:rPr lang="en-US" sz="1400" dirty="0" err="1">
                <a:solidFill>
                  <a:srgbClr val="C00000"/>
                </a:solidFill>
              </a:rPr>
              <a:t>li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	&lt;</a:t>
            </a:r>
            <a:r>
              <a:rPr lang="en-US" sz="1400" dirty="0" err="1">
                <a:solidFill>
                  <a:srgbClr val="C00000"/>
                </a:solidFill>
              </a:rPr>
              <a:t>li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  <a:r>
              <a:rPr lang="en-US" sz="1400" dirty="0"/>
              <a:t> And what about Naomi? </a:t>
            </a:r>
            <a:r>
              <a:rPr lang="en-US" sz="1400" dirty="0">
                <a:solidFill>
                  <a:srgbClr val="C00000"/>
                </a:solidFill>
              </a:rPr>
              <a:t>&lt;/</a:t>
            </a:r>
            <a:r>
              <a:rPr lang="en-US" sz="1400" dirty="0" err="1">
                <a:solidFill>
                  <a:srgbClr val="C00000"/>
                </a:solidFill>
              </a:rPr>
              <a:t>li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&lt;/</a:t>
            </a:r>
            <a:r>
              <a:rPr lang="en-US" sz="1400" dirty="0" err="1">
                <a:solidFill>
                  <a:srgbClr val="C00000"/>
                </a:solidFill>
              </a:rPr>
              <a:t>ol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&lt;/body&gt;</a:t>
            </a:r>
          </a:p>
        </p:txBody>
      </p:sp>
      <p:sp>
        <p:nvSpPr>
          <p:cNvPr id="23560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B1D2A0-4F70-4168-A56D-99FD882978A9}" type="slidenum">
              <a:rPr lang="en-US"/>
              <a:pPr/>
              <a:t>7</a:t>
            </a:fld>
            <a:endParaRPr lang="en-US"/>
          </a:p>
        </p:txBody>
      </p:sp>
      <p:sp>
        <p:nvSpPr>
          <p:cNvPr id="2355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4294967295"/>
          </p:nvPr>
        </p:nvSpPr>
        <p:spPr>
          <a:xfrm>
            <a:off x="5105400" y="1481138"/>
            <a:ext cx="4038600" cy="4525962"/>
          </a:xfrm>
        </p:spPr>
        <p:txBody>
          <a:bodyPr/>
          <a:lstStyle/>
          <a:p>
            <a:pPr algn="ctr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Little Boat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storm tossed the little boat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 a cheap sneaker in an old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washing machine. The three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drunken fishermen were used to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 treatment, of course, but not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tree salesman, who even as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stowaway now felt that he had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overpaid for the voyage.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Will the salesman die?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What color is the boat?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And what about Naomi?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9552" y="1196752"/>
            <a:ext cx="830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/>
              <a:t>For fully-correct HTML, each </a:t>
            </a:r>
            <a:r>
              <a:rPr lang="en-US" sz="1800" dirty="0">
                <a:solidFill>
                  <a:srgbClr val="C00000"/>
                </a:solidFill>
              </a:rPr>
              <a:t>&lt;name&gt;</a:t>
            </a:r>
            <a:r>
              <a:rPr lang="en-US" sz="1800" dirty="0"/>
              <a:t> should pair with a matching </a:t>
            </a:r>
            <a:r>
              <a:rPr lang="en-US" sz="1800" dirty="0">
                <a:solidFill>
                  <a:srgbClr val="C00000"/>
                </a:solidFill>
              </a:rPr>
              <a:t>&lt;/name&gt;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Evaluating Arithmetic Expressions</a:t>
            </a:r>
          </a:p>
        </p:txBody>
      </p:sp>
      <p:sp>
        <p:nvSpPr>
          <p:cNvPr id="27650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© 2010 </a:t>
            </a:r>
            <a:r>
              <a:rPr lang="en-US" dirty="0" err="1"/>
              <a:t>Stallmann</a:t>
            </a:r>
            <a:endParaRPr lang="en-US" dirty="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B26786-369B-446F-ABB5-CA187731CA4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685800" y="1752600"/>
            <a:ext cx="3608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 – 3 * 2 + 7 = (14 – (3 * 2) ) + 7 </a:t>
            </a: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685800" y="2195513"/>
            <a:ext cx="7924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dirty="0">
                <a:solidFill>
                  <a:srgbClr val="C00000"/>
                </a:solidFill>
              </a:rPr>
              <a:t>Operator precedence</a:t>
            </a:r>
            <a:endParaRPr lang="en-US" dirty="0"/>
          </a:p>
          <a:p>
            <a:pPr algn="l" rtl="0"/>
            <a:r>
              <a:rPr lang="en-US" dirty="0"/>
              <a:t>	 * has precedence over +/–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>
                <a:solidFill>
                  <a:srgbClr val="C00000"/>
                </a:solidFill>
              </a:rPr>
              <a:t>Associativity</a:t>
            </a:r>
            <a:endParaRPr lang="en-US" dirty="0">
              <a:solidFill>
                <a:srgbClr val="C00000"/>
              </a:solidFill>
            </a:endParaRPr>
          </a:p>
          <a:p>
            <a:pPr algn="l" rtl="0"/>
            <a:r>
              <a:rPr lang="en-US" dirty="0"/>
              <a:t>	operators of the same precedence group</a:t>
            </a:r>
          </a:p>
          <a:p>
            <a:pPr algn="l" rtl="0"/>
            <a:r>
              <a:rPr lang="en-US" dirty="0"/>
              <a:t>	evaluated from left to right</a:t>
            </a:r>
          </a:p>
          <a:p>
            <a:pPr algn="l" rtl="0"/>
            <a:r>
              <a:rPr lang="en-US" dirty="0"/>
              <a:t>	Example: (x – y) + z rather than x – (y + z)</a:t>
            </a:r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685800" y="5048250"/>
            <a:ext cx="792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Idea:</a:t>
            </a:r>
            <a:r>
              <a:rPr lang="en-US" b="1" dirty="0"/>
              <a:t> </a:t>
            </a:r>
            <a:r>
              <a:rPr lang="en-US" dirty="0"/>
              <a:t>push each operator on the stack, but first pop and perform higher and </a:t>
            </a:r>
            <a:r>
              <a:rPr lang="en-US" i="1" dirty="0"/>
              <a:t>equal </a:t>
            </a:r>
            <a:r>
              <a:rPr lang="en-US" dirty="0"/>
              <a:t>precedence operations.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Algorithm for Evaluating Expressions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440904"/>
            <a:ext cx="7848600" cy="4940424"/>
          </a:xfrm>
        </p:spPr>
        <p:txBody>
          <a:bodyPr numCol="2">
            <a:noAutofit/>
          </a:bodyPr>
          <a:lstStyle/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/>
              <a:t>Two stacks:</a:t>
            </a:r>
          </a:p>
          <a:p>
            <a:pPr algn="l" rtl="0">
              <a:lnSpc>
                <a:spcPct val="120000"/>
              </a:lnSpc>
              <a:defRPr/>
            </a:pPr>
            <a:r>
              <a:rPr lang="en-US" sz="1200" dirty="0"/>
              <a:t> </a:t>
            </a:r>
            <a:r>
              <a:rPr lang="en-US" sz="1200" dirty="0" err="1"/>
              <a:t>opStk</a:t>
            </a:r>
            <a:r>
              <a:rPr lang="en-US" sz="1200" dirty="0"/>
              <a:t> holds operators</a:t>
            </a:r>
          </a:p>
          <a:p>
            <a:pPr algn="l" rtl="0">
              <a:lnSpc>
                <a:spcPct val="120000"/>
              </a:lnSpc>
              <a:defRPr/>
            </a:pPr>
            <a:r>
              <a:rPr lang="en-US" sz="1200" dirty="0"/>
              <a:t> </a:t>
            </a:r>
            <a:r>
              <a:rPr lang="en-US" sz="1200" dirty="0" err="1"/>
              <a:t>valStk</a:t>
            </a:r>
            <a:r>
              <a:rPr lang="en-US" sz="1200" dirty="0"/>
              <a:t> holds values</a:t>
            </a:r>
          </a:p>
          <a:p>
            <a:pPr algn="l" rtl="0">
              <a:lnSpc>
                <a:spcPct val="120000"/>
              </a:lnSpc>
              <a:defRPr/>
            </a:pPr>
            <a:r>
              <a:rPr lang="en-US" sz="1200" dirty="0"/>
              <a:t>Use $ as special  “end of input” token with lowest precedence</a:t>
            </a:r>
          </a:p>
          <a:p>
            <a:pPr algn="l" rtl="0">
              <a:lnSpc>
                <a:spcPct val="120000"/>
              </a:lnSpc>
              <a:defRPr/>
            </a:pPr>
            <a:endParaRPr lang="en-US" sz="1400" dirty="0"/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/>
              <a:t>Algorithm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C00000"/>
                </a:solidFill>
              </a:rPr>
              <a:t>doOp</a:t>
            </a:r>
            <a:r>
              <a:rPr lang="en-US" sz="1200" dirty="0">
                <a:solidFill>
                  <a:srgbClr val="C00000"/>
                </a:solidFill>
              </a:rPr>
              <a:t>()</a:t>
            </a:r>
            <a:r>
              <a:rPr lang="en-US" sz="1200" b="1" i="1" dirty="0"/>
              <a:t> 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dirty="0">
                <a:solidFill>
                  <a:srgbClr val="000000"/>
                </a:solidFill>
                <a:latin typeface="Helvetica" pitchFamily="1" charset="0"/>
              </a:rPr>
              <a:t>x 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050" dirty="0">
                <a:solidFill>
                  <a:srgbClr val="000000"/>
                </a:solidFill>
                <a:latin typeface="Helvetica" pitchFamily="1" charset="0"/>
              </a:rPr>
              <a:t> valStk.pop();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dirty="0">
                <a:solidFill>
                  <a:srgbClr val="000000"/>
                </a:solidFill>
                <a:latin typeface="Helvetica" pitchFamily="1" charset="0"/>
              </a:rPr>
              <a:t>y 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050" dirty="0">
                <a:solidFill>
                  <a:srgbClr val="000000"/>
                </a:solidFill>
                <a:latin typeface="Helvetica" pitchFamily="1" charset="0"/>
              </a:rPr>
              <a:t> valStk.pop();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b="1" dirty="0">
                <a:solidFill>
                  <a:srgbClr val="000000"/>
                </a:solidFill>
                <a:latin typeface="Helvetica" pitchFamily="1" charset="0"/>
              </a:rPr>
              <a:t>op</a:t>
            </a:r>
            <a:r>
              <a:rPr lang="en-US" sz="1050" dirty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050" dirty="0">
                <a:solidFill>
                  <a:srgbClr val="000000"/>
                </a:solidFill>
                <a:latin typeface="Helvetica" pitchFamily="1" charset="0"/>
              </a:rPr>
              <a:t> opStk.pop();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dirty="0" err="1">
                <a:solidFill>
                  <a:srgbClr val="000000"/>
                </a:solidFill>
                <a:latin typeface="Helvetica" pitchFamily="1" charset="0"/>
              </a:rPr>
              <a:t>valStk.push</a:t>
            </a:r>
            <a:r>
              <a:rPr lang="en-US" sz="1050" dirty="0">
                <a:solidFill>
                  <a:srgbClr val="000000"/>
                </a:solidFill>
              </a:rPr>
              <a:t>( y </a:t>
            </a:r>
            <a:r>
              <a:rPr lang="en-US" sz="1050" b="1" dirty="0">
                <a:solidFill>
                  <a:srgbClr val="000000"/>
                </a:solidFill>
              </a:rPr>
              <a:t>op</a:t>
            </a:r>
            <a:r>
              <a:rPr lang="en-US" sz="1050" dirty="0">
                <a:solidFill>
                  <a:srgbClr val="000000"/>
                </a:solidFill>
              </a:rPr>
              <a:t> x )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100" dirty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/>
              <a:t>Algorithm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C00000"/>
                </a:solidFill>
              </a:rPr>
              <a:t>repeatOps</a:t>
            </a:r>
            <a:r>
              <a:rPr lang="en-US" sz="1200" dirty="0">
                <a:solidFill>
                  <a:srgbClr val="000000"/>
                </a:solidFill>
              </a:rPr>
              <a:t>( </a:t>
            </a:r>
            <a:r>
              <a:rPr lang="en-US" sz="1200" dirty="0" err="1">
                <a:solidFill>
                  <a:srgbClr val="000000"/>
                </a:solidFill>
              </a:rPr>
              <a:t>refOp</a:t>
            </a:r>
            <a:r>
              <a:rPr lang="en-US" sz="1200" dirty="0">
                <a:solidFill>
                  <a:srgbClr val="000000"/>
                </a:solidFill>
              </a:rPr>
              <a:t> ): 	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b="1" dirty="0">
                <a:solidFill>
                  <a:srgbClr val="000000"/>
                </a:solidFill>
              </a:rPr>
              <a:t>while</a:t>
            </a:r>
            <a:r>
              <a:rPr lang="en-US" sz="1200" dirty="0">
                <a:solidFill>
                  <a:srgbClr val="000000"/>
                </a:solidFill>
              </a:rPr>
              <a:t> (</a:t>
            </a:r>
            <a:r>
              <a:rPr lang="en-US" sz="1200" b="1" dirty="0">
                <a:solidFill>
                  <a:srgbClr val="000000"/>
                </a:solidFill>
              </a:rPr>
              <a:t>  </a:t>
            </a:r>
            <a:r>
              <a:rPr lang="en-US" sz="1200" dirty="0" err="1">
                <a:solidFill>
                  <a:srgbClr val="000000"/>
                </a:solidFill>
              </a:rPr>
              <a:t>valStk.size</a:t>
            </a:r>
            <a:r>
              <a:rPr lang="en-US" sz="1200" dirty="0">
                <a:solidFill>
                  <a:srgbClr val="000000"/>
                </a:solidFill>
              </a:rPr>
              <a:t>() &gt; 1 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00"/>
                </a:solidFill>
              </a:rPr>
              <a:t>	         </a:t>
            </a:r>
            <a:r>
              <a:rPr lang="en-US" sz="1200" dirty="0" err="1">
                <a:solidFill>
                  <a:srgbClr val="000000"/>
                </a:solidFill>
              </a:rPr>
              <a:t>prec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refOp</a:t>
            </a:r>
            <a:r>
              <a:rPr lang="en-US" sz="1200" dirty="0">
                <a:solidFill>
                  <a:srgbClr val="000000"/>
                </a:solidFill>
              </a:rPr>
              <a:t>) ≤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prec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opStk.top</a:t>
            </a:r>
            <a:r>
              <a:rPr lang="en-US" sz="1200" dirty="0">
                <a:solidFill>
                  <a:srgbClr val="000000"/>
                </a:solidFill>
              </a:rPr>
              <a:t>()  )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		       </a:t>
            </a:r>
            <a:r>
              <a:rPr lang="en-US" sz="1200" dirty="0" err="1">
                <a:solidFill>
                  <a:srgbClr val="000000"/>
                </a:solidFill>
              </a:rPr>
              <a:t>doOp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200" b="1" dirty="0"/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/>
              <a:t>Algorithm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EvalExp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b="1" dirty="0"/>
              <a:t>Input:</a:t>
            </a:r>
            <a:r>
              <a:rPr lang="en-US" sz="1050" b="1" dirty="0">
                <a:solidFill>
                  <a:schemeClr val="accent1"/>
                </a:solidFill>
              </a:rPr>
              <a:t> </a:t>
            </a:r>
            <a:r>
              <a:rPr lang="en-US" sz="1050" dirty="0"/>
              <a:t>a stream of tokens representing an arithmetic expression (with numbers)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b="1" dirty="0"/>
              <a:t>Output: </a:t>
            </a:r>
            <a:r>
              <a:rPr lang="en-US" sz="1050" dirty="0"/>
              <a:t>the value of the expression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200" b="1" dirty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00"/>
                </a:solidFill>
              </a:rPr>
              <a:t>	while </a:t>
            </a:r>
            <a:r>
              <a:rPr lang="en-US" sz="1200" dirty="0">
                <a:solidFill>
                  <a:srgbClr val="000000"/>
                </a:solidFill>
              </a:rPr>
              <a:t>there’s another token z</a:t>
            </a:r>
            <a:endParaRPr lang="en-US" sz="1200" b="1" dirty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00"/>
                </a:solidFill>
              </a:rPr>
              <a:t>		if </a:t>
            </a:r>
            <a:r>
              <a:rPr lang="en-US" sz="1200" dirty="0" err="1">
                <a:solidFill>
                  <a:srgbClr val="000000"/>
                </a:solidFill>
              </a:rPr>
              <a:t>isNumber</a:t>
            </a:r>
            <a:r>
              <a:rPr lang="en-US" sz="1200" dirty="0">
                <a:solidFill>
                  <a:srgbClr val="000000"/>
                </a:solidFill>
              </a:rPr>
              <a:t>(z) </a:t>
            </a:r>
            <a:r>
              <a:rPr lang="en-US" sz="1200" b="1" dirty="0">
                <a:solidFill>
                  <a:srgbClr val="000000"/>
                </a:solidFill>
              </a:rPr>
              <a:t>then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00"/>
                </a:solidFill>
              </a:rPr>
              <a:t>			</a:t>
            </a:r>
            <a:r>
              <a:rPr lang="en-US" sz="1200" dirty="0" err="1">
                <a:solidFill>
                  <a:srgbClr val="000000"/>
                </a:solidFill>
              </a:rPr>
              <a:t>valStk.push</a:t>
            </a:r>
            <a:r>
              <a:rPr lang="en-US" sz="1200" dirty="0">
                <a:solidFill>
                  <a:srgbClr val="000000"/>
                </a:solidFill>
              </a:rPr>
              <a:t>(z)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		</a:t>
            </a:r>
            <a:r>
              <a:rPr lang="en-US" sz="1200" b="1" dirty="0">
                <a:solidFill>
                  <a:srgbClr val="000000"/>
                </a:solidFill>
              </a:rPr>
              <a:t>else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i="1" dirty="0">
                <a:solidFill>
                  <a:srgbClr val="000000"/>
                </a:solidFill>
              </a:rPr>
              <a:t>			</a:t>
            </a:r>
            <a:r>
              <a:rPr lang="en-US" sz="1200" dirty="0" err="1">
                <a:solidFill>
                  <a:srgbClr val="000000"/>
                </a:solidFill>
              </a:rPr>
              <a:t>repeatOps</a:t>
            </a:r>
            <a:r>
              <a:rPr lang="en-US" sz="1200" dirty="0">
                <a:solidFill>
                  <a:srgbClr val="000000"/>
                </a:solidFill>
              </a:rPr>
              <a:t>(z);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			</a:t>
            </a:r>
            <a:r>
              <a:rPr lang="en-US" sz="1200" dirty="0" err="1">
                <a:solidFill>
                  <a:srgbClr val="000000"/>
                </a:solidFill>
              </a:rPr>
              <a:t>opStk.push</a:t>
            </a:r>
            <a:r>
              <a:rPr lang="en-US" sz="1200" dirty="0">
                <a:solidFill>
                  <a:srgbClr val="000000"/>
                </a:solidFill>
              </a:rPr>
              <a:t>(z)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err="1">
                <a:solidFill>
                  <a:srgbClr val="000000"/>
                </a:solidFill>
              </a:rPr>
              <a:t>repeatOps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Monaco" pitchFamily="49" charset="0"/>
              </a:rPr>
              <a:t>$</a:t>
            </a:r>
            <a:r>
              <a:rPr lang="en-US" sz="1200" dirty="0">
                <a:solidFill>
                  <a:srgbClr val="000000"/>
                </a:solidFill>
              </a:rPr>
              <a:t>);   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00"/>
                </a:solidFill>
              </a:rPr>
              <a:t>	return </a:t>
            </a:r>
            <a:r>
              <a:rPr lang="en-US" sz="1200" dirty="0" err="1">
                <a:solidFill>
                  <a:srgbClr val="000000"/>
                </a:solidFill>
              </a:rPr>
              <a:t>valStk.top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C0A843-F207-45C1-8C65-459173FE6ABC}" type="slidenum">
              <a:rPr lang="en-US"/>
              <a:pPr/>
              <a:t>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27584" y="4400900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7584" y="2924112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63616" y="1556792"/>
            <a:ext cx="8384" cy="432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963</TotalTime>
  <Words>1163</Words>
  <Application>Microsoft Office PowerPoint</Application>
  <PresentationFormat>On-screen Show (4:3)</PresentationFormat>
  <Paragraphs>213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SimSun</vt:lpstr>
      <vt:lpstr>Arial</vt:lpstr>
      <vt:lpstr>Arial Narrow</vt:lpstr>
      <vt:lpstr>Calibri</vt:lpstr>
      <vt:lpstr>Helvetica</vt:lpstr>
      <vt:lpstr>Monaco</vt:lpstr>
      <vt:lpstr>Times New Roman</vt:lpstr>
      <vt:lpstr>Wingdings</vt:lpstr>
      <vt:lpstr>Clarity</vt:lpstr>
      <vt:lpstr>Stack Operations</vt:lpstr>
      <vt:lpstr>Applications of Stacks</vt:lpstr>
      <vt:lpstr>Method Stack in the JVM</vt:lpstr>
      <vt:lpstr>   Reverse a List using Stack</vt:lpstr>
      <vt:lpstr>Parentheses Matching</vt:lpstr>
      <vt:lpstr>Parentheses Matching Algorithm</vt:lpstr>
      <vt:lpstr>HTML Tag Matching</vt:lpstr>
      <vt:lpstr>Evaluating Arithmetic Expressions</vt:lpstr>
      <vt:lpstr>Algorithm for Evaluating Expressions</vt:lpstr>
      <vt:lpstr>Algorithm on an  Example Expression</vt:lpstr>
    </vt:vector>
  </TitlesOfParts>
  <Company>Heriot-Watt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for Beginners on Eclipse</dc:title>
  <dc:creator>amaa2</dc:creator>
  <cp:lastModifiedBy>ريم</cp:lastModifiedBy>
  <cp:revision>92</cp:revision>
  <dcterms:created xsi:type="dcterms:W3CDTF">2009-07-22T15:04:20Z</dcterms:created>
  <dcterms:modified xsi:type="dcterms:W3CDTF">2021-10-12T10:13:27Z</dcterms:modified>
</cp:coreProperties>
</file>