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8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30" r:id="rId13"/>
    <p:sldId id="331" r:id="rId14"/>
    <p:sldId id="333" r:id="rId15"/>
    <p:sldId id="334" r:id="rId16"/>
    <p:sldId id="345" r:id="rId17"/>
    <p:sldId id="344" r:id="rId18"/>
    <p:sldId id="335" r:id="rId19"/>
    <p:sldId id="337" r:id="rId20"/>
    <p:sldId id="338" r:id="rId21"/>
    <p:sldId id="339" r:id="rId22"/>
    <p:sldId id="340" r:id="rId23"/>
    <p:sldId id="341" r:id="rId24"/>
    <p:sldId id="347" r:id="rId25"/>
    <p:sldId id="342" r:id="rId26"/>
    <p:sldId id="343" r:id="rId27"/>
    <p:sldId id="349" r:id="rId28"/>
    <p:sldId id="350" r:id="rId29"/>
    <p:sldId id="352" r:id="rId30"/>
    <p:sldId id="35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ABED4-6E2F-4E1D-A599-CD17E007876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31BAAC-5408-4097-A1B1-44716667DFE9}">
      <dgm:prSet phldrT="[文本]"/>
      <dgm:spPr/>
      <dgm:t>
        <a:bodyPr/>
        <a:lstStyle/>
        <a:p>
          <a:r>
            <a:rPr lang="en-US" altLang="zh-CN" dirty="0"/>
            <a:t>Client</a:t>
          </a:r>
          <a:r>
            <a:rPr lang="zh-CN" altLang="en-US" dirty="0"/>
            <a:t>中的</a:t>
          </a:r>
          <a:r>
            <a:rPr lang="en-US" altLang="zh-CN" dirty="0"/>
            <a:t>command()</a:t>
          </a:r>
          <a:r>
            <a:rPr lang="zh-CN" altLang="en-US" dirty="0"/>
            <a:t>函数写入当前周期运动指令</a:t>
          </a:r>
        </a:p>
      </dgm:t>
    </dgm:pt>
    <dgm:pt modelId="{432C1771-35AD-4C4E-ADE6-0144E2F583C4}" type="parTrans" cxnId="{8BD3F465-5430-434C-9547-1BBEAFDEA5BC}">
      <dgm:prSet/>
      <dgm:spPr/>
      <dgm:t>
        <a:bodyPr/>
        <a:lstStyle/>
        <a:p>
          <a:endParaRPr lang="zh-CN" altLang="en-US"/>
        </a:p>
      </dgm:t>
    </dgm:pt>
    <dgm:pt modelId="{E6F3D7C2-2224-4DDD-8FDA-409BB352066F}" type="sibTrans" cxnId="{8BD3F465-5430-434C-9547-1BBEAFDEA5BC}">
      <dgm:prSet/>
      <dgm:spPr/>
      <dgm:t>
        <a:bodyPr/>
        <a:lstStyle/>
        <a:p>
          <a:endParaRPr lang="zh-CN" altLang="en-US"/>
        </a:p>
      </dgm:t>
    </dgm:pt>
    <dgm:pt modelId="{33EABFAB-9FA4-45E0-ADFE-6C82B57742D3}">
      <dgm:prSet phldrT="[文本]"/>
      <dgm:spPr/>
      <dgm:t>
        <a:bodyPr/>
        <a:lstStyle/>
        <a:p>
          <a:r>
            <a:rPr lang="zh-CN" altLang="en-US" dirty="0"/>
            <a:t>通过编写</a:t>
          </a:r>
          <a:r>
            <a:rPr lang="en-US" altLang="zh-CN" dirty="0"/>
            <a:t>Client</a:t>
          </a:r>
          <a:r>
            <a:rPr lang="zh-CN" altLang="en-US" dirty="0"/>
            <a:t>类中的</a:t>
          </a:r>
          <a:r>
            <a:rPr lang="en-US" altLang="zh-CN" dirty="0"/>
            <a:t>command</a:t>
          </a:r>
          <a:r>
            <a:rPr lang="zh-CN" altLang="en-US" dirty="0"/>
            <a:t>（）函数，来确定使用哪种控制方式（</a:t>
          </a:r>
          <a:r>
            <a:rPr lang="en-US" altLang="zh-CN" dirty="0" err="1"/>
            <a:t>setJointPosition</a:t>
          </a:r>
          <a:r>
            <a:rPr lang="en-US" altLang="zh-CN" dirty="0"/>
            <a:t>()</a:t>
          </a:r>
          <a:r>
            <a:rPr lang="zh-CN" altLang="en-US" dirty="0"/>
            <a:t>、</a:t>
          </a:r>
          <a:r>
            <a:rPr lang="en-US" altLang="zh-CN" dirty="0" err="1"/>
            <a:t>setWrench</a:t>
          </a:r>
          <a:r>
            <a:rPr lang="en-US" altLang="zh-CN" dirty="0"/>
            <a:t>()</a:t>
          </a:r>
          <a:r>
            <a:rPr lang="zh-CN" altLang="en-US" dirty="0"/>
            <a:t>、</a:t>
          </a:r>
          <a:r>
            <a:rPr lang="en-US" altLang="zh-CN" dirty="0" err="1"/>
            <a:t>setTorque</a:t>
          </a:r>
          <a:r>
            <a:rPr lang="en-US" altLang="zh-CN" dirty="0"/>
            <a:t>()</a:t>
          </a:r>
          <a:r>
            <a:rPr lang="zh-CN" altLang="en-US" dirty="0"/>
            <a:t>）</a:t>
          </a:r>
        </a:p>
      </dgm:t>
    </dgm:pt>
    <dgm:pt modelId="{29102993-3E54-491B-8A33-407C3A1130AC}" type="parTrans" cxnId="{3F6ACB0C-FB52-4DF6-A558-45B2DE4D1115}">
      <dgm:prSet/>
      <dgm:spPr/>
      <dgm:t>
        <a:bodyPr/>
        <a:lstStyle/>
        <a:p>
          <a:endParaRPr lang="zh-CN" altLang="en-US"/>
        </a:p>
      </dgm:t>
    </dgm:pt>
    <dgm:pt modelId="{3D3EF174-A387-47CB-8605-68F6D611865B}" type="sibTrans" cxnId="{3F6ACB0C-FB52-4DF6-A558-45B2DE4D1115}">
      <dgm:prSet/>
      <dgm:spPr/>
      <dgm:t>
        <a:bodyPr/>
        <a:lstStyle/>
        <a:p>
          <a:endParaRPr lang="zh-CN" altLang="en-US"/>
        </a:p>
      </dgm:t>
    </dgm:pt>
    <dgm:pt modelId="{A46226D0-45E6-4D6A-A204-F2EF9D69BCBF}">
      <dgm:prSet phldrT="[文本]"/>
      <dgm:spPr>
        <a:noFill/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创建</a:t>
          </a:r>
          <a:r>
            <a:rPr lang="en-US" altLang="zh-CN" b="1" dirty="0" err="1">
              <a:solidFill>
                <a:schemeClr val="tx1"/>
              </a:solidFill>
            </a:rPr>
            <a:t>UdpConnection</a:t>
          </a:r>
          <a:endParaRPr lang="zh-CN" altLang="en-US" b="1" dirty="0">
            <a:solidFill>
              <a:schemeClr val="tx1"/>
            </a:solidFill>
          </a:endParaRPr>
        </a:p>
      </dgm:t>
    </dgm:pt>
    <dgm:pt modelId="{21F9B7D2-D5F0-4325-97EA-6F9FA4696AEA}" type="parTrans" cxnId="{0B1B56FA-C3BB-4BC0-93CA-0617DFFAEE0B}">
      <dgm:prSet/>
      <dgm:spPr/>
      <dgm:t>
        <a:bodyPr/>
        <a:lstStyle/>
        <a:p>
          <a:endParaRPr lang="zh-CN" altLang="en-US"/>
        </a:p>
      </dgm:t>
    </dgm:pt>
    <dgm:pt modelId="{84C5B1CC-B516-4FDE-8730-AC0FA5EF0D66}" type="sibTrans" cxnId="{0B1B56FA-C3BB-4BC0-93CA-0617DFFAEE0B}">
      <dgm:prSet/>
      <dgm:spPr/>
      <dgm:t>
        <a:bodyPr/>
        <a:lstStyle/>
        <a:p>
          <a:endParaRPr lang="zh-CN" altLang="en-US"/>
        </a:p>
      </dgm:t>
    </dgm:pt>
    <dgm:pt modelId="{ED763D80-951A-44CA-A1A7-4E9C85EAB367}">
      <dgm:prSet phldrT="[文本]" phldr="1"/>
      <dgm:spPr/>
      <dgm:t>
        <a:bodyPr/>
        <a:lstStyle/>
        <a:p>
          <a:endParaRPr lang="zh-CN" altLang="en-US" dirty="0"/>
        </a:p>
      </dgm:t>
    </dgm:pt>
    <dgm:pt modelId="{236B15CC-9171-40E9-8D3E-A7C5893C90AC}" type="parTrans" cxnId="{1B5E43B6-3B81-45EF-8D0B-F942ED255FAE}">
      <dgm:prSet/>
      <dgm:spPr/>
      <dgm:t>
        <a:bodyPr/>
        <a:lstStyle/>
        <a:p>
          <a:endParaRPr lang="zh-CN" altLang="en-US"/>
        </a:p>
      </dgm:t>
    </dgm:pt>
    <dgm:pt modelId="{C5B25670-402D-4F3A-A02C-B91A644BE369}" type="sibTrans" cxnId="{1B5E43B6-3B81-45EF-8D0B-F942ED255FAE}">
      <dgm:prSet/>
      <dgm:spPr/>
      <dgm:t>
        <a:bodyPr/>
        <a:lstStyle/>
        <a:p>
          <a:endParaRPr lang="zh-CN" altLang="en-US"/>
        </a:p>
      </dgm:t>
    </dgm:pt>
    <dgm:pt modelId="{232CBD6B-FB2F-4A47-A803-ED7E537AC40C}">
      <dgm:prSet phldrT="[文本]" phldr="1"/>
      <dgm:spPr/>
      <dgm:t>
        <a:bodyPr/>
        <a:lstStyle/>
        <a:p>
          <a:endParaRPr lang="zh-CN" altLang="en-US" dirty="0"/>
        </a:p>
      </dgm:t>
    </dgm:pt>
    <dgm:pt modelId="{BAC1E115-CB0D-4C10-805F-7BCCF2D51D79}" type="parTrans" cxnId="{E3E8816C-17E9-41EC-B15C-8D79F85F5E75}">
      <dgm:prSet/>
      <dgm:spPr/>
      <dgm:t>
        <a:bodyPr/>
        <a:lstStyle/>
        <a:p>
          <a:endParaRPr lang="zh-CN" altLang="en-US"/>
        </a:p>
      </dgm:t>
    </dgm:pt>
    <dgm:pt modelId="{9BF69741-CE9E-4759-846B-7F2F4D407486}" type="sibTrans" cxnId="{E3E8816C-17E9-41EC-B15C-8D79F85F5E75}">
      <dgm:prSet/>
      <dgm:spPr/>
      <dgm:t>
        <a:bodyPr/>
        <a:lstStyle/>
        <a:p>
          <a:endParaRPr lang="zh-CN" altLang="en-US"/>
        </a:p>
      </dgm:t>
    </dgm:pt>
    <dgm:pt modelId="{F5C94794-AD23-4C39-9497-1D5AD36744BE}">
      <dgm:prSet phldrT="[文本]" custT="1"/>
      <dgm:spPr>
        <a:noFill/>
      </dgm:spPr>
      <dgm:t>
        <a:bodyPr/>
        <a:lstStyle/>
        <a:p>
          <a:r>
            <a:rPr lang="zh-CN" altLang="en-US" sz="2400" b="1" dirty="0">
              <a:solidFill>
                <a:schemeClr val="tx1"/>
              </a:solidFill>
            </a:rPr>
            <a:t>创建</a:t>
          </a:r>
          <a:r>
            <a:rPr lang="en-US" altLang="zh-CN" sz="2400" b="1" dirty="0" err="1">
              <a:solidFill>
                <a:schemeClr val="tx1"/>
              </a:solidFill>
            </a:rPr>
            <a:t>ClientApplication</a:t>
          </a:r>
          <a:r>
            <a:rPr lang="zh-CN" altLang="en-US" sz="2400" b="1" dirty="0">
              <a:solidFill>
                <a:schemeClr val="tx1"/>
              </a:solidFill>
            </a:rPr>
            <a:t>（</a:t>
          </a:r>
          <a:r>
            <a:rPr lang="en-US" altLang="zh-CN" sz="2400" b="1" dirty="0" err="1">
              <a:solidFill>
                <a:schemeClr val="tx1"/>
              </a:solidFill>
            </a:rPr>
            <a:t>UdpConnection,Client</a:t>
          </a:r>
          <a:r>
            <a:rPr lang="zh-CN" altLang="en-US" sz="1200" b="1" dirty="0">
              <a:solidFill>
                <a:schemeClr val="tx1"/>
              </a:solidFill>
            </a:rPr>
            <a:t>）</a:t>
          </a:r>
        </a:p>
      </dgm:t>
    </dgm:pt>
    <dgm:pt modelId="{5F4E5674-5915-4E29-855B-A7D9D20790A9}" type="parTrans" cxnId="{5598203F-6F4C-4E7D-8C3E-7038936A9D18}">
      <dgm:prSet/>
      <dgm:spPr/>
      <dgm:t>
        <a:bodyPr/>
        <a:lstStyle/>
        <a:p>
          <a:endParaRPr lang="zh-CN" altLang="en-US"/>
        </a:p>
      </dgm:t>
    </dgm:pt>
    <dgm:pt modelId="{5DF8C856-A218-47C8-957E-DE7D60678357}" type="sibTrans" cxnId="{5598203F-6F4C-4E7D-8C3E-7038936A9D18}">
      <dgm:prSet/>
      <dgm:spPr/>
      <dgm:t>
        <a:bodyPr/>
        <a:lstStyle/>
        <a:p>
          <a:endParaRPr lang="zh-CN" altLang="en-US"/>
        </a:p>
      </dgm:t>
    </dgm:pt>
    <dgm:pt modelId="{97AAB4EF-C7F5-4CF6-92E3-ACC18039F256}">
      <dgm:prSet phldrT="[文本]"/>
      <dgm:spPr/>
      <dgm:t>
        <a:bodyPr/>
        <a:lstStyle/>
        <a:p>
          <a:r>
            <a:rPr lang="en-US" altLang="zh-CN" dirty="0" err="1"/>
            <a:t>ClientApplication</a:t>
          </a:r>
          <a:r>
            <a:rPr lang="zh-CN" altLang="en-US" dirty="0"/>
            <a:t>中的</a:t>
          </a:r>
          <a:r>
            <a:rPr lang="en-US" altLang="zh-CN" dirty="0"/>
            <a:t>step()</a:t>
          </a:r>
          <a:r>
            <a:rPr lang="zh-CN" altLang="en-US" dirty="0"/>
            <a:t>函数发送运动指令</a:t>
          </a:r>
        </a:p>
      </dgm:t>
    </dgm:pt>
    <dgm:pt modelId="{8426DF16-4A8B-4138-9A61-38B8DEF60A96}" type="parTrans" cxnId="{64275249-9AEB-4B79-B6F7-A4D82F109EE8}">
      <dgm:prSet/>
      <dgm:spPr/>
      <dgm:t>
        <a:bodyPr/>
        <a:lstStyle/>
        <a:p>
          <a:endParaRPr lang="zh-CN" altLang="en-US"/>
        </a:p>
      </dgm:t>
    </dgm:pt>
    <dgm:pt modelId="{B1D9F7C7-1DD4-40ED-AA1D-592E613649EC}" type="sibTrans" cxnId="{64275249-9AEB-4B79-B6F7-A4D82F109EE8}">
      <dgm:prSet/>
      <dgm:spPr/>
      <dgm:t>
        <a:bodyPr/>
        <a:lstStyle/>
        <a:p>
          <a:endParaRPr lang="zh-CN" altLang="en-US"/>
        </a:p>
      </dgm:t>
    </dgm:pt>
    <dgm:pt modelId="{3EE973A4-CFD4-40F1-A7B5-48EB48F53D7E}">
      <dgm:prSet phldrT="[文本]" phldr="1"/>
      <dgm:spPr/>
      <dgm:t>
        <a:bodyPr/>
        <a:lstStyle/>
        <a:p>
          <a:endParaRPr lang="zh-CN" altLang="en-US" dirty="0"/>
        </a:p>
      </dgm:t>
    </dgm:pt>
    <dgm:pt modelId="{FEA58D6A-FE8E-4842-BC79-3D1ABF61CA67}" type="parTrans" cxnId="{BEDA3408-5507-435F-80C1-2CAC6D8FA3B5}">
      <dgm:prSet/>
      <dgm:spPr/>
      <dgm:t>
        <a:bodyPr/>
        <a:lstStyle/>
        <a:p>
          <a:endParaRPr lang="zh-CN" altLang="en-US"/>
        </a:p>
      </dgm:t>
    </dgm:pt>
    <dgm:pt modelId="{6377F487-38B0-453F-8CAD-4D2B822DF9CB}" type="sibTrans" cxnId="{BEDA3408-5507-435F-80C1-2CAC6D8FA3B5}">
      <dgm:prSet/>
      <dgm:spPr/>
      <dgm:t>
        <a:bodyPr/>
        <a:lstStyle/>
        <a:p>
          <a:endParaRPr lang="zh-CN" altLang="en-US"/>
        </a:p>
      </dgm:t>
    </dgm:pt>
    <dgm:pt modelId="{F50C41E5-AAC9-4064-BB31-673FAA6D2E7F}">
      <dgm:prSet phldrT="[文本]"/>
      <dgm:spPr>
        <a:noFill/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创建</a:t>
          </a:r>
          <a:r>
            <a:rPr lang="en-US" altLang="zh-CN" b="1" dirty="0">
              <a:solidFill>
                <a:schemeClr val="tx1"/>
              </a:solidFill>
            </a:rPr>
            <a:t>Client</a:t>
          </a:r>
          <a:endParaRPr lang="zh-CN" altLang="en-US" b="1" dirty="0">
            <a:solidFill>
              <a:schemeClr val="tx1"/>
            </a:solidFill>
          </a:endParaRPr>
        </a:p>
      </dgm:t>
    </dgm:pt>
    <dgm:pt modelId="{B6BE9F4E-F6D9-4FF2-A628-996A94F61358}" type="sibTrans" cxnId="{3FDD3C19-B94C-4F99-8E2B-D2F59808C1D6}">
      <dgm:prSet/>
      <dgm:spPr/>
      <dgm:t>
        <a:bodyPr/>
        <a:lstStyle/>
        <a:p>
          <a:endParaRPr lang="zh-CN" altLang="en-US"/>
        </a:p>
      </dgm:t>
    </dgm:pt>
    <dgm:pt modelId="{7B18FD75-F1B7-4E80-8568-82EC501674A6}" type="parTrans" cxnId="{3FDD3C19-B94C-4F99-8E2B-D2F59808C1D6}">
      <dgm:prSet/>
      <dgm:spPr/>
      <dgm:t>
        <a:bodyPr/>
        <a:lstStyle/>
        <a:p>
          <a:endParaRPr lang="zh-CN" altLang="en-US"/>
        </a:p>
      </dgm:t>
    </dgm:pt>
    <dgm:pt modelId="{0C57D739-5859-4473-A147-00DD7CD124C6}" type="pres">
      <dgm:prSet presAssocID="{EE8ABED4-6E2F-4E1D-A599-CD17E007876A}" presName="linearFlow" presStyleCnt="0">
        <dgm:presLayoutVars>
          <dgm:dir/>
          <dgm:animLvl val="lvl"/>
          <dgm:resizeHandles val="exact"/>
        </dgm:presLayoutVars>
      </dgm:prSet>
      <dgm:spPr/>
    </dgm:pt>
    <dgm:pt modelId="{E6B74D29-00AC-49F5-BCAF-B4C668AC92F1}" type="pres">
      <dgm:prSet presAssocID="{F50C41E5-AAC9-4064-BB31-673FAA6D2E7F}" presName="composite" presStyleCnt="0"/>
      <dgm:spPr/>
    </dgm:pt>
    <dgm:pt modelId="{0D03E3FE-DD59-4F5E-BE98-3C4DAC8E422D}" type="pres">
      <dgm:prSet presAssocID="{F50C41E5-AAC9-4064-BB31-673FAA6D2E7F}" presName="parentText" presStyleLbl="alignNode1" presStyleIdx="0" presStyleCnt="3" custScaleX="144964">
        <dgm:presLayoutVars>
          <dgm:chMax val="1"/>
          <dgm:bulletEnabled val="1"/>
        </dgm:presLayoutVars>
      </dgm:prSet>
      <dgm:spPr/>
    </dgm:pt>
    <dgm:pt modelId="{C9B2A0B5-C186-4260-920A-262904F66DD1}" type="pres">
      <dgm:prSet presAssocID="{F50C41E5-AAC9-4064-BB31-673FAA6D2E7F}" presName="descendantText" presStyleLbl="alignAcc1" presStyleIdx="0" presStyleCnt="3" custScaleX="96616" custLinFactNeighborX="6606">
        <dgm:presLayoutVars>
          <dgm:bulletEnabled val="1"/>
        </dgm:presLayoutVars>
      </dgm:prSet>
      <dgm:spPr/>
    </dgm:pt>
    <dgm:pt modelId="{48FE47A2-E3E8-45AF-BF38-277055719F0D}" type="pres">
      <dgm:prSet presAssocID="{B6BE9F4E-F6D9-4FF2-A628-996A94F61358}" presName="sp" presStyleCnt="0"/>
      <dgm:spPr/>
    </dgm:pt>
    <dgm:pt modelId="{64EF97D1-19AC-47BC-BCD6-8185C9CC4494}" type="pres">
      <dgm:prSet presAssocID="{A46226D0-45E6-4D6A-A204-F2EF9D69BCBF}" presName="composite" presStyleCnt="0"/>
      <dgm:spPr/>
    </dgm:pt>
    <dgm:pt modelId="{147016A0-2405-48E0-B16F-7DDF2D13D27F}" type="pres">
      <dgm:prSet presAssocID="{A46226D0-45E6-4D6A-A204-F2EF9D69BCBF}" presName="parentText" presStyleLbl="alignNode1" presStyleIdx="1" presStyleCnt="3" custScaleX="210922" custLinFactNeighborX="-8533" custLinFactNeighborY="0">
        <dgm:presLayoutVars>
          <dgm:chMax val="1"/>
          <dgm:bulletEnabled val="1"/>
        </dgm:presLayoutVars>
      </dgm:prSet>
      <dgm:spPr/>
    </dgm:pt>
    <dgm:pt modelId="{F9B2ECFF-DBAD-471C-89EC-29626ECE221B}" type="pres">
      <dgm:prSet presAssocID="{A46226D0-45E6-4D6A-A204-F2EF9D69BCBF}" presName="descendantText" presStyleLbl="alignAcc1" presStyleIdx="1" presStyleCnt="3" custScaleX="79871" custLinFactNeighborX="-1568" custLinFactNeighborY="3536">
        <dgm:presLayoutVars>
          <dgm:bulletEnabled val="1"/>
        </dgm:presLayoutVars>
      </dgm:prSet>
      <dgm:spPr/>
    </dgm:pt>
    <dgm:pt modelId="{640A2B3C-E781-4935-80A7-76AF594C2B55}" type="pres">
      <dgm:prSet presAssocID="{84C5B1CC-B516-4FDE-8730-AC0FA5EF0D66}" presName="sp" presStyleCnt="0"/>
      <dgm:spPr/>
    </dgm:pt>
    <dgm:pt modelId="{E819F917-8A1E-42A9-91E5-52019FB52A78}" type="pres">
      <dgm:prSet presAssocID="{F5C94794-AD23-4C39-9497-1D5AD36744BE}" presName="composite" presStyleCnt="0"/>
      <dgm:spPr/>
    </dgm:pt>
    <dgm:pt modelId="{AD8987FB-006C-4F6D-9E34-C509CEE1E3EF}" type="pres">
      <dgm:prSet presAssocID="{F5C94794-AD23-4C39-9497-1D5AD36744BE}" presName="parentText" presStyleLbl="alignNode1" presStyleIdx="2" presStyleCnt="3" custScaleX="283768" custLinFactNeighborX="-20467">
        <dgm:presLayoutVars>
          <dgm:chMax val="1"/>
          <dgm:bulletEnabled val="1"/>
        </dgm:presLayoutVars>
      </dgm:prSet>
      <dgm:spPr/>
    </dgm:pt>
    <dgm:pt modelId="{FBA58B87-DEA8-4D99-BF9B-AE18ADC6006B}" type="pres">
      <dgm:prSet presAssocID="{F5C94794-AD23-4C39-9497-1D5AD36744BE}" presName="descendantText" presStyleLbl="alignAcc1" presStyleIdx="2" presStyleCnt="3" custScaleX="81565" custLinFactNeighborX="2861" custLinFactNeighborY="-3263">
        <dgm:presLayoutVars>
          <dgm:bulletEnabled val="1"/>
        </dgm:presLayoutVars>
      </dgm:prSet>
      <dgm:spPr/>
    </dgm:pt>
  </dgm:ptLst>
  <dgm:cxnLst>
    <dgm:cxn modelId="{BEDA3408-5507-435F-80C1-2CAC6D8FA3B5}" srcId="{F5C94794-AD23-4C39-9497-1D5AD36744BE}" destId="{3EE973A4-CFD4-40F1-A7B5-48EB48F53D7E}" srcOrd="1" destOrd="0" parTransId="{FEA58D6A-FE8E-4842-BC79-3D1ABF61CA67}" sibTransId="{6377F487-38B0-453F-8CAD-4D2B822DF9CB}"/>
    <dgm:cxn modelId="{3F6ACB0C-FB52-4DF6-A558-45B2DE4D1115}" srcId="{F50C41E5-AAC9-4064-BB31-673FAA6D2E7F}" destId="{33EABFAB-9FA4-45E0-ADFE-6C82B57742D3}" srcOrd="1" destOrd="0" parTransId="{29102993-3E54-491B-8A33-407C3A1130AC}" sibTransId="{3D3EF174-A387-47CB-8605-68F6D611865B}"/>
    <dgm:cxn modelId="{3FDD3C19-B94C-4F99-8E2B-D2F59808C1D6}" srcId="{EE8ABED4-6E2F-4E1D-A599-CD17E007876A}" destId="{F50C41E5-AAC9-4064-BB31-673FAA6D2E7F}" srcOrd="0" destOrd="0" parTransId="{7B18FD75-F1B7-4E80-8568-82EC501674A6}" sibTransId="{B6BE9F4E-F6D9-4FF2-A628-996A94F61358}"/>
    <dgm:cxn modelId="{3B574523-B0BD-4A52-97D0-27AE490EB5B9}" type="presOf" srcId="{232CBD6B-FB2F-4A47-A803-ED7E537AC40C}" destId="{F9B2ECFF-DBAD-471C-89EC-29626ECE221B}" srcOrd="0" destOrd="1" presId="urn:microsoft.com/office/officeart/2005/8/layout/chevron2"/>
    <dgm:cxn modelId="{43DB4D26-BC5D-4759-8DA1-BD1F276C09F4}" type="presOf" srcId="{3E31BAAC-5408-4097-A1B1-44716667DFE9}" destId="{C9B2A0B5-C186-4260-920A-262904F66DD1}" srcOrd="0" destOrd="0" presId="urn:microsoft.com/office/officeart/2005/8/layout/chevron2"/>
    <dgm:cxn modelId="{AA0D5327-E85E-42E1-A174-47DDDA9109D7}" type="presOf" srcId="{A46226D0-45E6-4D6A-A204-F2EF9D69BCBF}" destId="{147016A0-2405-48E0-B16F-7DDF2D13D27F}" srcOrd="0" destOrd="0" presId="urn:microsoft.com/office/officeart/2005/8/layout/chevron2"/>
    <dgm:cxn modelId="{9A50652C-6A1F-42C5-AE34-5A1BC5C29FFC}" type="presOf" srcId="{EE8ABED4-6E2F-4E1D-A599-CD17E007876A}" destId="{0C57D739-5859-4473-A147-00DD7CD124C6}" srcOrd="0" destOrd="0" presId="urn:microsoft.com/office/officeart/2005/8/layout/chevron2"/>
    <dgm:cxn modelId="{5598203F-6F4C-4E7D-8C3E-7038936A9D18}" srcId="{EE8ABED4-6E2F-4E1D-A599-CD17E007876A}" destId="{F5C94794-AD23-4C39-9497-1D5AD36744BE}" srcOrd="2" destOrd="0" parTransId="{5F4E5674-5915-4E29-855B-A7D9D20790A9}" sibTransId="{5DF8C856-A218-47C8-957E-DE7D60678357}"/>
    <dgm:cxn modelId="{7EB9AD5D-EC15-4DB0-A2A5-8AF7BFB01DD5}" type="presOf" srcId="{F50C41E5-AAC9-4064-BB31-673FAA6D2E7F}" destId="{0D03E3FE-DD59-4F5E-BE98-3C4DAC8E422D}" srcOrd="0" destOrd="0" presId="urn:microsoft.com/office/officeart/2005/8/layout/chevron2"/>
    <dgm:cxn modelId="{9E206463-AB9F-43D9-997F-ADA321933280}" type="presOf" srcId="{3EE973A4-CFD4-40F1-A7B5-48EB48F53D7E}" destId="{FBA58B87-DEA8-4D99-BF9B-AE18ADC6006B}" srcOrd="0" destOrd="1" presId="urn:microsoft.com/office/officeart/2005/8/layout/chevron2"/>
    <dgm:cxn modelId="{8BD3F465-5430-434C-9547-1BBEAFDEA5BC}" srcId="{F50C41E5-AAC9-4064-BB31-673FAA6D2E7F}" destId="{3E31BAAC-5408-4097-A1B1-44716667DFE9}" srcOrd="0" destOrd="0" parTransId="{432C1771-35AD-4C4E-ADE6-0144E2F583C4}" sibTransId="{E6F3D7C2-2224-4DDD-8FDA-409BB352066F}"/>
    <dgm:cxn modelId="{64275249-9AEB-4B79-B6F7-A4D82F109EE8}" srcId="{F5C94794-AD23-4C39-9497-1D5AD36744BE}" destId="{97AAB4EF-C7F5-4CF6-92E3-ACC18039F256}" srcOrd="0" destOrd="0" parTransId="{8426DF16-4A8B-4138-9A61-38B8DEF60A96}" sibTransId="{B1D9F7C7-1DD4-40ED-AA1D-592E613649EC}"/>
    <dgm:cxn modelId="{E3E8816C-17E9-41EC-B15C-8D79F85F5E75}" srcId="{A46226D0-45E6-4D6A-A204-F2EF9D69BCBF}" destId="{232CBD6B-FB2F-4A47-A803-ED7E537AC40C}" srcOrd="1" destOrd="0" parTransId="{BAC1E115-CB0D-4C10-805F-7BCCF2D51D79}" sibTransId="{9BF69741-CE9E-4759-846B-7F2F4D407486}"/>
    <dgm:cxn modelId="{95373082-CCF4-41EC-96A2-C6012B0332BB}" type="presOf" srcId="{F5C94794-AD23-4C39-9497-1D5AD36744BE}" destId="{AD8987FB-006C-4F6D-9E34-C509CEE1E3EF}" srcOrd="0" destOrd="0" presId="urn:microsoft.com/office/officeart/2005/8/layout/chevron2"/>
    <dgm:cxn modelId="{2B62AE95-B32F-46A5-9916-6EC70C71F8A8}" type="presOf" srcId="{33EABFAB-9FA4-45E0-ADFE-6C82B57742D3}" destId="{C9B2A0B5-C186-4260-920A-262904F66DD1}" srcOrd="0" destOrd="1" presId="urn:microsoft.com/office/officeart/2005/8/layout/chevron2"/>
    <dgm:cxn modelId="{1B5E43B6-3B81-45EF-8D0B-F942ED255FAE}" srcId="{A46226D0-45E6-4D6A-A204-F2EF9D69BCBF}" destId="{ED763D80-951A-44CA-A1A7-4E9C85EAB367}" srcOrd="0" destOrd="0" parTransId="{236B15CC-9171-40E9-8D3E-A7C5893C90AC}" sibTransId="{C5B25670-402D-4F3A-A02C-B91A644BE369}"/>
    <dgm:cxn modelId="{CED2CBC0-5283-4FF1-82DF-3CC85BD0C467}" type="presOf" srcId="{97AAB4EF-C7F5-4CF6-92E3-ACC18039F256}" destId="{FBA58B87-DEA8-4D99-BF9B-AE18ADC6006B}" srcOrd="0" destOrd="0" presId="urn:microsoft.com/office/officeart/2005/8/layout/chevron2"/>
    <dgm:cxn modelId="{860B01F2-60E5-4A58-A365-DD31F7EA2623}" type="presOf" srcId="{ED763D80-951A-44CA-A1A7-4E9C85EAB367}" destId="{F9B2ECFF-DBAD-471C-89EC-29626ECE221B}" srcOrd="0" destOrd="0" presId="urn:microsoft.com/office/officeart/2005/8/layout/chevron2"/>
    <dgm:cxn modelId="{0B1B56FA-C3BB-4BC0-93CA-0617DFFAEE0B}" srcId="{EE8ABED4-6E2F-4E1D-A599-CD17E007876A}" destId="{A46226D0-45E6-4D6A-A204-F2EF9D69BCBF}" srcOrd="1" destOrd="0" parTransId="{21F9B7D2-D5F0-4325-97EA-6F9FA4696AEA}" sibTransId="{84C5B1CC-B516-4FDE-8730-AC0FA5EF0D66}"/>
    <dgm:cxn modelId="{2DC16A1E-258F-4291-83A5-2F4D71A837DC}" type="presParOf" srcId="{0C57D739-5859-4473-A147-00DD7CD124C6}" destId="{E6B74D29-00AC-49F5-BCAF-B4C668AC92F1}" srcOrd="0" destOrd="0" presId="urn:microsoft.com/office/officeart/2005/8/layout/chevron2"/>
    <dgm:cxn modelId="{C68BAFD7-6527-4DA1-9AEC-0225ADC3B625}" type="presParOf" srcId="{E6B74D29-00AC-49F5-BCAF-B4C668AC92F1}" destId="{0D03E3FE-DD59-4F5E-BE98-3C4DAC8E422D}" srcOrd="0" destOrd="0" presId="urn:microsoft.com/office/officeart/2005/8/layout/chevron2"/>
    <dgm:cxn modelId="{8D42DE17-19C5-4F66-BD23-A0E101DE0238}" type="presParOf" srcId="{E6B74D29-00AC-49F5-BCAF-B4C668AC92F1}" destId="{C9B2A0B5-C186-4260-920A-262904F66DD1}" srcOrd="1" destOrd="0" presId="urn:microsoft.com/office/officeart/2005/8/layout/chevron2"/>
    <dgm:cxn modelId="{AF66913D-75CA-4252-9E0F-9A07450EB178}" type="presParOf" srcId="{0C57D739-5859-4473-A147-00DD7CD124C6}" destId="{48FE47A2-E3E8-45AF-BF38-277055719F0D}" srcOrd="1" destOrd="0" presId="urn:microsoft.com/office/officeart/2005/8/layout/chevron2"/>
    <dgm:cxn modelId="{0501C37E-53C0-4D8E-AF27-7F9BA901187C}" type="presParOf" srcId="{0C57D739-5859-4473-A147-00DD7CD124C6}" destId="{64EF97D1-19AC-47BC-BCD6-8185C9CC4494}" srcOrd="2" destOrd="0" presId="urn:microsoft.com/office/officeart/2005/8/layout/chevron2"/>
    <dgm:cxn modelId="{139CE03D-D502-4BE5-9553-394734760591}" type="presParOf" srcId="{64EF97D1-19AC-47BC-BCD6-8185C9CC4494}" destId="{147016A0-2405-48E0-B16F-7DDF2D13D27F}" srcOrd="0" destOrd="0" presId="urn:microsoft.com/office/officeart/2005/8/layout/chevron2"/>
    <dgm:cxn modelId="{CFEC68BF-25C3-4AD7-B777-7EA3754DC60D}" type="presParOf" srcId="{64EF97D1-19AC-47BC-BCD6-8185C9CC4494}" destId="{F9B2ECFF-DBAD-471C-89EC-29626ECE221B}" srcOrd="1" destOrd="0" presId="urn:microsoft.com/office/officeart/2005/8/layout/chevron2"/>
    <dgm:cxn modelId="{86E4A43D-90DB-46B2-9641-2595C618C365}" type="presParOf" srcId="{0C57D739-5859-4473-A147-00DD7CD124C6}" destId="{640A2B3C-E781-4935-80A7-76AF594C2B55}" srcOrd="3" destOrd="0" presId="urn:microsoft.com/office/officeart/2005/8/layout/chevron2"/>
    <dgm:cxn modelId="{823DFA22-E654-44AE-9142-D876174C71A6}" type="presParOf" srcId="{0C57D739-5859-4473-A147-00DD7CD124C6}" destId="{E819F917-8A1E-42A9-91E5-52019FB52A78}" srcOrd="4" destOrd="0" presId="urn:microsoft.com/office/officeart/2005/8/layout/chevron2"/>
    <dgm:cxn modelId="{B08BBD4B-CDE9-4A06-AFDF-F88BC2D19784}" type="presParOf" srcId="{E819F917-8A1E-42A9-91E5-52019FB52A78}" destId="{AD8987FB-006C-4F6D-9E34-C509CEE1E3EF}" srcOrd="0" destOrd="0" presId="urn:microsoft.com/office/officeart/2005/8/layout/chevron2"/>
    <dgm:cxn modelId="{2CDAC2FB-22D3-4E4C-AC98-6FF6AD5CD23F}" type="presParOf" srcId="{E819F917-8A1E-42A9-91E5-52019FB52A78}" destId="{FBA58B87-DEA8-4D99-BF9B-AE18ADC600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3E3FE-DD59-4F5E-BE98-3C4DAC8E422D}">
      <dsp:nvSpPr>
        <dsp:cNvPr id="0" name=""/>
        <dsp:cNvSpPr/>
      </dsp:nvSpPr>
      <dsp:spPr>
        <a:xfrm rot="5400000">
          <a:off x="197337" y="-8499"/>
          <a:ext cx="1929572" cy="1958029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创建</a:t>
          </a:r>
          <a:r>
            <a:rPr lang="en-US" altLang="zh-CN" sz="2400" b="1" kern="1200" dirty="0">
              <a:solidFill>
                <a:schemeClr val="tx1"/>
              </a:solidFill>
            </a:rPr>
            <a:t>Client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 rot="-5400000">
        <a:off x="183109" y="5729"/>
        <a:ext cx="1958029" cy="1929572"/>
      </dsp:txXfrm>
    </dsp:sp>
    <dsp:sp modelId="{C9B2A0B5-C186-4260-920A-262904F66DD1}">
      <dsp:nvSpPr>
        <dsp:cNvPr id="0" name=""/>
        <dsp:cNvSpPr/>
      </dsp:nvSpPr>
      <dsp:spPr>
        <a:xfrm rot="5400000">
          <a:off x="5940368" y="-3403783"/>
          <a:ext cx="1254221" cy="8073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Client</a:t>
          </a:r>
          <a:r>
            <a:rPr lang="zh-CN" altLang="en-US" sz="2200" kern="1200" dirty="0"/>
            <a:t>中的</a:t>
          </a:r>
          <a:r>
            <a:rPr lang="en-US" altLang="zh-CN" sz="2200" kern="1200" dirty="0"/>
            <a:t>command()</a:t>
          </a:r>
          <a:r>
            <a:rPr lang="zh-CN" altLang="en-US" sz="2200" kern="1200" dirty="0"/>
            <a:t>函数写入当前周期运动指令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通过编写</a:t>
          </a:r>
          <a:r>
            <a:rPr lang="en-US" altLang="zh-CN" sz="2200" kern="1200" dirty="0"/>
            <a:t>Client</a:t>
          </a:r>
          <a:r>
            <a:rPr lang="zh-CN" altLang="en-US" sz="2200" kern="1200" dirty="0"/>
            <a:t>类中的</a:t>
          </a:r>
          <a:r>
            <a:rPr lang="en-US" altLang="zh-CN" sz="2200" kern="1200" dirty="0"/>
            <a:t>command</a:t>
          </a:r>
          <a:r>
            <a:rPr lang="zh-CN" altLang="en-US" sz="2200" kern="1200" dirty="0"/>
            <a:t>（）函数，来确定使用哪种控制方式（</a:t>
          </a:r>
          <a:r>
            <a:rPr lang="en-US" altLang="zh-CN" sz="2200" kern="1200" dirty="0" err="1"/>
            <a:t>setJointPosition</a:t>
          </a:r>
          <a:r>
            <a:rPr lang="en-US" altLang="zh-CN" sz="2200" kern="1200" dirty="0"/>
            <a:t>()</a:t>
          </a:r>
          <a:r>
            <a:rPr lang="zh-CN" altLang="en-US" sz="2200" kern="1200" dirty="0"/>
            <a:t>、</a:t>
          </a:r>
          <a:r>
            <a:rPr lang="en-US" altLang="zh-CN" sz="2200" kern="1200" dirty="0" err="1"/>
            <a:t>setWrench</a:t>
          </a:r>
          <a:r>
            <a:rPr lang="en-US" altLang="zh-CN" sz="2200" kern="1200" dirty="0"/>
            <a:t>()</a:t>
          </a:r>
          <a:r>
            <a:rPr lang="zh-CN" altLang="en-US" sz="2200" kern="1200" dirty="0"/>
            <a:t>、</a:t>
          </a:r>
          <a:r>
            <a:rPr lang="en-US" altLang="zh-CN" sz="2200" kern="1200" dirty="0" err="1"/>
            <a:t>setTorque</a:t>
          </a:r>
          <a:r>
            <a:rPr lang="en-US" altLang="zh-CN" sz="2200" kern="1200" dirty="0"/>
            <a:t>()</a:t>
          </a:r>
          <a:r>
            <a:rPr lang="zh-CN" altLang="en-US" sz="2200" kern="1200" dirty="0"/>
            <a:t>）</a:t>
          </a:r>
        </a:p>
      </dsp:txBody>
      <dsp:txXfrm rot="-5400000">
        <a:off x="2530855" y="66956"/>
        <a:ext cx="8012022" cy="1131769"/>
      </dsp:txXfrm>
    </dsp:sp>
    <dsp:sp modelId="{147016A0-2405-48E0-B16F-7DDF2D13D27F}">
      <dsp:nvSpPr>
        <dsp:cNvPr id="0" name=""/>
        <dsp:cNvSpPr/>
      </dsp:nvSpPr>
      <dsp:spPr>
        <a:xfrm rot="5400000">
          <a:off x="527529" y="1284871"/>
          <a:ext cx="1929572" cy="2848924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创建</a:t>
          </a:r>
          <a:r>
            <a:rPr lang="en-US" altLang="zh-CN" sz="2400" b="1" kern="1200" dirty="0" err="1">
              <a:solidFill>
                <a:schemeClr val="tx1"/>
              </a:solidFill>
            </a:rPr>
            <a:t>UdpConnection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 rot="-5400000">
        <a:off x="67853" y="1744547"/>
        <a:ext cx="2848924" cy="1929572"/>
      </dsp:txXfrm>
    </dsp:sp>
    <dsp:sp modelId="{F9B2ECFF-DBAD-471C-89EC-29626ECE221B}">
      <dsp:nvSpPr>
        <dsp:cNvPr id="0" name=""/>
        <dsp:cNvSpPr/>
      </dsp:nvSpPr>
      <dsp:spPr>
        <a:xfrm rot="5400000">
          <a:off x="6064679" y="-1219406"/>
          <a:ext cx="1254221" cy="7270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 rot="-5400000">
        <a:off x="3056376" y="1850123"/>
        <a:ext cx="7209602" cy="1131769"/>
      </dsp:txXfrm>
    </dsp:sp>
    <dsp:sp modelId="{AD8987FB-006C-4F6D-9E34-C509CEE1E3EF}">
      <dsp:nvSpPr>
        <dsp:cNvPr id="0" name=""/>
        <dsp:cNvSpPr/>
      </dsp:nvSpPr>
      <dsp:spPr>
        <a:xfrm rot="5400000">
          <a:off x="951641" y="2531723"/>
          <a:ext cx="1929572" cy="3832856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创建</a:t>
          </a:r>
          <a:r>
            <a:rPr lang="en-US" altLang="zh-CN" sz="2400" b="1" kern="1200" dirty="0" err="1">
              <a:solidFill>
                <a:schemeClr val="tx1"/>
              </a:solidFill>
            </a:rPr>
            <a:t>ClientApplication</a:t>
          </a:r>
          <a:r>
            <a:rPr lang="zh-CN" altLang="en-US" sz="2400" b="1" kern="1200" dirty="0">
              <a:solidFill>
                <a:schemeClr val="tx1"/>
              </a:solidFill>
            </a:rPr>
            <a:t>（</a:t>
          </a:r>
          <a:r>
            <a:rPr lang="en-US" altLang="zh-CN" sz="2400" b="1" kern="1200" dirty="0" err="1">
              <a:solidFill>
                <a:schemeClr val="tx1"/>
              </a:solidFill>
            </a:rPr>
            <a:t>UdpConnection,Client</a:t>
          </a:r>
          <a:r>
            <a:rPr lang="zh-CN" altLang="en-US" sz="1200" b="1" kern="1200" dirty="0">
              <a:solidFill>
                <a:schemeClr val="tx1"/>
              </a:solidFill>
            </a:rPr>
            <a:t>）</a:t>
          </a:r>
        </a:p>
      </dsp:txBody>
      <dsp:txXfrm rot="-5400000">
        <a:off x="-1" y="3483365"/>
        <a:ext cx="3832856" cy="1929572"/>
      </dsp:txXfrm>
    </dsp:sp>
    <dsp:sp modelId="{FBA58B87-DEA8-4D99-BF9B-AE18ADC6006B}">
      <dsp:nvSpPr>
        <dsp:cNvPr id="0" name=""/>
        <dsp:cNvSpPr/>
      </dsp:nvSpPr>
      <dsp:spPr>
        <a:xfrm rot="5400000">
          <a:off x="6979027" y="278293"/>
          <a:ext cx="1254221" cy="7582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 err="1"/>
            <a:t>ClientApplication</a:t>
          </a:r>
          <a:r>
            <a:rPr lang="zh-CN" altLang="en-US" sz="2200" kern="1200" dirty="0"/>
            <a:t>中的</a:t>
          </a:r>
          <a:r>
            <a:rPr lang="en-US" altLang="zh-CN" sz="2200" kern="1200" dirty="0"/>
            <a:t>step()</a:t>
          </a:r>
          <a:r>
            <a:rPr lang="zh-CN" altLang="en-US" sz="2200" kern="1200" dirty="0"/>
            <a:t>函数发送运动指令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 rot="-5400000">
        <a:off x="3814880" y="3503666"/>
        <a:ext cx="7521290" cy="1131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6DAC3-2697-4CF7-B458-CEAC6105DF4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C5667-2253-46E4-AFA2-23BB9BF5F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581D0-131A-4ABA-979E-8FB6FD438C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581D0-131A-4ABA-979E-8FB6FD438C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6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FBBF-41EE-4924-A37C-5CD4ED164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F7FE61-3D4D-47E2-973A-961EAE8BD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A3EAF-EAD6-4D77-8D17-B64ED71F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E8A75-F246-41ED-9A62-FE006239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C2818-97E9-4F7D-862E-F1BCDE50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76B4-40BC-4CFF-ACCC-AA246805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088A9-D9CD-4A4E-B634-257F7411A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5FA2E-D0F3-42F2-8A77-4E2187AF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6A26E-751A-499D-920C-7549D6C9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A1894-3660-4F20-AF0C-F0D8EF67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9FDF9-5149-4AB2-B929-BB1810C13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98430-E0DF-4C4A-A9E6-26F6BE5FA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B3B1C-2B5F-4674-BA77-8F2C1A31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AEC3A-9181-4193-913C-FB563EDC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09DE1-9C72-4A66-98F5-46E7FC08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BC48-D2BD-4B79-A258-0B4524BC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BCEC4-F379-4423-85D2-D59020F3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DB85A-DD41-44FA-A115-0CAEE896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7C70-1472-4E50-96A1-2B3C1A60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C33AD-4697-4B47-9277-42F2FCEF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F686-E3DD-4940-A87F-88B6CB53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B3C20-246B-406A-97DF-AEEC188F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7218C-DBCE-48B6-9D42-08DD15EF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3E773-245B-4E7F-AE86-61AEC8AD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8FEBD-D863-4ECB-86D4-D9C65C04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93106-6C96-497D-8C8D-0FE85535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17AD9-98BF-47FD-BB06-395BB5AE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2A28E-6421-4CA5-B8CD-07E89EF6A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E2FAA-4FEB-430B-9D15-D6917B5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E48ECB-9A40-44A8-9EEA-D86C489B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66805-D48D-4941-8551-3082B217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9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3B3F-7B9A-4F9E-ACDE-C0E02923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2DC93-9441-4A13-84B3-A38D5697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328B3A-0AEA-474D-AA52-D6FDE6C03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80984-F665-4B5D-8371-E22C76DFD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405452-DBCC-41B7-AEB2-2E69CB27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EB04E8-DC6A-43C8-A735-E88A09F2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99DAA-7BFB-43A5-B7D2-2D6B61C1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C2635B-357D-4ABF-9FA1-63DD273D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D2E4F-8DD3-47D7-AC06-031EE9B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40923-D419-49A8-A4A3-2974D4A8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CA9ED7-475B-4DCD-AA84-E66B6B34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94CE66-5890-4702-92D3-99B0905C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A6174-3A8B-45B6-8EE9-D2F101A2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3561BE-006E-43EF-AAA0-59E934B8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2D2EA-FF43-4C81-BD6B-AE734A10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7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1FAE9-CCC5-49E4-B914-106E4A23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2C5D-BBC3-4988-BAA3-E40F865B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DB1BA-782B-413C-AD06-CB54B410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36BB0-37E6-4DBE-AC62-00660052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126A0-372C-4731-80F7-D2ABBED5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A35AF-4510-41BF-98D9-973DE9D3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5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99BAA-2BC3-41CF-AAF1-898D89E0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614EF7-66C1-4C8C-ACC6-54D44558B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F86EB-A3A5-4E4C-A279-F92A099B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9D65A-3B72-4A59-96DB-F500FC72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57132-EDBC-4EBB-8EF5-2FACEB86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68594-5CA2-4D17-986B-1E812465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2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E762A-D166-4871-8A66-E948E17E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3A2C8-6074-4D28-A29E-10383241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FE424-F82B-479E-9FB2-F8A3E12D6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A0A9-C482-4C0D-935F-4529B43A2E9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4AC2-15C9-434B-9C4C-65D3AB737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27482-9BD3-4ABA-A5AA-04677589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EB20-BA01-47FC-B720-C5FD8528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8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87%E5%90%91%E9%94%8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ppt&#20013;&#36229;&#38142;&#25509;&#22270;1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4F8A8-FB23-4677-8372-06279CE9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8378B8-18CB-4133-9E3D-ABBC914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80A2B1-40C4-4392-963E-FD0E8D617109}"/>
              </a:ext>
            </a:extLst>
          </p:cNvPr>
          <p:cNvGrpSpPr/>
          <p:nvPr/>
        </p:nvGrpSpPr>
        <p:grpSpPr>
          <a:xfrm>
            <a:off x="1003842" y="580943"/>
            <a:ext cx="9763313" cy="4461414"/>
            <a:chOff x="1003842" y="580943"/>
            <a:chExt cx="9763313" cy="446141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3A1CEFF-94BA-4328-BD0C-99F38928A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55" y="580943"/>
              <a:ext cx="9599400" cy="401835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B51581-392D-40C3-A4A8-92587276CBE1}"/>
                </a:ext>
              </a:extLst>
            </p:cNvPr>
            <p:cNvSpPr/>
            <p:nvPr/>
          </p:nvSpPr>
          <p:spPr>
            <a:xfrm>
              <a:off x="5002213" y="4094330"/>
              <a:ext cx="271099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robot controller </a:t>
              </a:r>
              <a:r>
                <a:rPr lang="zh-CN" altLang="en-US" dirty="0">
                  <a:latin typeface="Arial" panose="020B0604020202020204" pitchFamily="34" charset="0"/>
                </a:rPr>
                <a:t>指控制柜</a:t>
              </a:r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F4EEF2-EE65-460D-B5CC-C17883CB0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9772" y="3302759"/>
              <a:ext cx="1" cy="7915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6C4791-CB9C-472A-9443-D51ED7E3166B}"/>
                </a:ext>
              </a:extLst>
            </p:cNvPr>
            <p:cNvSpPr/>
            <p:nvPr/>
          </p:nvSpPr>
          <p:spPr>
            <a:xfrm>
              <a:off x="1003842" y="4209987"/>
              <a:ext cx="278794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external system</a:t>
              </a:r>
              <a:r>
                <a:rPr lang="zh-CN" altLang="en-US" dirty="0">
                  <a:latin typeface="Arial" panose="020B0604020202020204" pitchFamily="34" charset="0"/>
                </a:rPr>
                <a:t> 指上位机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540F6A5-FC65-4CAD-8BA4-1E7BA149E415}"/>
                </a:ext>
              </a:extLst>
            </p:cNvPr>
            <p:cNvSpPr/>
            <p:nvPr/>
          </p:nvSpPr>
          <p:spPr>
            <a:xfrm>
              <a:off x="8774373" y="4673025"/>
              <a:ext cx="178766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Robot </a:t>
              </a:r>
              <a:r>
                <a:rPr lang="zh-CN" altLang="en-US" dirty="0">
                  <a:latin typeface="Arial" panose="020B0604020202020204" pitchFamily="34" charset="0"/>
                </a:rPr>
                <a:t>指机械臂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42E8D40-4956-49AA-B25A-5E5D6CE0E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5894" y="3364666"/>
              <a:ext cx="1" cy="7915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46C3AB8-4BA1-470F-9899-499921E40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401" y="819359"/>
              <a:ext cx="849573" cy="15826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59E8F98-7B4F-4554-877D-BF41C18ED81E}"/>
              </a:ext>
            </a:extLst>
          </p:cNvPr>
          <p:cNvSpPr/>
          <p:nvPr/>
        </p:nvSpPr>
        <p:spPr>
          <a:xfrm>
            <a:off x="3195700" y="458679"/>
            <a:ext cx="24705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基于以太网的UDP接口</a:t>
            </a:r>
          </a:p>
        </p:txBody>
      </p:sp>
    </p:spTree>
    <p:extLst>
      <p:ext uri="{BB962C8B-B14F-4D97-AF65-F5344CB8AC3E}">
        <p14:creationId xmlns:p14="http://schemas.microsoft.com/office/powerpoint/2010/main" val="96841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6E9B02-E5E1-419E-8D78-7E57228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8F7F8D8-9BE8-4ED3-8DAF-EA8CB7C73832}"/>
              </a:ext>
            </a:extLst>
          </p:cNvPr>
          <p:cNvGraphicFramePr/>
          <p:nvPr>
            <p:extLst/>
          </p:nvPr>
        </p:nvGraphicFramePr>
        <p:xfrm>
          <a:off x="541219" y="719666"/>
          <a:ext cx="113973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FF4AA2C-5EE2-45C3-9B76-DA948B30D868}"/>
              </a:ext>
            </a:extLst>
          </p:cNvPr>
          <p:cNvSpPr txBox="1"/>
          <p:nvPr/>
        </p:nvSpPr>
        <p:spPr>
          <a:xfrm>
            <a:off x="168323" y="13652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上位机怎么发</a:t>
            </a:r>
            <a:endParaRPr lang="zh-CN" altLang="en-US" b="1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84A116-E39A-4039-AE88-27D4D4D3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70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AAF62-6FC4-4818-8A82-80FB6434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800F34-DF05-424A-AB42-5BB239BB1A19}"/>
              </a:ext>
            </a:extLst>
          </p:cNvPr>
          <p:cNvSpPr txBox="1"/>
          <p:nvPr/>
        </p:nvSpPr>
        <p:spPr>
          <a:xfrm>
            <a:off x="163773" y="1365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控制柜怎么收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C62D22-F636-4B92-8575-C50DA6DBE9E4}"/>
              </a:ext>
            </a:extLst>
          </p:cNvPr>
          <p:cNvSpPr txBox="1"/>
          <p:nvPr/>
        </p:nvSpPr>
        <p:spPr>
          <a:xfrm>
            <a:off x="1419545" y="749385"/>
            <a:ext cx="8562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_</a:t>
            </a:r>
            <a:r>
              <a:rPr lang="en-US" altLang="zh-CN" b="1" dirty="0" err="1"/>
              <a:t>lbr.moveAsyn</a:t>
            </a:r>
            <a:r>
              <a:rPr lang="en-US" altLang="zh-CN" b="1" dirty="0"/>
              <a:t>(</a:t>
            </a:r>
            <a:r>
              <a:rPr lang="en-US" altLang="zh-CN" b="1" i="1" dirty="0" err="1"/>
              <a:t>ptp</a:t>
            </a:r>
            <a:r>
              <a:rPr lang="en-US" altLang="zh-CN" b="1" i="1" dirty="0"/>
              <a:t>(.0, .0, .0, .0, .0, .0, </a:t>
            </a:r>
            <a:r>
              <a:rPr lang="en-US" altLang="zh-CN" b="1" i="1" dirty="0" err="1"/>
              <a:t>Math.toRadians</a:t>
            </a:r>
            <a:r>
              <a:rPr lang="en-US" altLang="zh-CN" b="1" i="1" dirty="0"/>
              <a:t>(-90))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.</a:t>
            </a:r>
            <a:r>
              <a:rPr lang="en-US" altLang="zh-CN" b="1" dirty="0" err="1"/>
              <a:t>setJointVelocityRel</a:t>
            </a:r>
            <a:r>
              <a:rPr lang="en-US" altLang="zh-CN" b="1" dirty="0"/>
              <a:t>(0.2)</a:t>
            </a:r>
          </a:p>
          <a:p>
            <a:r>
              <a:rPr lang="en-US" altLang="zh-CN" b="1" dirty="0"/>
              <a:t>	.</a:t>
            </a:r>
            <a:r>
              <a:rPr lang="en-US" altLang="zh-CN" b="1" dirty="0" err="1"/>
              <a:t>addMotionOverlay</a:t>
            </a:r>
            <a:r>
              <a:rPr lang="en-US" altLang="zh-CN" b="1" dirty="0"/>
              <a:t>(</a:t>
            </a:r>
            <a:r>
              <a:rPr lang="en-US" altLang="zh-CN" b="1" dirty="0" err="1"/>
              <a:t>jointOverlay</a:t>
            </a:r>
            <a:r>
              <a:rPr lang="en-US" altLang="zh-CN" b="1" dirty="0"/>
              <a:t>) );</a:t>
            </a:r>
          </a:p>
          <a:p>
            <a:r>
              <a:rPr lang="zh-CN" altLang="en-US" dirty="0"/>
              <a:t>控制柜端总要动点啥，才能让</a:t>
            </a:r>
            <a:r>
              <a:rPr lang="en-US" altLang="zh-CN" dirty="0"/>
              <a:t>client</a:t>
            </a:r>
            <a:r>
              <a:rPr lang="zh-CN" altLang="en-US" dirty="0"/>
              <a:t>发过去的运动指令动起来，这是为啥呢？</a:t>
            </a:r>
            <a:endParaRPr lang="en-US" altLang="zh-CN" dirty="0"/>
          </a:p>
          <a:p>
            <a:r>
              <a:rPr lang="zh-CN" altLang="en-US" dirty="0"/>
              <a:t>怎么才能读到</a:t>
            </a:r>
            <a:r>
              <a:rPr lang="en-US" altLang="zh-CN" dirty="0"/>
              <a:t>client</a:t>
            </a:r>
            <a:r>
              <a:rPr lang="zh-CN" altLang="en-US" dirty="0"/>
              <a:t>发送的关节角呢？怎么才能只动</a:t>
            </a:r>
            <a:r>
              <a:rPr lang="en-US" altLang="zh-CN" dirty="0"/>
              <a:t>client</a:t>
            </a:r>
            <a:r>
              <a:rPr lang="zh-CN" altLang="en-US" dirty="0"/>
              <a:t>发送的指令呢？</a:t>
            </a:r>
            <a:endParaRPr lang="en-US" altLang="zh-CN" dirty="0"/>
          </a:p>
          <a:p>
            <a:r>
              <a:rPr lang="en-US" altLang="zh-CN" dirty="0"/>
              <a:t>move(null)</a:t>
            </a:r>
            <a:r>
              <a:rPr lang="zh-CN" altLang="en-US" dirty="0"/>
              <a:t>不行。</a:t>
            </a:r>
            <a:r>
              <a:rPr lang="en-US" altLang="zh-CN" dirty="0"/>
              <a:t>move(0…0)</a:t>
            </a:r>
            <a:r>
              <a:rPr lang="zh-CN" altLang="en-US" dirty="0"/>
              <a:t>不行。</a:t>
            </a:r>
            <a:r>
              <a:rPr lang="en-US" altLang="zh-CN" dirty="0"/>
              <a:t>move(_</a:t>
            </a:r>
            <a:r>
              <a:rPr lang="en-US" altLang="zh-CN" dirty="0" err="1"/>
              <a:t>lbr.getCommandedJointPosition</a:t>
            </a:r>
            <a:r>
              <a:rPr lang="en-US" altLang="zh-CN" dirty="0"/>
              <a:t>())</a:t>
            </a:r>
            <a:r>
              <a:rPr lang="zh-CN" altLang="en-US" dirty="0"/>
              <a:t>不行，</a:t>
            </a:r>
            <a:endParaRPr lang="en-US" altLang="zh-CN" dirty="0"/>
          </a:p>
          <a:p>
            <a:r>
              <a:rPr lang="en-US" altLang="zh-CN" b="1" dirty="0" err="1"/>
              <a:t>moveAsyn</a:t>
            </a:r>
            <a:r>
              <a:rPr lang="en-US" altLang="zh-CN" b="1" dirty="0"/>
              <a:t>(</a:t>
            </a:r>
            <a:r>
              <a:rPr lang="zh-CN" altLang="en-US" b="1" dirty="0"/>
              <a:t>任意常量关节角</a:t>
            </a:r>
            <a:r>
              <a:rPr lang="en-US" altLang="zh-CN" b="1" dirty="0"/>
              <a:t>)</a:t>
            </a:r>
            <a:r>
              <a:rPr lang="zh-CN" altLang="en-US" b="1" dirty="0"/>
              <a:t>可以！且这个任意常量关节角即运动的初始位置，连通后控制柜会控制机械臂运动到这个初始位置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原理：</a:t>
            </a:r>
            <a:endParaRPr lang="en-US" altLang="zh-CN" b="1" dirty="0"/>
          </a:p>
          <a:p>
            <a:r>
              <a:rPr lang="zh-CN" altLang="en-US" dirty="0"/>
              <a:t>按照工程师的解释：</a:t>
            </a:r>
            <a:r>
              <a:rPr lang="en-US" altLang="zh-CN" dirty="0"/>
              <a:t>FRI</a:t>
            </a:r>
            <a:r>
              <a:rPr lang="zh-CN" altLang="en-US" dirty="0"/>
              <a:t>控制是需要叠加的，定义起始位置，然后在起始位置的基础上，做叠加</a:t>
            </a:r>
            <a:r>
              <a:rPr lang="en-US" altLang="zh-CN" dirty="0"/>
              <a:t>——</a:t>
            </a:r>
            <a:r>
              <a:rPr lang="zh-CN" altLang="en-US" dirty="0"/>
              <a:t>应该就是</a:t>
            </a:r>
            <a:r>
              <a:rPr lang="en-US" altLang="zh-CN" dirty="0" err="1"/>
              <a:t>addMotionOverlay</a:t>
            </a:r>
            <a:r>
              <a:rPr lang="en-US" altLang="zh-CN" dirty="0"/>
              <a:t>(</a:t>
            </a:r>
            <a:r>
              <a:rPr lang="en-US" altLang="zh-CN" dirty="0" err="1"/>
              <a:t>jointOverlay</a:t>
            </a:r>
            <a:r>
              <a:rPr lang="en-US" altLang="zh-CN" dirty="0"/>
              <a:t>)</a:t>
            </a:r>
            <a:r>
              <a:rPr lang="zh-CN" altLang="en-US" dirty="0"/>
              <a:t>函数来完成叠加</a:t>
            </a:r>
            <a:endParaRPr lang="en-US" altLang="zh-CN" dirty="0"/>
          </a:p>
          <a:p>
            <a:r>
              <a:rPr lang="zh-CN" altLang="en-US" dirty="0"/>
              <a:t>上位机一直在刷新</a:t>
            </a:r>
            <a:r>
              <a:rPr lang="en-US" altLang="zh-CN" dirty="0" err="1"/>
              <a:t>friSession</a:t>
            </a:r>
            <a:r>
              <a:rPr lang="zh-CN" altLang="en-US" dirty="0"/>
              <a:t>，而且</a:t>
            </a:r>
            <a:r>
              <a:rPr lang="en-US" altLang="zh-CN" dirty="0" err="1"/>
              <a:t>jointOverlay</a:t>
            </a:r>
            <a:r>
              <a:rPr lang="zh-CN" altLang="en-US" dirty="0"/>
              <a:t>由</a:t>
            </a:r>
            <a:r>
              <a:rPr lang="en-US" altLang="zh-CN" dirty="0" err="1"/>
              <a:t>friSession</a:t>
            </a:r>
            <a:r>
              <a:rPr lang="zh-CN" altLang="en-US" dirty="0"/>
              <a:t>做参数创建；故：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8AE285-884F-45AA-9C4A-FFD9BB9BDDEC}"/>
              </a:ext>
            </a:extLst>
          </p:cNvPr>
          <p:cNvSpPr txBox="1"/>
          <p:nvPr/>
        </p:nvSpPr>
        <p:spPr>
          <a:xfrm>
            <a:off x="163773" y="460655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上位机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B85F5-A818-4893-9A2B-CBDD402C32D0}"/>
              </a:ext>
            </a:extLst>
          </p:cNvPr>
          <p:cNvSpPr txBox="1"/>
          <p:nvPr/>
        </p:nvSpPr>
        <p:spPr>
          <a:xfrm>
            <a:off x="2258590" y="4606551"/>
            <a:ext cx="1635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friSession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92DF3-46FB-4E56-B009-C6345133F949}"/>
              </a:ext>
            </a:extLst>
          </p:cNvPr>
          <p:cNvSpPr txBox="1"/>
          <p:nvPr/>
        </p:nvSpPr>
        <p:spPr>
          <a:xfrm>
            <a:off x="4974265" y="4606551"/>
            <a:ext cx="20345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jointOverlay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026190-36A8-466D-8502-DF5A7043A77E}"/>
              </a:ext>
            </a:extLst>
          </p:cNvPr>
          <p:cNvSpPr txBox="1"/>
          <p:nvPr/>
        </p:nvSpPr>
        <p:spPr>
          <a:xfrm>
            <a:off x="3360736" y="5481450"/>
            <a:ext cx="88312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初始位置</a:t>
            </a:r>
            <a:r>
              <a:rPr lang="en-US" altLang="zh-CN" sz="2800" dirty="0"/>
              <a:t>+</a:t>
            </a:r>
            <a:r>
              <a:rPr lang="en-US" altLang="zh-CN" sz="2800" dirty="0" err="1"/>
              <a:t>addMotionOverlay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jointOverlay</a:t>
            </a:r>
            <a:r>
              <a:rPr lang="en-US" altLang="zh-CN" sz="2800" dirty="0"/>
              <a:t>)=</a:t>
            </a:r>
            <a:r>
              <a:rPr lang="zh-CN" altLang="en-US" sz="2800" dirty="0"/>
              <a:t>新目标位置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98800F0-5AA5-4DDF-A78D-A5A508FFE0E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425657" y="4868161"/>
            <a:ext cx="8329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8CF5B1-1388-42A7-B612-1998D5E465D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893974" y="4868161"/>
            <a:ext cx="1080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F09D25-36C8-4A6B-8930-88F7F10F6EC2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7008796" y="4868161"/>
            <a:ext cx="767572" cy="613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18101B66-C487-4D58-9F96-E6C852F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61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C6DA16-78FF-4A58-888E-63B20C3D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E575F9-117B-4260-945D-AB4A5CD2A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 t="38449" r="22296" b="42636"/>
          <a:stretch/>
        </p:blipFill>
        <p:spPr>
          <a:xfrm>
            <a:off x="995428" y="2232837"/>
            <a:ext cx="10549758" cy="2392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088D1B-0D21-4F2B-AAA1-0523D0767C9B}"/>
              </a:ext>
            </a:extLst>
          </p:cNvPr>
          <p:cNvSpPr txBox="1"/>
          <p:nvPr/>
        </p:nvSpPr>
        <p:spPr>
          <a:xfrm>
            <a:off x="995428" y="1584251"/>
            <a:ext cx="832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Session State </a:t>
            </a:r>
            <a:r>
              <a:rPr lang="zh-CN" altLang="en-US" dirty="0"/>
              <a:t>四种状态，</a:t>
            </a:r>
            <a:r>
              <a:rPr lang="en-US" altLang="zh-CN" dirty="0" err="1"/>
              <a:t>app.step</a:t>
            </a:r>
            <a:r>
              <a:rPr lang="en-US" altLang="zh-CN" dirty="0"/>
              <a:t>()</a:t>
            </a:r>
            <a:r>
              <a:rPr lang="zh-CN" altLang="en-US" dirty="0"/>
              <a:t>会</a:t>
            </a:r>
            <a:r>
              <a:rPr lang="en-US" altLang="zh-CN" dirty="0" err="1"/>
              <a:t>printf</a:t>
            </a:r>
            <a:r>
              <a:rPr lang="zh-CN" altLang="en-US" dirty="0"/>
              <a:t>状态的变化：从</a:t>
            </a:r>
            <a:r>
              <a:rPr lang="en-US" altLang="zh-CN" dirty="0" err="1"/>
              <a:t>lastState</a:t>
            </a:r>
            <a:r>
              <a:rPr lang="en-US" altLang="zh-CN" dirty="0"/>
              <a:t>-&gt;</a:t>
            </a:r>
            <a:r>
              <a:rPr lang="en-US" altLang="zh-CN" dirty="0" err="1"/>
              <a:t>currentState</a:t>
            </a:r>
            <a:endParaRPr lang="zh-CN" altLang="en-US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7735252-654B-4AA0-95A1-8A0B4C64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6C4660-2E37-4D8B-AC8F-80F0AE1B9A84}"/>
              </a:ext>
            </a:extLst>
          </p:cNvPr>
          <p:cNvSpPr txBox="1"/>
          <p:nvPr/>
        </p:nvSpPr>
        <p:spPr>
          <a:xfrm>
            <a:off x="95692" y="19543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后面都是一些记录</a:t>
            </a:r>
          </a:p>
        </p:txBody>
      </p:sp>
    </p:spTree>
    <p:extLst>
      <p:ext uri="{BB962C8B-B14F-4D97-AF65-F5344CB8AC3E}">
        <p14:creationId xmlns:p14="http://schemas.microsoft.com/office/powerpoint/2010/main" val="376563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E5623D-1B1A-4454-8645-40591856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5B67EA-4794-41FA-81D2-534E5F79D46D}"/>
              </a:ext>
            </a:extLst>
          </p:cNvPr>
          <p:cNvSpPr txBox="1"/>
          <p:nvPr/>
        </p:nvSpPr>
        <p:spPr>
          <a:xfrm>
            <a:off x="802758" y="130056"/>
            <a:ext cx="11389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控制柜端程序</a:t>
            </a:r>
            <a:r>
              <a:rPr lang="en-US" altLang="zh-CN" dirty="0"/>
              <a:t>await()</a:t>
            </a:r>
            <a:r>
              <a:rPr lang="zh-CN" altLang="en-US" dirty="0"/>
              <a:t>作用：一直等到</a:t>
            </a:r>
            <a:r>
              <a:rPr lang="en-US" altLang="zh-CN" dirty="0"/>
              <a:t>the state MONITORING_READY was reached.</a:t>
            </a:r>
          </a:p>
          <a:p>
            <a:endParaRPr lang="en-US" altLang="zh-CN" dirty="0"/>
          </a:p>
          <a:p>
            <a:r>
              <a:rPr lang="zh-CN" altLang="en-US" dirty="0"/>
              <a:t>第一次</a:t>
            </a:r>
            <a:r>
              <a:rPr lang="en-US" altLang="zh-CN" dirty="0"/>
              <a:t>await()</a:t>
            </a:r>
            <a:r>
              <a:rPr lang="zh-CN" altLang="en-US" dirty="0"/>
              <a:t>成功记录：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连接</a:t>
            </a:r>
            <a:r>
              <a:rPr lang="en-US" altLang="zh-CN" dirty="0"/>
              <a:t>X66</a:t>
            </a:r>
            <a:r>
              <a:rPr lang="zh-CN" altLang="en-US" dirty="0"/>
              <a:t>口</a:t>
            </a:r>
            <a:r>
              <a:rPr lang="en-US" altLang="zh-CN" dirty="0"/>
              <a:t>(172.31.1.147)</a:t>
            </a:r>
            <a:r>
              <a:rPr lang="zh-CN" altLang="en-US" dirty="0"/>
              <a:t>，电脑</a:t>
            </a:r>
            <a:r>
              <a:rPr lang="en-US" altLang="zh-CN" dirty="0"/>
              <a:t>IP</a:t>
            </a:r>
            <a:r>
              <a:rPr lang="zh-CN" altLang="en-US" dirty="0"/>
              <a:t>设置为</a:t>
            </a:r>
            <a:r>
              <a:rPr lang="en-US" altLang="zh-CN" dirty="0"/>
              <a:t>172.31.1.100</a:t>
            </a:r>
            <a:r>
              <a:rPr lang="zh-CN" altLang="en-US" dirty="0"/>
              <a:t>；两端都使用示例程序未加改动，成功。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b="1" dirty="0"/>
              <a:t>连接</a:t>
            </a:r>
            <a:r>
              <a:rPr lang="en-US" altLang="zh-CN" b="1" dirty="0"/>
              <a:t>KONI</a:t>
            </a:r>
            <a:r>
              <a:rPr lang="zh-CN" altLang="en-US" b="1" dirty="0"/>
              <a:t>口不行</a:t>
            </a:r>
            <a:r>
              <a:rPr lang="zh-CN" altLang="en-US" dirty="0"/>
              <a:t>。</a:t>
            </a:r>
            <a:r>
              <a:rPr lang="en-US" altLang="zh-CN" dirty="0"/>
              <a:t>——</a:t>
            </a:r>
            <a:r>
              <a:rPr lang="zh-CN" altLang="en-US" dirty="0"/>
              <a:t>设置</a:t>
            </a:r>
            <a:r>
              <a:rPr lang="en-US" altLang="zh-CN" dirty="0" err="1"/>
              <a:t>iiwa_stack</a:t>
            </a:r>
            <a:r>
              <a:rPr lang="zh-CN" altLang="en-US" dirty="0"/>
              <a:t>时把</a:t>
            </a:r>
            <a:r>
              <a:rPr lang="en-US" altLang="zh-CN" dirty="0"/>
              <a:t>KONI</a:t>
            </a:r>
            <a:r>
              <a:rPr lang="zh-CN" altLang="en-US" dirty="0"/>
              <a:t>口给挂在了控制柜</a:t>
            </a:r>
            <a:r>
              <a:rPr lang="en-US" altLang="zh-CN" dirty="0"/>
              <a:t>windows</a:t>
            </a:r>
            <a:r>
              <a:rPr lang="zh-CN" altLang="en-US" dirty="0"/>
              <a:t>里，所以不能用于</a:t>
            </a:r>
            <a:r>
              <a:rPr lang="en-US" altLang="zh-CN" dirty="0"/>
              <a:t>FRI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先启动</a:t>
            </a:r>
            <a:r>
              <a:rPr lang="en-US" altLang="zh-CN" dirty="0"/>
              <a:t>paid</a:t>
            </a:r>
            <a:r>
              <a:rPr lang="zh-CN" altLang="en-US" dirty="0"/>
              <a:t>中的程序，后启动电脑上的程序</a:t>
            </a:r>
            <a:r>
              <a:rPr lang="en-US" altLang="zh-CN" dirty="0"/>
              <a:t>LBRJointSineOverlayApp.cpp </a:t>
            </a:r>
            <a:r>
              <a:rPr lang="zh-CN" altLang="en-US" dirty="0"/>
              <a:t>。</a:t>
            </a:r>
            <a:r>
              <a:rPr lang="en-US" altLang="zh-CN" dirty="0"/>
              <a:t>await()</a:t>
            </a:r>
            <a:r>
              <a:rPr lang="zh-CN" altLang="en-US" dirty="0"/>
              <a:t>成功。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先启动电脑中程序，后启动</a:t>
            </a:r>
            <a:r>
              <a:rPr lang="en-US" altLang="zh-CN" dirty="0"/>
              <a:t>paid</a:t>
            </a:r>
            <a:r>
              <a:rPr lang="zh-CN" altLang="en-US" dirty="0"/>
              <a:t>中程序，</a:t>
            </a:r>
            <a:r>
              <a:rPr lang="en-US" altLang="zh-CN" dirty="0"/>
              <a:t>await()</a:t>
            </a:r>
            <a:r>
              <a:rPr lang="zh-CN" altLang="en-US" dirty="0"/>
              <a:t>失败。</a:t>
            </a:r>
            <a:endParaRPr lang="en-US" altLang="zh-CN" dirty="0"/>
          </a:p>
          <a:p>
            <a:r>
              <a:rPr lang="zh-CN" altLang="en-US" dirty="0"/>
              <a:t>问题：为什么连接成功了，</a:t>
            </a:r>
            <a:r>
              <a:rPr lang="en-US" altLang="zh-CN" dirty="0"/>
              <a:t>paid</a:t>
            </a:r>
            <a:r>
              <a:rPr lang="zh-CN" altLang="en-US" dirty="0"/>
              <a:t>程序输出的</a:t>
            </a:r>
            <a:r>
              <a:rPr lang="en-US" altLang="zh-CN" dirty="0"/>
              <a:t>Quality</a:t>
            </a:r>
            <a:r>
              <a:rPr lang="zh-CN" altLang="en-US" dirty="0"/>
              <a:t>还是</a:t>
            </a:r>
            <a:r>
              <a:rPr lang="en-US" altLang="zh-CN" dirty="0"/>
              <a:t>POOR?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原因：代码问题，不能用</a:t>
            </a:r>
            <a:r>
              <a:rPr lang="en-US" altLang="zh-CN" dirty="0" err="1"/>
              <a:t>frisession.getFRIChannelInformation</a:t>
            </a:r>
            <a:r>
              <a:rPr lang="en-US" altLang="zh-CN" dirty="0"/>
              <a:t>()</a:t>
            </a:r>
            <a:r>
              <a:rPr lang="zh-CN" altLang="en-US" dirty="0"/>
              <a:t>赋值给一个变量</a:t>
            </a:r>
            <a:r>
              <a:rPr lang="en-US" altLang="zh-CN" dirty="0" err="1"/>
              <a:t>channelInfo</a:t>
            </a:r>
            <a:r>
              <a:rPr lang="zh-CN" altLang="en-US" dirty="0"/>
              <a:t>，而是每次都用这个函数读取一遍，否则一直时第一遍赋值时读取的值。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03EF7E-4739-4718-BA04-8642224945E3}"/>
              </a:ext>
            </a:extLst>
          </p:cNvPr>
          <p:cNvSpPr txBox="1"/>
          <p:nvPr/>
        </p:nvSpPr>
        <p:spPr>
          <a:xfrm>
            <a:off x="699090" y="3131415"/>
            <a:ext cx="11389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KONI</a:t>
            </a:r>
            <a:r>
              <a:rPr lang="zh-CN" altLang="en-US" b="1" dirty="0"/>
              <a:t>不行：解决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进控制柜系统，将</a:t>
            </a:r>
            <a:r>
              <a:rPr lang="en-US" altLang="zh-CN" dirty="0"/>
              <a:t>KONI</a:t>
            </a:r>
            <a:r>
              <a:rPr lang="zh-CN" altLang="en-US" dirty="0"/>
              <a:t>网口弄回原来的样子：先把</a:t>
            </a:r>
            <a:r>
              <a:rPr lang="en-US" altLang="zh-CN" dirty="0"/>
              <a:t>KRC</a:t>
            </a:r>
            <a:r>
              <a:rPr lang="zh-CN" altLang="en-US" dirty="0"/>
              <a:t>关闭，再运行下面的命令。</a:t>
            </a:r>
            <a:endParaRPr lang="en-US" altLang="zh-CN" dirty="0"/>
          </a:p>
          <a:p>
            <a:pPr algn="ctr"/>
            <a:r>
              <a:rPr lang="zh-CN" altLang="en-US" b="1" dirty="0"/>
              <a:t>命令</a:t>
            </a:r>
            <a:r>
              <a:rPr lang="zh-CN" altLang="en-US" dirty="0"/>
              <a:t>：</a:t>
            </a:r>
            <a:r>
              <a:rPr lang="en-US" altLang="zh-CN" dirty="0"/>
              <a:t>C:\KUKA\Hardware\Manager\KUKAHardwaremanager.exe –assign </a:t>
            </a:r>
            <a:r>
              <a:rPr lang="en-US" altLang="zh-CN" dirty="0" err="1"/>
              <a:t>OptionNIC</a:t>
            </a:r>
            <a:r>
              <a:rPr lang="en-US" altLang="zh-CN" dirty="0"/>
              <a:t> -</a:t>
            </a:r>
            <a:r>
              <a:rPr lang="en-US" altLang="zh-CN" dirty="0" err="1"/>
              <a:t>os</a:t>
            </a:r>
            <a:r>
              <a:rPr lang="en-US" altLang="zh-CN" dirty="0"/>
              <a:t> RTOS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改好之后：：</a:t>
            </a:r>
            <a:endParaRPr lang="en-US" altLang="zh-CN" dirty="0"/>
          </a:p>
          <a:p>
            <a:r>
              <a:rPr lang="zh-CN" altLang="en-US" dirty="0"/>
              <a:t>遇到问题一：用</a:t>
            </a:r>
            <a:r>
              <a:rPr lang="en-US" altLang="zh-CN" dirty="0"/>
              <a:t>KONI</a:t>
            </a:r>
            <a:r>
              <a:rPr lang="zh-CN" altLang="en-US" dirty="0"/>
              <a:t>口，一插网线和</a:t>
            </a:r>
            <a:r>
              <a:rPr lang="en-US" altLang="zh-CN" dirty="0"/>
              <a:t>PC</a:t>
            </a:r>
            <a:r>
              <a:rPr lang="zh-CN" altLang="en-US" dirty="0"/>
              <a:t>连起来，</a:t>
            </a:r>
            <a:r>
              <a:rPr lang="en-US" altLang="zh-CN" dirty="0" err="1"/>
              <a:t>SmartPAD</a:t>
            </a:r>
            <a:r>
              <a:rPr lang="zh-CN" altLang="en-US" dirty="0"/>
              <a:t>上就报错：</a:t>
            </a:r>
            <a:r>
              <a:rPr lang="zh-CN" altLang="en-US" b="1" dirty="0"/>
              <a:t>与</a:t>
            </a:r>
            <a:r>
              <a:rPr lang="en-US" altLang="zh-CN" b="1" dirty="0"/>
              <a:t>Sunrise</a:t>
            </a:r>
            <a:r>
              <a:rPr lang="zh-CN" altLang="en-US" b="1" dirty="0"/>
              <a:t>通信失败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解决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b="1" dirty="0">
                <a:sym typeface="Wingdings" panose="05000000000000000000" pitchFamily="2" charset="2"/>
              </a:rPr>
              <a:t>未解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strike="sngStrike" dirty="0"/>
              <a:t>运行上面的命令一时，需要先把</a:t>
            </a:r>
            <a:r>
              <a:rPr lang="en-US" altLang="zh-CN" strike="sngStrike" dirty="0"/>
              <a:t>KRC</a:t>
            </a:r>
            <a:r>
              <a:rPr lang="zh-CN" altLang="en-US" strike="sngStrike" dirty="0"/>
              <a:t>停掉（系统右下角，绿色的图标右键，</a:t>
            </a:r>
            <a:r>
              <a:rPr lang="en-US" altLang="zh-CN" strike="sngStrike" dirty="0"/>
              <a:t>stop KRC</a:t>
            </a:r>
            <a:r>
              <a:rPr lang="zh-CN" altLang="en-US" strike="sngStrike" dirty="0"/>
              <a:t>） 无效</a:t>
            </a:r>
            <a:r>
              <a:rPr lang="en-US" altLang="zh-CN" dirty="0"/>
              <a:t>	</a:t>
            </a:r>
            <a:endParaRPr lang="en-US" altLang="zh-CN" strike="sngStrike" dirty="0"/>
          </a:p>
          <a:p>
            <a:r>
              <a:rPr lang="en-US" altLang="zh-CN" dirty="0"/>
              <a:t>	</a:t>
            </a:r>
            <a:r>
              <a:rPr lang="zh-CN" altLang="en-US" dirty="0"/>
              <a:t>连好</a:t>
            </a:r>
            <a:r>
              <a:rPr lang="en-US" altLang="zh-CN" dirty="0"/>
              <a:t>KONI</a:t>
            </a:r>
            <a:r>
              <a:rPr lang="zh-CN" altLang="en-US" dirty="0"/>
              <a:t>网线再开机，或连好网线重启。</a:t>
            </a:r>
            <a:r>
              <a:rPr lang="en-US" altLang="zh-CN" dirty="0"/>
              <a:t>--</a:t>
            </a:r>
            <a:r>
              <a:rPr lang="zh-CN" altLang="en-US" dirty="0"/>
              <a:t>有效。且开机后</a:t>
            </a:r>
            <a:r>
              <a:rPr lang="en-US" altLang="zh-CN" dirty="0"/>
              <a:t>PC</a:t>
            </a:r>
            <a:r>
              <a:rPr lang="zh-CN" altLang="en-US" dirty="0"/>
              <a:t>多次拔插</a:t>
            </a:r>
            <a:r>
              <a:rPr lang="en-US" altLang="zh-CN" dirty="0"/>
              <a:t>KONI</a:t>
            </a:r>
            <a:r>
              <a:rPr lang="zh-CN" altLang="en-US" dirty="0"/>
              <a:t>网线，不会报错。但是改插一下</a:t>
            </a:r>
            <a:r>
              <a:rPr lang="en-US" altLang="zh-CN" dirty="0"/>
              <a:t>x66</a:t>
            </a:r>
            <a:r>
              <a:rPr lang="zh-CN" altLang="en-US" dirty="0"/>
              <a:t>的网线，再插</a:t>
            </a:r>
            <a:r>
              <a:rPr lang="en-US" altLang="zh-CN" dirty="0"/>
              <a:t>KONI</a:t>
            </a:r>
            <a:r>
              <a:rPr lang="zh-CN" altLang="en-US" dirty="0"/>
              <a:t>网线就报错。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不插网线开机，插上网线也是报错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按照邮件咨询的回复：</a:t>
            </a:r>
            <a:r>
              <a:rPr lang="zh-CN" altLang="en-US" u="sng" dirty="0"/>
              <a:t>如果 配了</a:t>
            </a:r>
            <a:r>
              <a:rPr lang="en-US" altLang="zh-CN" u="sng" dirty="0"/>
              <a:t>KONI </a:t>
            </a:r>
            <a:r>
              <a:rPr lang="zh-CN" altLang="en-US" u="sng" dirty="0"/>
              <a:t>连接 </a:t>
            </a:r>
            <a:r>
              <a:rPr lang="en-US" altLang="zh-CN" u="sng" dirty="0"/>
              <a:t>FRI</a:t>
            </a:r>
            <a:r>
              <a:rPr lang="zh-CN" altLang="en-US" u="sng" dirty="0"/>
              <a:t>，开机就会检测 连接状态，请知悉！</a:t>
            </a:r>
            <a:r>
              <a:rPr lang="zh-CN" altLang="en-US" dirty="0"/>
              <a:t>；应该就是得开机之前就连好网线吧</a:t>
            </a:r>
            <a:endParaRPr lang="zh-CN" altLang="en-US" u="sng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483B7FE-B6AB-4A1B-AC13-D941234D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r>
              <a:rPr lang="en-US" altLang="zh-CN" dirty="0"/>
              <a:t>2020/8/28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34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D8157B-0C27-496A-962D-61E0CC45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3123B-BDFC-490D-9757-60BD5B090322}"/>
              </a:ext>
            </a:extLst>
          </p:cNvPr>
          <p:cNvSpPr txBox="1"/>
          <p:nvPr/>
        </p:nvSpPr>
        <p:spPr>
          <a:xfrm>
            <a:off x="202019" y="244549"/>
            <a:ext cx="812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控制柜端</a:t>
            </a:r>
            <a:r>
              <a:rPr lang="en-US" altLang="zh-CN" sz="2800" b="1" dirty="0"/>
              <a:t>DEBUG/</a:t>
            </a:r>
            <a:r>
              <a:rPr lang="zh-CN" altLang="en-US" sz="2800" b="1" dirty="0"/>
              <a:t>记录</a:t>
            </a:r>
            <a:r>
              <a:rPr lang="en-US" altLang="zh-CN" sz="2800" b="1" dirty="0"/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05E33-B8DF-4D31-803B-3B4C52E3C160}"/>
              </a:ext>
            </a:extLst>
          </p:cNvPr>
          <p:cNvSpPr txBox="1"/>
          <p:nvPr/>
        </p:nvSpPr>
        <p:spPr>
          <a:xfrm>
            <a:off x="1244009" y="978195"/>
            <a:ext cx="9920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想要每次开机从当前位置作为运动初始状态开始运动，</a:t>
            </a:r>
            <a:r>
              <a:rPr lang="en-US" altLang="zh-CN" dirty="0" err="1"/>
              <a:t>moveAsyn</a:t>
            </a:r>
            <a:r>
              <a:rPr lang="en-US" altLang="zh-CN" dirty="0"/>
              <a:t>(</a:t>
            </a:r>
            <a:r>
              <a:rPr lang="en-US" altLang="zh-CN" dirty="0" err="1"/>
              <a:t>ptp</a:t>
            </a:r>
            <a:r>
              <a:rPr lang="en-US" altLang="zh-CN" dirty="0"/>
              <a:t>(0…0))</a:t>
            </a:r>
            <a:r>
              <a:rPr lang="zh-CN" altLang="en-US" dirty="0"/>
              <a:t>肯定是不行的，得想办法；直接</a:t>
            </a:r>
            <a:r>
              <a:rPr lang="en-US" altLang="zh-CN" dirty="0" err="1"/>
              <a:t>moveAsync</a:t>
            </a:r>
            <a:r>
              <a:rPr lang="en-US" altLang="zh-CN" dirty="0"/>
              <a:t>(</a:t>
            </a:r>
            <a:r>
              <a:rPr lang="en-US" altLang="zh-CN" u="sng" dirty="0" err="1"/>
              <a:t>ptp</a:t>
            </a:r>
            <a:r>
              <a:rPr lang="en-US" altLang="zh-CN" u="sng" dirty="0"/>
              <a:t>(_</a:t>
            </a:r>
            <a:r>
              <a:rPr lang="en-US" altLang="zh-CN" u="sng" dirty="0" err="1"/>
              <a:t>lbr.getCurrentJointPosition</a:t>
            </a:r>
            <a:r>
              <a:rPr lang="en-US" altLang="zh-CN" u="sng" dirty="0"/>
              <a:t>()))</a:t>
            </a:r>
            <a:r>
              <a:rPr lang="zh-CN" altLang="en-US" dirty="0"/>
              <a:t>也是不行的</a:t>
            </a:r>
            <a:r>
              <a:rPr lang="en-US" altLang="zh-CN" dirty="0"/>
              <a:t>-</a:t>
            </a:r>
            <a:r>
              <a:rPr lang="zh-CN" altLang="en-US" dirty="0"/>
              <a:t>乱运动；每次运行先读取</a:t>
            </a:r>
            <a:r>
              <a:rPr lang="en-US" altLang="zh-CN" u="sng" dirty="0"/>
              <a:t>_</a:t>
            </a:r>
            <a:r>
              <a:rPr lang="en-US" altLang="zh-CN" u="sng" dirty="0" err="1"/>
              <a:t>lbr.getCurrentJointPosition</a:t>
            </a:r>
            <a:r>
              <a:rPr lang="en-US" altLang="zh-CN" u="sng" dirty="0"/>
              <a:t>()</a:t>
            </a:r>
            <a:r>
              <a:rPr lang="zh-CN" altLang="en-US" dirty="0"/>
              <a:t>放入一个变量</a:t>
            </a:r>
            <a:r>
              <a:rPr lang="en-US" altLang="zh-CN" dirty="0"/>
              <a:t>p,</a:t>
            </a:r>
            <a:r>
              <a:rPr lang="zh-CN" altLang="en-US" dirty="0"/>
              <a:t>再</a:t>
            </a:r>
            <a:r>
              <a:rPr lang="en-US" altLang="zh-CN" dirty="0" err="1"/>
              <a:t>moveAsyn</a:t>
            </a:r>
            <a:r>
              <a:rPr lang="en-US" altLang="zh-CN" dirty="0"/>
              <a:t>(</a:t>
            </a:r>
            <a:r>
              <a:rPr lang="en-US" altLang="zh-CN" dirty="0" err="1"/>
              <a:t>ptp</a:t>
            </a:r>
            <a:r>
              <a:rPr lang="en-US" altLang="zh-CN" dirty="0"/>
              <a:t>(p))</a:t>
            </a:r>
            <a:r>
              <a:rPr lang="zh-CN" altLang="en-US" b="1" dirty="0"/>
              <a:t>可行！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2.PAD</a:t>
            </a:r>
            <a:r>
              <a:rPr lang="zh-CN" altLang="en-US" b="1" dirty="0"/>
              <a:t>右下角的速度设置中，应用速度设置中，有一个</a:t>
            </a:r>
            <a:r>
              <a:rPr lang="en-US" altLang="zh-CN" b="1" dirty="0"/>
              <a:t>Application</a:t>
            </a:r>
            <a:r>
              <a:rPr lang="zh-CN" altLang="en-US" b="1" dirty="0"/>
              <a:t>的部分，未运行程序时显示为灰色</a:t>
            </a:r>
            <a:r>
              <a:rPr lang="en-US" altLang="zh-CN" b="1" dirty="0"/>
              <a:t>0%</a:t>
            </a:r>
            <a:r>
              <a:rPr lang="zh-CN" altLang="en-US" b="1" dirty="0"/>
              <a:t>，运行程序后显示为白色</a:t>
            </a:r>
            <a:r>
              <a:rPr lang="en-US" altLang="zh-CN" b="1" dirty="0"/>
              <a:t>100%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017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9F0926-B451-4665-9A6C-929623A7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67E8D8-6450-432E-8133-2D9A356FEB14}"/>
              </a:ext>
            </a:extLst>
          </p:cNvPr>
          <p:cNvSpPr txBox="1"/>
          <p:nvPr/>
        </p:nvSpPr>
        <p:spPr>
          <a:xfrm>
            <a:off x="106326" y="13652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Client</a:t>
            </a:r>
            <a:r>
              <a:rPr lang="zh-CN" altLang="en-US" sz="2800" b="1" dirty="0"/>
              <a:t>端</a:t>
            </a:r>
            <a:r>
              <a:rPr lang="en-US" altLang="zh-CN" sz="2800" b="1" dirty="0"/>
              <a:t>Debug/</a:t>
            </a:r>
            <a:r>
              <a:rPr lang="zh-CN" altLang="en-US" sz="2800" b="1" dirty="0"/>
              <a:t>记录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B24B65-C3EB-4DAA-9C0B-1EB3B606775E}"/>
              </a:ext>
            </a:extLst>
          </p:cNvPr>
          <p:cNvSpPr txBox="1"/>
          <p:nvPr/>
        </p:nvSpPr>
        <p:spPr>
          <a:xfrm>
            <a:off x="627321" y="850605"/>
            <a:ext cx="11196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1.app.connect</a:t>
            </a:r>
            <a:r>
              <a:rPr lang="zh-CN" altLang="en-US" dirty="0"/>
              <a:t>之后，不用循环只单独运行一次</a:t>
            </a:r>
            <a:r>
              <a:rPr lang="en-US" altLang="zh-CN" dirty="0"/>
              <a:t>step()</a:t>
            </a:r>
            <a:r>
              <a:rPr lang="zh-CN" altLang="en-US" dirty="0"/>
              <a:t>，状态从</a:t>
            </a:r>
            <a:r>
              <a:rPr lang="en-US" altLang="zh-CN" dirty="0"/>
              <a:t>0</a:t>
            </a:r>
            <a:r>
              <a:rPr lang="zh-CN" altLang="en-US" dirty="0"/>
              <a:t>变到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IDLE-&gt;MONITORWAIT);</a:t>
            </a:r>
          </a:p>
          <a:p>
            <a:r>
              <a:rPr lang="en-US" altLang="zh-CN" dirty="0"/>
              <a:t>2.client.robotState().</a:t>
            </a:r>
            <a:r>
              <a:rPr lang="en-US" altLang="zh-CN" dirty="0" err="1"/>
              <a:t>getMeasuredJointPosition</a:t>
            </a:r>
            <a:r>
              <a:rPr lang="en-US" altLang="zh-CN" dirty="0"/>
              <a:t>()</a:t>
            </a:r>
            <a:r>
              <a:rPr lang="zh-CN" altLang="en-US" dirty="0"/>
              <a:t>在</a:t>
            </a:r>
            <a:r>
              <a:rPr lang="en-US" altLang="zh-CN" dirty="0"/>
              <a:t>MONITORWAIT</a:t>
            </a:r>
            <a:r>
              <a:rPr lang="zh-CN" altLang="en-US" dirty="0"/>
              <a:t>状态便可以使用</a:t>
            </a:r>
            <a:endParaRPr lang="en-US" altLang="zh-CN" dirty="0"/>
          </a:p>
          <a:p>
            <a:r>
              <a:rPr lang="en-US" altLang="zh-CN" dirty="0"/>
              <a:t>3.client.robotState().</a:t>
            </a:r>
            <a:r>
              <a:rPr lang="en-US" altLang="zh-CN" dirty="0" err="1"/>
              <a:t>getIpoJointPosition</a:t>
            </a:r>
            <a:r>
              <a:rPr lang="en-US" altLang="zh-CN" dirty="0"/>
              <a:t>()</a:t>
            </a:r>
            <a:r>
              <a:rPr lang="zh-CN" altLang="en-US" dirty="0"/>
              <a:t>只能在</a:t>
            </a:r>
            <a:r>
              <a:rPr lang="en-US" altLang="zh-CN" dirty="0"/>
              <a:t>COMMAND</a:t>
            </a:r>
            <a:r>
              <a:rPr lang="zh-CN" altLang="en-US" dirty="0"/>
              <a:t>状态下使用，否则抛出异常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4.robotCommand().</a:t>
            </a:r>
            <a:r>
              <a:rPr lang="en-US" altLang="zh-CN" dirty="0" err="1"/>
              <a:t>setJointPosition</a:t>
            </a:r>
            <a:r>
              <a:rPr lang="en-US" altLang="zh-CN" dirty="0"/>
              <a:t>():</a:t>
            </a:r>
            <a:r>
              <a:rPr lang="zh-CN" altLang="en-US" dirty="0"/>
              <a:t>设置的运动目标与当前位置差不能过大，否则报错：</a:t>
            </a:r>
            <a:r>
              <a:rPr lang="en-US" altLang="zh-CN" dirty="0">
                <a:solidFill>
                  <a:srgbClr val="FF0000"/>
                </a:solidFill>
              </a:rPr>
              <a:t>Speed limit deleted</a:t>
            </a:r>
            <a:r>
              <a:rPr lang="en-US" altLang="zh-CN" dirty="0"/>
              <a:t>;</a:t>
            </a:r>
            <a:r>
              <a:rPr lang="zh-CN" altLang="en-US" dirty="0"/>
              <a:t>控制柜端设置速度限制都没用；可能是角度发布问题</a:t>
            </a:r>
            <a:r>
              <a:rPr lang="en-US" altLang="zh-CN" dirty="0"/>
              <a:t>—</a:t>
            </a:r>
            <a:r>
              <a:rPr lang="zh-CN" altLang="en-US" b="1" dirty="0"/>
              <a:t>新程序中未再遇到</a:t>
            </a:r>
            <a:endParaRPr lang="en-US" altLang="zh-CN" b="1" dirty="0"/>
          </a:p>
          <a:p>
            <a:r>
              <a:rPr lang="en-US" altLang="zh-CN" dirty="0"/>
              <a:t>5.</a:t>
            </a:r>
            <a:r>
              <a:rPr lang="zh-CN" altLang="en-US" dirty="0"/>
              <a:t>控制柜端速度限制设置</a:t>
            </a:r>
            <a:r>
              <a:rPr lang="en-US" altLang="zh-CN" dirty="0" err="1"/>
              <a:t>setJointVelocityRel</a:t>
            </a:r>
            <a:r>
              <a:rPr lang="en-US" altLang="zh-CN" dirty="0"/>
              <a:t>(0.2)</a:t>
            </a:r>
            <a:r>
              <a:rPr lang="zh-CN" altLang="en-US" dirty="0"/>
              <a:t>，在</a:t>
            </a:r>
            <a:r>
              <a:rPr lang="en-US" altLang="zh-CN" dirty="0"/>
              <a:t>client</a:t>
            </a:r>
            <a:r>
              <a:rPr lang="zh-CN" altLang="en-US" dirty="0"/>
              <a:t>发送指令控制机械臂运动时</a:t>
            </a:r>
            <a:r>
              <a:rPr lang="en-US" altLang="zh-CN" dirty="0"/>
              <a:t>-</a:t>
            </a:r>
            <a:r>
              <a:rPr lang="zh-CN" altLang="en-US" b="1" dirty="0"/>
              <a:t>无效</a:t>
            </a:r>
            <a:endParaRPr lang="en-US" altLang="zh-CN" b="1" dirty="0"/>
          </a:p>
          <a:p>
            <a:r>
              <a:rPr lang="en-US" altLang="zh-CN" b="1" dirty="0"/>
              <a:t>   					      </a:t>
            </a:r>
            <a:r>
              <a:rPr lang="zh-CN" altLang="en-US" dirty="0"/>
              <a:t>在控制柜中控制机械臂运动时</a:t>
            </a:r>
            <a:r>
              <a:rPr lang="en-US" altLang="zh-CN" dirty="0"/>
              <a:t>-</a:t>
            </a:r>
            <a:r>
              <a:rPr lang="zh-CN" altLang="en-US" dirty="0"/>
              <a:t>有效</a:t>
            </a:r>
            <a:endParaRPr lang="en-US" altLang="zh-CN" b="1" dirty="0"/>
          </a:p>
          <a:p>
            <a:r>
              <a:rPr lang="en-US" altLang="zh-CN" dirty="0"/>
              <a:t>6.getMearsuredJointPostition()</a:t>
            </a:r>
            <a:r>
              <a:rPr lang="zh-CN" altLang="en-US" dirty="0"/>
              <a:t>函数得到的</a:t>
            </a:r>
            <a:r>
              <a:rPr lang="en-US" altLang="zh-CN" dirty="0" err="1"/>
              <a:t>currentJoints</a:t>
            </a:r>
            <a:r>
              <a:rPr lang="zh-CN" altLang="en-US" dirty="0"/>
              <a:t>有误差，</a:t>
            </a:r>
            <a:r>
              <a:rPr lang="en-US" altLang="zh-CN" dirty="0" err="1"/>
              <a:t>setJointPosition</a:t>
            </a:r>
            <a:r>
              <a:rPr lang="en-US" altLang="zh-CN" dirty="0"/>
              <a:t>(</a:t>
            </a:r>
            <a:r>
              <a:rPr lang="en-US" altLang="zh-CN" dirty="0" err="1"/>
              <a:t>currentJoints</a:t>
            </a:r>
            <a:r>
              <a:rPr lang="en-US" altLang="zh-CN" dirty="0"/>
              <a:t>)</a:t>
            </a:r>
            <a:r>
              <a:rPr lang="zh-CN" altLang="en-US" dirty="0"/>
              <a:t>会导致机械臂运动，而且是</a:t>
            </a:r>
            <a:r>
              <a:rPr lang="zh-CN" altLang="en-US" b="1" dirty="0"/>
              <a:t>向偏差方向持续运动。</a:t>
            </a:r>
            <a:r>
              <a:rPr lang="zh-CN" altLang="en-US" dirty="0"/>
              <a:t>解决：</a:t>
            </a:r>
            <a:r>
              <a:rPr lang="en-US" altLang="zh-CN" strike="sngStrike" dirty="0"/>
              <a:t>1</a:t>
            </a:r>
            <a:r>
              <a:rPr lang="zh-CN" altLang="en-US" strike="sngStrike" dirty="0"/>
              <a:t>）修改</a:t>
            </a:r>
            <a:r>
              <a:rPr lang="en-US" altLang="zh-CN" strike="sngStrike" dirty="0" err="1"/>
              <a:t>currentJoints</a:t>
            </a:r>
            <a:r>
              <a:rPr lang="zh-CN" altLang="en-US" strike="sngStrike" dirty="0"/>
              <a:t>获取方式</a:t>
            </a:r>
            <a:r>
              <a:rPr lang="en-US" altLang="zh-CN" strike="sngStrike" dirty="0" err="1"/>
              <a:t>getMeasuredJointPosition</a:t>
            </a:r>
            <a:r>
              <a:rPr lang="en-US" altLang="zh-CN" strike="sngStrike" dirty="0"/>
              <a:t>() </a:t>
            </a:r>
            <a:r>
              <a:rPr lang="en-US" altLang="zh-CN" strike="sngStrike" dirty="0">
                <a:sym typeface="Wingdings" panose="05000000000000000000" pitchFamily="2" charset="2"/>
              </a:rPr>
              <a:t></a:t>
            </a:r>
            <a:r>
              <a:rPr lang="en-US" altLang="zh-CN" strike="sngStrike" dirty="0" err="1"/>
              <a:t>getIpoJointPosition</a:t>
            </a:r>
            <a:r>
              <a:rPr lang="en-US" altLang="zh-CN" strike="sngStrike" dirty="0"/>
              <a:t>()</a:t>
            </a:r>
            <a:r>
              <a:rPr lang="zh-CN" altLang="en-US" dirty="0"/>
              <a:t>；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endeffect</a:t>
            </a:r>
            <a:r>
              <a:rPr lang="en-US" altLang="zh-CN" dirty="0"/>
              <a:t> pos mode</a:t>
            </a:r>
            <a:r>
              <a:rPr lang="zh-CN" altLang="en-US" dirty="0"/>
              <a:t>时，修改机制，在没有给新</a:t>
            </a:r>
            <a:r>
              <a:rPr lang="en-US" altLang="zh-CN" dirty="0" err="1"/>
              <a:t>posCmd</a:t>
            </a:r>
            <a:r>
              <a:rPr lang="zh-CN" altLang="en-US" dirty="0"/>
              <a:t>时，保持</a:t>
            </a:r>
            <a:r>
              <a:rPr lang="en-US" altLang="zh-CN" dirty="0" err="1"/>
              <a:t>setJointPosition</a:t>
            </a:r>
            <a:r>
              <a:rPr lang="en-US" altLang="zh-CN" dirty="0"/>
              <a:t>(p)</a:t>
            </a:r>
            <a:r>
              <a:rPr lang="zh-CN" altLang="en-US" dirty="0"/>
              <a:t>中的执行角度</a:t>
            </a:r>
            <a:r>
              <a:rPr lang="en-US" altLang="zh-CN" dirty="0"/>
              <a:t>p</a:t>
            </a:r>
            <a:r>
              <a:rPr lang="zh-CN" altLang="en-US" dirty="0"/>
              <a:t>稳定，可行；</a:t>
            </a:r>
            <a:r>
              <a:rPr lang="en-US" altLang="zh-CN" dirty="0"/>
              <a:t>--</a:t>
            </a:r>
            <a:r>
              <a:rPr lang="zh-CN" altLang="en-US" dirty="0"/>
              <a:t>新</a:t>
            </a:r>
            <a:r>
              <a:rPr lang="en-US" altLang="zh-CN" dirty="0" err="1"/>
              <a:t>posCmd</a:t>
            </a:r>
            <a:r>
              <a:rPr lang="zh-CN" altLang="en-US" dirty="0"/>
              <a:t>的判断机制由</a:t>
            </a:r>
            <a:r>
              <a:rPr lang="en-US" altLang="zh-CN" dirty="0"/>
              <a:t>|</a:t>
            </a:r>
            <a:r>
              <a:rPr lang="en-US" altLang="zh-CN" dirty="0" err="1"/>
              <a:t>RefPos-CurrentPos</a:t>
            </a:r>
            <a:r>
              <a:rPr lang="en-US" altLang="zh-CN" dirty="0"/>
              <a:t>|</a:t>
            </a:r>
            <a:r>
              <a:rPr lang="zh-CN" altLang="en-US" dirty="0"/>
              <a:t>改为新增</a:t>
            </a:r>
            <a:r>
              <a:rPr lang="en-US" altLang="zh-CN" dirty="0" err="1"/>
              <a:t>posCmdFinishFlag</a:t>
            </a:r>
            <a:r>
              <a:rPr lang="zh-CN" altLang="en-US" dirty="0"/>
              <a:t>，来解决运动过程中不连贯一顿一顿的问题。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dirty="0"/>
              <a:t>7.</a:t>
            </a:r>
            <a:r>
              <a:rPr lang="zh-CN" altLang="en-US" dirty="0"/>
              <a:t>关节限位，参考</a:t>
            </a:r>
            <a:r>
              <a:rPr lang="en-US" altLang="zh-CN" dirty="0"/>
              <a:t>KDL</a:t>
            </a:r>
            <a:r>
              <a:rPr lang="zh-CN" altLang="en-US" dirty="0"/>
              <a:t>，直接在求出的关节角度上限位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末端姿态用动轴欧拉角表示（</a:t>
            </a:r>
            <a:r>
              <a:rPr lang="en-US" altLang="zh-CN" dirty="0"/>
              <a:t>ZYX)</a:t>
            </a:r>
            <a:r>
              <a:rPr lang="zh-CN" altLang="en-US" dirty="0"/>
              <a:t>，</a:t>
            </a:r>
            <a:r>
              <a:rPr lang="en-US" altLang="zh-CN" dirty="0"/>
              <a:t>α</a:t>
            </a:r>
            <a:r>
              <a:rPr lang="zh-CN" altLang="en-US" dirty="0"/>
              <a:t>，</a:t>
            </a:r>
            <a:r>
              <a:rPr lang="en-US" altLang="zh-CN" dirty="0"/>
              <a:t>β</a:t>
            </a:r>
            <a:r>
              <a:rPr lang="zh-CN" altLang="en-US" dirty="0"/>
              <a:t>，</a:t>
            </a:r>
            <a:r>
              <a:rPr lang="en-US" altLang="zh-CN" dirty="0"/>
              <a:t>γ</a:t>
            </a:r>
            <a:r>
              <a:rPr lang="zh-CN" altLang="en-US" dirty="0"/>
              <a:t>三个角存在万向锁问题：当</a:t>
            </a:r>
            <a:r>
              <a:rPr lang="en-US" altLang="zh-CN" dirty="0"/>
              <a:t>β=90°</a:t>
            </a:r>
            <a:r>
              <a:rPr lang="zh-CN" altLang="en-US" dirty="0"/>
              <a:t>时，</a:t>
            </a:r>
            <a:r>
              <a:rPr lang="en-US" altLang="zh-CN" dirty="0"/>
              <a:t>α</a:t>
            </a:r>
            <a:r>
              <a:rPr lang="zh-CN" altLang="en-US" dirty="0"/>
              <a:t>和</a:t>
            </a:r>
            <a:r>
              <a:rPr lang="en-US" altLang="zh-CN" dirty="0"/>
              <a:t>γ</a:t>
            </a:r>
            <a:r>
              <a:rPr lang="zh-CN" altLang="en-US" dirty="0"/>
              <a:t>不能确定其具体值，参考</a:t>
            </a:r>
            <a:r>
              <a:rPr lang="en-US" altLang="zh-CN" dirty="0">
                <a:hlinkClick r:id="rId3"/>
              </a:rPr>
              <a:t>https://baike.baidu.com/item/%E4%B8%87%E5%90%91%E9%94%81</a:t>
            </a:r>
            <a:r>
              <a:rPr lang="zh-CN" altLang="en-US" dirty="0"/>
              <a:t>。</a:t>
            </a:r>
            <a:r>
              <a:rPr lang="en-US" altLang="zh-CN" dirty="0"/>
              <a:t>——</a:t>
            </a:r>
            <a:r>
              <a:rPr lang="zh-CN" altLang="en-US" dirty="0"/>
              <a:t>用四元数进行关节角解算，用欧拉角</a:t>
            </a:r>
            <a:r>
              <a:rPr lang="en-US" altLang="zh-CN" dirty="0"/>
              <a:t>ZYX</a:t>
            </a:r>
            <a:r>
              <a:rPr lang="zh-CN" altLang="en-US" dirty="0"/>
              <a:t>指定姿态，并显示实时当前欧拉角仅作直观参考（仍存在万向锁，但不影响解算关节角）。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末端位姿需要增加</a:t>
            </a:r>
            <a:r>
              <a:rPr lang="zh-CN" altLang="en-US" b="1" dirty="0"/>
              <a:t>限位</a:t>
            </a:r>
            <a:r>
              <a:rPr lang="zh-CN" altLang="en-US" dirty="0"/>
              <a:t>，避免失误给错位置或姿态时机械臂暴走（</a:t>
            </a:r>
            <a:r>
              <a:rPr lang="zh-CN" altLang="en-US" dirty="0">
                <a:solidFill>
                  <a:srgbClr val="FF0000"/>
                </a:solidFill>
              </a:rPr>
              <a:t>未解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40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D819DC-E4DF-47F2-A5FD-E4D09C19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0EB75-89EA-4D63-9056-CD0A72CF9D43}"/>
              </a:ext>
            </a:extLst>
          </p:cNvPr>
          <p:cNvSpPr txBox="1"/>
          <p:nvPr/>
        </p:nvSpPr>
        <p:spPr>
          <a:xfrm>
            <a:off x="0" y="-18832"/>
            <a:ext cx="120856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9.8</a:t>
            </a:r>
            <a:r>
              <a:rPr lang="zh-CN" altLang="en-US" sz="4000" b="1" dirty="0"/>
              <a:t>日晚：</a:t>
            </a:r>
            <a:endParaRPr lang="en-US" altLang="zh-CN" sz="4000" b="1" dirty="0"/>
          </a:p>
          <a:p>
            <a:r>
              <a:rPr lang="zh-CN" altLang="en-US" sz="2400" dirty="0"/>
              <a:t>逆解已成！步子不够密，走起来一顿一顿的</a:t>
            </a:r>
            <a:r>
              <a:rPr lang="en-US" altLang="zh-CN" sz="2400" dirty="0"/>
              <a:t>——</a:t>
            </a:r>
            <a:r>
              <a:rPr lang="zh-CN" altLang="en-US" sz="2400" dirty="0"/>
              <a:t>每一步之间的时间间隔太久，发布命令跟不上运动的速度，运动结束了很久才有新的命令更新。理想的情况应该是：运动还未结束，新的命令已经发出，则关节能不间歇的运动。</a:t>
            </a:r>
            <a:endParaRPr lang="en-US" altLang="zh-CN" sz="2400" dirty="0"/>
          </a:p>
          <a:p>
            <a:pPr lvl="0"/>
            <a:r>
              <a:rPr lang="en-US" altLang="zh-CN" sz="4000" b="1" dirty="0">
                <a:solidFill>
                  <a:prstClr val="black"/>
                </a:solidFill>
              </a:rPr>
              <a:t>9.9</a:t>
            </a:r>
            <a:r>
              <a:rPr lang="zh-CN" altLang="en-US" sz="4000" b="1" dirty="0">
                <a:solidFill>
                  <a:prstClr val="black"/>
                </a:solidFill>
              </a:rPr>
              <a:t>日晚：</a:t>
            </a:r>
            <a:endParaRPr lang="en-US" altLang="zh-CN" sz="4000" b="1" dirty="0">
              <a:solidFill>
                <a:prstClr val="black"/>
              </a:solidFill>
            </a:endParaRPr>
          </a:p>
          <a:p>
            <a:pPr lvl="0"/>
            <a:r>
              <a:rPr lang="zh-CN" altLang="en-US" sz="2400" dirty="0"/>
              <a:t>添加</a:t>
            </a:r>
            <a:r>
              <a:rPr lang="en-US" altLang="zh-CN" sz="2400" dirty="0" err="1"/>
              <a:t>posCmdFinishFlag</a:t>
            </a:r>
            <a:r>
              <a:rPr lang="zh-CN" altLang="en-US" sz="2400" dirty="0"/>
              <a:t>，保证：</a:t>
            </a:r>
            <a:r>
              <a:rPr lang="en-US" altLang="zh-CN" sz="2400" dirty="0"/>
              <a:t>1)</a:t>
            </a:r>
            <a:r>
              <a:rPr lang="zh-CN" altLang="en-US" sz="2400" dirty="0"/>
              <a:t>在没设定新的运动时，机械臂不会由于</a:t>
            </a:r>
            <a:r>
              <a:rPr lang="en-US" altLang="zh-CN" sz="2400" dirty="0" err="1"/>
              <a:t>currentJoints</a:t>
            </a:r>
            <a:r>
              <a:rPr lang="zh-CN" altLang="en-US" sz="2400" dirty="0"/>
              <a:t>的漂移而不断抖动（由</a:t>
            </a:r>
            <a:r>
              <a:rPr lang="en-US" altLang="zh-CN" sz="2400" dirty="0" err="1"/>
              <a:t>eepos</a:t>
            </a:r>
            <a:r>
              <a:rPr lang="zh-CN" altLang="en-US" sz="2400" dirty="0"/>
              <a:t>允许误差值来消除</a:t>
            </a:r>
            <a:r>
              <a:rPr lang="en-US" altLang="zh-CN" sz="2400" dirty="0" err="1"/>
              <a:t>currentJoints</a:t>
            </a:r>
            <a:r>
              <a:rPr lang="zh-CN" altLang="en-US" sz="2400" dirty="0"/>
              <a:t>漂移的影响）；</a:t>
            </a:r>
            <a:r>
              <a:rPr lang="en-US" altLang="zh-CN" sz="2400" dirty="0"/>
              <a:t>2)</a:t>
            </a:r>
            <a:r>
              <a:rPr lang="zh-CN" altLang="en-US" sz="2400" dirty="0"/>
              <a:t> 在运动开始到运动完成时间内</a:t>
            </a:r>
            <a:r>
              <a:rPr lang="en-US" altLang="zh-CN" sz="2400" dirty="0"/>
              <a:t>(</a:t>
            </a:r>
            <a:r>
              <a:rPr lang="zh-CN" altLang="en-US" sz="2400" dirty="0"/>
              <a:t>以设置的</a:t>
            </a:r>
            <a:r>
              <a:rPr lang="en-US" altLang="zh-CN" sz="2400" dirty="0"/>
              <a:t>duration</a:t>
            </a:r>
            <a:r>
              <a:rPr lang="zh-CN" altLang="en-US" sz="2400" dirty="0"/>
              <a:t>即插值完成时间为判定条件</a:t>
            </a:r>
            <a:r>
              <a:rPr lang="en-US" altLang="zh-CN" sz="2400" dirty="0"/>
              <a:t>)</a:t>
            </a:r>
            <a:r>
              <a:rPr lang="zh-CN" altLang="en-US" sz="2400" dirty="0"/>
              <a:t>，无论多小的</a:t>
            </a:r>
            <a:r>
              <a:rPr lang="en-US" altLang="zh-CN" sz="2400" dirty="0" err="1"/>
              <a:t>eepos</a:t>
            </a:r>
            <a:r>
              <a:rPr lang="zh-CN" altLang="en-US" sz="2400" dirty="0"/>
              <a:t>差量，都会进行求解关节角来完成这一小步的运动</a:t>
            </a:r>
            <a:r>
              <a:rPr lang="en-US" altLang="zh-CN" sz="2400" dirty="0"/>
              <a:t>(</a:t>
            </a:r>
            <a:r>
              <a:rPr lang="zh-CN" altLang="en-US" sz="2400" dirty="0"/>
              <a:t>即这段时间内，消除</a:t>
            </a:r>
            <a:r>
              <a:rPr lang="en-US" altLang="zh-CN" sz="2400" dirty="0" err="1"/>
              <a:t>eepos</a:t>
            </a:r>
            <a:r>
              <a:rPr lang="zh-CN" altLang="en-US" sz="2400" dirty="0"/>
              <a:t>允许误差值的影响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0"/>
            <a:r>
              <a:rPr lang="en-US" altLang="zh-CN" sz="4000" b="1" dirty="0">
                <a:solidFill>
                  <a:prstClr val="black"/>
                </a:solidFill>
              </a:rPr>
              <a:t>9.12</a:t>
            </a:r>
            <a:r>
              <a:rPr lang="zh-CN" altLang="en-US" sz="4000" b="1" dirty="0">
                <a:solidFill>
                  <a:prstClr val="black"/>
                </a:solidFill>
              </a:rPr>
              <a:t>日晚：</a:t>
            </a:r>
          </a:p>
          <a:p>
            <a:r>
              <a:rPr lang="zh-CN" altLang="en-US" sz="2400" dirty="0"/>
              <a:t>使用四元数来消除欧拉角的万向锁问题：新增话题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cmdPos_EulerZYX</a:t>
            </a:r>
            <a:r>
              <a:rPr lang="zh-CN" altLang="en-US" sz="2400" dirty="0"/>
              <a:t>和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cmdPos_Quaternion</a:t>
            </a:r>
            <a:r>
              <a:rPr lang="zh-CN" altLang="en-US" sz="2400" dirty="0"/>
              <a:t>分别使用欧拉角和四元数来控制机械臂笛卡尔空间运动。欧拉角控制时，程序中也是先转为四元数，故避免了万向锁问题。</a:t>
            </a:r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curState</a:t>
            </a:r>
            <a:r>
              <a:rPr lang="zh-CN" altLang="en-US" sz="2400" dirty="0"/>
              <a:t>话题中新增</a:t>
            </a:r>
            <a:r>
              <a:rPr lang="en-US" altLang="zh-CN" sz="2400" dirty="0" err="1"/>
              <a:t>EulerZYX</a:t>
            </a:r>
            <a:r>
              <a:rPr lang="zh-CN" altLang="en-US" sz="2400" dirty="0"/>
              <a:t>，来实时显示末端的姿态（仅供用户直观参考，万向锁问题仍存在）</a:t>
            </a:r>
          </a:p>
        </p:txBody>
      </p:sp>
    </p:spTree>
    <p:extLst>
      <p:ext uri="{BB962C8B-B14F-4D97-AF65-F5344CB8AC3E}">
        <p14:creationId xmlns:p14="http://schemas.microsoft.com/office/powerpoint/2010/main" val="182286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BA77B-EE6E-4E81-817E-BE84EFDA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2020/9/1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AB3C16-B170-4D6A-B38B-DB572A1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FE0516-FFD4-4793-BE13-2B9094997E10}"/>
              </a:ext>
            </a:extLst>
          </p:cNvPr>
          <p:cNvSpPr txBox="1"/>
          <p:nvPr/>
        </p:nvSpPr>
        <p:spPr>
          <a:xfrm>
            <a:off x="0" y="51195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FRI-ROS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E699E2-BCCD-4117-9E2C-CE85EA0E68C6}"/>
              </a:ext>
            </a:extLst>
          </p:cNvPr>
          <p:cNvSpPr txBox="1"/>
          <p:nvPr/>
        </p:nvSpPr>
        <p:spPr>
          <a:xfrm>
            <a:off x="1269392" y="635970"/>
            <a:ext cx="10249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node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kukafri_hw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topic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curJoint</a:t>
            </a:r>
            <a:r>
              <a:rPr lang="en-US" altLang="zh-CN" sz="2400" dirty="0"/>
              <a:t>   ——publish current joints position </a:t>
            </a:r>
            <a:r>
              <a:rPr lang="zh-CN" altLang="en-US" sz="2400" dirty="0"/>
              <a:t>（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curPos</a:t>
            </a:r>
            <a:r>
              <a:rPr lang="en-US" altLang="zh-CN" sz="2400" dirty="0"/>
              <a:t> ——publish current end-effector pose 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cmdJoint</a:t>
            </a:r>
            <a:r>
              <a:rPr lang="en-US" altLang="zh-CN" sz="2400" dirty="0"/>
              <a:t>  ——subscribe joints degree command </a:t>
            </a:r>
            <a:r>
              <a:rPr lang="zh-CN" altLang="en-US" sz="2400" dirty="0"/>
              <a:t>（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cmdPosEulerZYX</a:t>
            </a:r>
            <a:r>
              <a:rPr lang="en-US" altLang="zh-CN" sz="2400" dirty="0"/>
              <a:t> ——subscribe end-effector pose command 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/</a:t>
            </a:r>
            <a:r>
              <a:rPr lang="en-US" altLang="zh-CN" sz="2400" dirty="0" err="1"/>
              <a:t>cmdPosQuaternion</a:t>
            </a:r>
            <a:r>
              <a:rPr lang="en-US" altLang="zh-CN" sz="2400" dirty="0"/>
              <a:t> ——subscribe end-effector pose command 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/>
              <a:t>server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MoveToHome</a:t>
            </a:r>
            <a:r>
              <a:rPr lang="en-US" altLang="zh-CN" sz="2400" dirty="0"/>
              <a:t> ——</a:t>
            </a:r>
            <a:r>
              <a:rPr lang="zh-CN" altLang="en-US" sz="2400" dirty="0"/>
              <a:t>将机械臂运动到控制前准备姿态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setMoveMode</a:t>
            </a:r>
            <a:r>
              <a:rPr lang="en-US" altLang="zh-CN" sz="2400" dirty="0"/>
              <a:t> ——</a:t>
            </a:r>
            <a:r>
              <a:rPr lang="zh-CN" altLang="en-US" sz="2400" dirty="0"/>
              <a:t>设置 插值方式（一阶</a:t>
            </a:r>
            <a:r>
              <a:rPr lang="en-US" altLang="zh-CN" sz="2400" dirty="0"/>
              <a:t>/</a:t>
            </a:r>
            <a:r>
              <a:rPr lang="zh-CN" altLang="en-US" sz="2400" dirty="0"/>
              <a:t>阶跃</a:t>
            </a:r>
            <a:r>
              <a:rPr lang="en-US" altLang="zh-CN" sz="2400" dirty="0"/>
              <a:t>/sin</a:t>
            </a:r>
            <a:r>
              <a:rPr lang="zh-CN" altLang="en-US" sz="2400" dirty="0"/>
              <a:t>）、</a:t>
            </a:r>
            <a:endParaRPr lang="en-US" altLang="zh-CN" sz="2400" dirty="0"/>
          </a:p>
          <a:p>
            <a:pPr lvl="6"/>
            <a:r>
              <a:rPr lang="en-US" altLang="zh-CN" sz="2400" dirty="0"/>
              <a:t>  	</a:t>
            </a:r>
            <a:r>
              <a:rPr lang="zh-CN" altLang="en-US" sz="2400" dirty="0"/>
              <a:t>运动类型（关节角度</a:t>
            </a:r>
            <a:r>
              <a:rPr lang="en-US" altLang="zh-CN" sz="2400" dirty="0"/>
              <a:t>/</a:t>
            </a:r>
            <a:r>
              <a:rPr lang="zh-CN" altLang="en-US" sz="2400" dirty="0"/>
              <a:t>末端位姿）、</a:t>
            </a:r>
            <a:endParaRPr lang="en-US" altLang="zh-CN" sz="2400" dirty="0"/>
          </a:p>
          <a:p>
            <a:pPr lvl="6"/>
            <a:r>
              <a:rPr lang="en-US" altLang="zh-CN" sz="2400" dirty="0"/>
              <a:t>	</a:t>
            </a:r>
            <a:r>
              <a:rPr lang="zh-CN" altLang="en-US" sz="2400" dirty="0"/>
              <a:t>运动时间（完成一次指令的时间</a:t>
            </a:r>
            <a:r>
              <a:rPr lang="en-US" altLang="zh-CN" sz="2400" dirty="0"/>
              <a:t>/s)</a:t>
            </a:r>
          </a:p>
        </p:txBody>
      </p:sp>
    </p:spTree>
    <p:extLst>
      <p:ext uri="{BB962C8B-B14F-4D97-AF65-F5344CB8AC3E}">
        <p14:creationId xmlns:p14="http://schemas.microsoft.com/office/powerpoint/2010/main" val="331810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24BA3C-22A2-4776-AD52-38741E6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A269A1-25E7-4183-97FD-50EECAB477BE}"/>
              </a:ext>
            </a:extLst>
          </p:cNvPr>
          <p:cNvSpPr txBox="1"/>
          <p:nvPr/>
        </p:nvSpPr>
        <p:spPr>
          <a:xfrm>
            <a:off x="139110" y="0"/>
            <a:ext cx="729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实验一：简单地用</a:t>
            </a:r>
            <a:r>
              <a:rPr lang="en-US" altLang="zh-CN" sz="3200" b="1" dirty="0" err="1"/>
              <a:t>rqt</a:t>
            </a:r>
            <a:r>
              <a:rPr lang="zh-CN" altLang="en-US" sz="3200" b="1" dirty="0"/>
              <a:t>给话题</a:t>
            </a:r>
            <a:r>
              <a:rPr lang="en-US" altLang="zh-CN" sz="3200" b="1" dirty="0"/>
              <a:t>pub</a:t>
            </a:r>
            <a:r>
              <a:rPr lang="zh-CN" altLang="en-US" sz="3200" b="1" dirty="0"/>
              <a:t>消息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ADF2FD-F25A-474D-A4BA-2C5700A2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066"/>
            <a:ext cx="12192000" cy="46738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2456846-3309-417B-A15E-8AB40800FDDF}"/>
              </a:ext>
            </a:extLst>
          </p:cNvPr>
          <p:cNvSpPr txBox="1"/>
          <p:nvPr/>
        </p:nvSpPr>
        <p:spPr>
          <a:xfrm>
            <a:off x="4378222" y="722734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Joint7  --  1000HZ pub   --  sin()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26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04AC02-C78C-4808-AB56-096C76BD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862EE3-FC1D-4F30-A20C-27F3454A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7" y="1209024"/>
            <a:ext cx="12192000" cy="4673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E96F14-42F2-4977-82BC-3E80FF9700C0}"/>
              </a:ext>
            </a:extLst>
          </p:cNvPr>
          <p:cNvSpPr txBox="1"/>
          <p:nvPr/>
        </p:nvSpPr>
        <p:spPr>
          <a:xfrm>
            <a:off x="3763926" y="925033"/>
            <a:ext cx="59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Joint7 –  </a:t>
            </a:r>
            <a:r>
              <a:rPr lang="zh-CN" altLang="en-US" dirty="0"/>
              <a:t>方波  </a:t>
            </a:r>
            <a:r>
              <a:rPr lang="en-US" altLang="zh-CN" dirty="0"/>
              <a:t>--  0~90  --  Velocity Limit 0.002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DC4AFB-586F-447A-9EE4-27F7055A63E0}"/>
              </a:ext>
            </a:extLst>
          </p:cNvPr>
          <p:cNvSpPr txBox="1"/>
          <p:nvPr/>
        </p:nvSpPr>
        <p:spPr>
          <a:xfrm>
            <a:off x="139110" y="0"/>
            <a:ext cx="729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实验一：测试控制柜端的速度限制（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765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DACC1-6ED4-4E2C-AE9F-83B1DED9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5F1-B852-4C4B-929F-ABF73303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CB627-967B-4EE7-B101-64DC035C2FC5}"/>
              </a:ext>
            </a:extLst>
          </p:cNvPr>
          <p:cNvSpPr txBox="1"/>
          <p:nvPr/>
        </p:nvSpPr>
        <p:spPr>
          <a:xfrm>
            <a:off x="542611" y="432080"/>
            <a:ext cx="2723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FRI</a:t>
            </a:r>
            <a:r>
              <a:rPr lang="zh-CN" altLang="en-US" sz="3600" b="1" dirty="0"/>
              <a:t>的功能</a:t>
            </a:r>
            <a:endParaRPr lang="en-US" altLang="zh-CN" sz="3600" b="1" dirty="0"/>
          </a:p>
          <a:p>
            <a:r>
              <a:rPr lang="zh-CN" altLang="en-US" dirty="0"/>
              <a:t>两部分：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监视机器人状态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影响机器人运动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D81488-65D9-4BF2-9D7F-4A418842A7C9}"/>
              </a:ext>
            </a:extLst>
          </p:cNvPr>
          <p:cNvSpPr txBox="1"/>
          <p:nvPr/>
        </p:nvSpPr>
        <p:spPr>
          <a:xfrm>
            <a:off x="581083" y="2159102"/>
            <a:ext cx="11373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监听模式：（读取机器人状态信息）监听机器人控制器</a:t>
            </a:r>
            <a:r>
              <a:rPr lang="en-US" altLang="zh-CN" dirty="0"/>
              <a:t>(</a:t>
            </a:r>
            <a:r>
              <a:rPr lang="zh-CN" altLang="en-US" dirty="0"/>
              <a:t>控制柜</a:t>
            </a:r>
            <a:r>
              <a:rPr lang="en-US" altLang="zh-CN" dirty="0"/>
              <a:t>)</a:t>
            </a:r>
            <a:r>
              <a:rPr lang="zh-CN" altLang="en-US" dirty="0"/>
              <a:t>，向</a:t>
            </a:r>
            <a:r>
              <a:rPr lang="en-US" altLang="zh-CN" dirty="0"/>
              <a:t>FRI</a:t>
            </a:r>
            <a:r>
              <a:rPr lang="zh-CN" altLang="en-US" dirty="0"/>
              <a:t>客户端</a:t>
            </a:r>
            <a:r>
              <a:rPr lang="en-US" altLang="zh-CN" dirty="0"/>
              <a:t>(</a:t>
            </a:r>
            <a:r>
              <a:rPr lang="zh-CN" altLang="en-US" dirty="0"/>
              <a:t>上位机</a:t>
            </a:r>
            <a:r>
              <a:rPr lang="en-US" altLang="zh-CN" dirty="0"/>
              <a:t>)</a:t>
            </a:r>
            <a:r>
              <a:rPr lang="zh-CN" altLang="en-US" dirty="0"/>
              <a:t>实时发送机器人当前数据</a:t>
            </a:r>
            <a:endParaRPr lang="en-US" altLang="zh-CN" dirty="0"/>
          </a:p>
          <a:p>
            <a:r>
              <a:rPr lang="zh-CN" altLang="en-US" dirty="0"/>
              <a:t>命令模式：（控制机器人）该模式下，机器人控制器可以被外部影响（可以被上位机控制）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D12764-E76B-46BD-AC3A-F9E2713321E8}"/>
              </a:ext>
            </a:extLst>
          </p:cNvPr>
          <p:cNvSpPr txBox="1"/>
          <p:nvPr/>
        </p:nvSpPr>
        <p:spPr>
          <a:xfrm>
            <a:off x="581083" y="3429000"/>
            <a:ext cx="10883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FRI</a:t>
            </a:r>
            <a:r>
              <a:rPr lang="zh-CN" altLang="en-US" sz="3600" b="1" dirty="0"/>
              <a:t>连接质量</a:t>
            </a:r>
            <a:endParaRPr lang="en-US" altLang="zh-CN" sz="3600" b="1" dirty="0"/>
          </a:p>
          <a:p>
            <a:endParaRPr lang="en-US" altLang="zh-CN" dirty="0"/>
          </a:p>
          <a:p>
            <a:r>
              <a:rPr lang="en-US" altLang="zh-CN" dirty="0"/>
              <a:t>POOR FAIR GOOD EXCELLENT</a:t>
            </a:r>
          </a:p>
          <a:p>
            <a:r>
              <a:rPr lang="zh-CN" altLang="en-US" dirty="0"/>
              <a:t>只能逐级增加，</a:t>
            </a:r>
            <a:r>
              <a:rPr lang="en-US" altLang="zh-CN" dirty="0"/>
              <a:t>FRI</a:t>
            </a:r>
            <a:r>
              <a:rPr lang="zh-CN" altLang="en-US" dirty="0"/>
              <a:t>连接建立一开始，质量总是</a:t>
            </a:r>
            <a:r>
              <a:rPr lang="en-US" altLang="zh-CN" dirty="0"/>
              <a:t>poor</a:t>
            </a:r>
            <a:r>
              <a:rPr lang="zh-CN" altLang="en-US" dirty="0"/>
              <a:t>，成功握手之后，质量从</a:t>
            </a:r>
            <a:r>
              <a:rPr lang="en-US" altLang="zh-CN" dirty="0"/>
              <a:t>poor-&gt;fair-&gt;good-&gt;excellent</a:t>
            </a:r>
          </a:p>
          <a:p>
            <a:r>
              <a:rPr lang="zh-CN" altLang="en-US" b="1" dirty="0"/>
              <a:t>只有在</a:t>
            </a:r>
            <a:r>
              <a:rPr lang="en-US" altLang="zh-CN" b="1" dirty="0"/>
              <a:t>good</a:t>
            </a:r>
            <a:r>
              <a:rPr lang="zh-CN" altLang="en-US" b="1" dirty="0"/>
              <a:t>或</a:t>
            </a:r>
            <a:r>
              <a:rPr lang="en-US" altLang="zh-CN" b="1" dirty="0"/>
              <a:t>excellent</a:t>
            </a:r>
            <a:r>
              <a:rPr lang="zh-CN" altLang="en-US" b="1" dirty="0"/>
              <a:t>质量下，机器人控制器</a:t>
            </a:r>
            <a:r>
              <a:rPr lang="en-US" altLang="zh-CN" b="1" dirty="0"/>
              <a:t>(</a:t>
            </a:r>
            <a:r>
              <a:rPr lang="zh-CN" altLang="en-US" b="1" dirty="0"/>
              <a:t>控制柜</a:t>
            </a:r>
            <a:r>
              <a:rPr lang="en-US" altLang="zh-CN" b="1" dirty="0"/>
              <a:t>)</a:t>
            </a:r>
            <a:r>
              <a:rPr lang="zh-CN" altLang="en-US" b="1" dirty="0"/>
              <a:t>才可以接受上位机的命令</a:t>
            </a:r>
            <a:endParaRPr lang="en-US" altLang="zh-CN" b="1" dirty="0"/>
          </a:p>
          <a:p>
            <a:r>
              <a:rPr lang="zh-CN" altLang="en-US" dirty="0"/>
              <a:t>连接质量的表征（延迟 抖动 丢包率 应答率），可以通过函数查看</a:t>
            </a:r>
            <a:r>
              <a:rPr lang="en-US" altLang="zh-CN" dirty="0"/>
              <a:t>P28</a:t>
            </a:r>
          </a:p>
        </p:txBody>
      </p:sp>
    </p:spTree>
    <p:extLst>
      <p:ext uri="{BB962C8B-B14F-4D97-AF65-F5344CB8AC3E}">
        <p14:creationId xmlns:p14="http://schemas.microsoft.com/office/powerpoint/2010/main" val="91252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E0BA11-587E-4335-84F5-9741FFA2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3F5324-C225-4DD2-AA98-43221983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83"/>
            <a:ext cx="12192000" cy="4673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587096-16A1-4ED9-9804-8FD484CEDD93}"/>
              </a:ext>
            </a:extLst>
          </p:cNvPr>
          <p:cNvSpPr txBox="1"/>
          <p:nvPr/>
        </p:nvSpPr>
        <p:spPr>
          <a:xfrm>
            <a:off x="3763926" y="925033"/>
            <a:ext cx="59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Joint7 –  </a:t>
            </a:r>
            <a:r>
              <a:rPr lang="zh-CN" altLang="en-US" dirty="0"/>
              <a:t>方波  </a:t>
            </a:r>
            <a:r>
              <a:rPr lang="en-US" altLang="zh-CN" dirty="0"/>
              <a:t>--  0~90  --  Velocity Limit 0.2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F22D58-3863-4E3A-A72E-A3267CD3673E}"/>
              </a:ext>
            </a:extLst>
          </p:cNvPr>
          <p:cNvSpPr txBox="1"/>
          <p:nvPr/>
        </p:nvSpPr>
        <p:spPr>
          <a:xfrm flipH="1">
            <a:off x="8890235" y="169276"/>
            <a:ext cx="263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控制柜端速度限制无效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27C4B8-CFAD-4858-BB17-49D6993CC879}"/>
              </a:ext>
            </a:extLst>
          </p:cNvPr>
          <p:cNvSpPr txBox="1"/>
          <p:nvPr/>
        </p:nvSpPr>
        <p:spPr>
          <a:xfrm>
            <a:off x="117978" y="0"/>
            <a:ext cx="729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实验一：测试控制柜端的速度限制（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9011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F6C4E-C632-45B3-B9A3-19042B0A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2020/9/3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8748C9-E863-4E8A-BC6D-75CC36AC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411C8-11D2-4F4D-9D82-A717899214A4}"/>
              </a:ext>
            </a:extLst>
          </p:cNvPr>
          <p:cNvSpPr txBox="1"/>
          <p:nvPr/>
        </p:nvSpPr>
        <p:spPr>
          <a:xfrm>
            <a:off x="139110" y="0"/>
            <a:ext cx="1098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实验二：</a:t>
            </a:r>
            <a:r>
              <a:rPr lang="en-US" altLang="zh-CN" sz="3200" b="1" dirty="0" err="1"/>
              <a:t>srv</a:t>
            </a:r>
            <a:r>
              <a:rPr lang="zh-CN" altLang="en-US" sz="3200" b="1" dirty="0"/>
              <a:t>设置插值方式、运动时间、运动类型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A25118-05E3-4D80-B79A-A8FD790A9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133"/>
            <a:ext cx="12192000" cy="4673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E3E1C8-FDFB-4174-8B43-2E742919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28" y="584775"/>
            <a:ext cx="10233772" cy="1707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2685CD-2B29-4C39-9202-62A6F2B805EE}"/>
              </a:ext>
            </a:extLst>
          </p:cNvPr>
          <p:cNvSpPr txBox="1"/>
          <p:nvPr/>
        </p:nvSpPr>
        <p:spPr>
          <a:xfrm>
            <a:off x="5124893" y="48909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一阶插值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34805-4E31-428B-823D-99E594B090FD}"/>
              </a:ext>
            </a:extLst>
          </p:cNvPr>
          <p:cNvSpPr txBox="1"/>
          <p:nvPr/>
        </p:nvSpPr>
        <p:spPr>
          <a:xfrm>
            <a:off x="2328530" y="5295061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10s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886621-AE7D-459B-A73F-AAA529222A5C}"/>
              </a:ext>
            </a:extLst>
          </p:cNvPr>
          <p:cNvSpPr txBox="1"/>
          <p:nvPr/>
        </p:nvSpPr>
        <p:spPr>
          <a:xfrm>
            <a:off x="8979190" y="4259456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17629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6510AC-991F-4132-A11B-29AD3D43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06798-C5AA-4913-B138-CA4742F7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736"/>
            <a:ext cx="12192000" cy="4673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4CB4A8-9EA5-4F33-916F-7F5E72436F63}"/>
              </a:ext>
            </a:extLst>
          </p:cNvPr>
          <p:cNvSpPr txBox="1"/>
          <p:nvPr/>
        </p:nvSpPr>
        <p:spPr>
          <a:xfrm>
            <a:off x="139110" y="0"/>
            <a:ext cx="1098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实验二：</a:t>
            </a:r>
            <a:r>
              <a:rPr lang="en-US" altLang="zh-CN" sz="3200" b="1" dirty="0" err="1"/>
              <a:t>srv</a:t>
            </a:r>
            <a:r>
              <a:rPr lang="zh-CN" altLang="en-US" sz="3200" b="1" dirty="0"/>
              <a:t>设置插值方式、运动时间、运动类型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012E4-A5EE-48D0-9C72-70C2D14AA00E}"/>
              </a:ext>
            </a:extLst>
          </p:cNvPr>
          <p:cNvSpPr txBox="1"/>
          <p:nvPr/>
        </p:nvSpPr>
        <p:spPr>
          <a:xfrm>
            <a:off x="7315200" y="4423959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sin</a:t>
            </a:r>
            <a:r>
              <a:rPr lang="zh-CN" altLang="en-US" sz="2800" dirty="0"/>
              <a:t>插值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1F96F8-C096-4CE2-84E2-D1AAB5AEB029}"/>
              </a:ext>
            </a:extLst>
          </p:cNvPr>
          <p:cNvSpPr txBox="1"/>
          <p:nvPr/>
        </p:nvSpPr>
        <p:spPr>
          <a:xfrm>
            <a:off x="5943600" y="288760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10s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244F2E-F87E-406D-8F5D-74F913B032E2}"/>
              </a:ext>
            </a:extLst>
          </p:cNvPr>
          <p:cNvSpPr txBox="1"/>
          <p:nvPr/>
        </p:nvSpPr>
        <p:spPr>
          <a:xfrm>
            <a:off x="9722353" y="2905780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98667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A57FCB-3ABE-4447-A27E-3DF9B47F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E1E828-979B-4800-9F21-0979E1038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483"/>
            <a:ext cx="12192000" cy="4673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CC3E1D-9FC4-4A84-9B69-BA568B9FF824}"/>
              </a:ext>
            </a:extLst>
          </p:cNvPr>
          <p:cNvSpPr txBox="1"/>
          <p:nvPr/>
        </p:nvSpPr>
        <p:spPr>
          <a:xfrm>
            <a:off x="139110" y="0"/>
            <a:ext cx="1098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实验二：</a:t>
            </a:r>
            <a:r>
              <a:rPr lang="en-US" altLang="zh-CN" sz="3200" b="1" dirty="0" err="1"/>
              <a:t>srv</a:t>
            </a:r>
            <a:r>
              <a:rPr lang="zh-CN" altLang="en-US" sz="3200" b="1" dirty="0"/>
              <a:t>设置插值方式、运动时间、运动类型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F0E7F2-9E4A-41E2-9255-C1861A65A5CB}"/>
              </a:ext>
            </a:extLst>
          </p:cNvPr>
          <p:cNvSpPr txBox="1"/>
          <p:nvPr/>
        </p:nvSpPr>
        <p:spPr>
          <a:xfrm>
            <a:off x="1592527" y="728376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Step()</a:t>
            </a:r>
            <a:r>
              <a:rPr lang="zh-CN" altLang="en-US" sz="2800" dirty="0"/>
              <a:t>插值（不插值）</a:t>
            </a:r>
            <a:r>
              <a:rPr lang="en-US" altLang="zh-CN" sz="2800" dirty="0"/>
              <a:t>——</a:t>
            </a:r>
          </a:p>
          <a:p>
            <a:r>
              <a:rPr lang="zh-CN" altLang="en-US" sz="2800" dirty="0"/>
              <a:t>在目标位置与当前位置间运动步长很小的时候用</a:t>
            </a:r>
          </a:p>
        </p:txBody>
      </p:sp>
    </p:spTree>
    <p:extLst>
      <p:ext uri="{BB962C8B-B14F-4D97-AF65-F5344CB8AC3E}">
        <p14:creationId xmlns:p14="http://schemas.microsoft.com/office/powerpoint/2010/main" val="205140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E89474-D1DC-4865-B056-B01A418F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2020/9/18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CACF1C-BE15-492A-AA8D-1291FC09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4C0296-301C-4243-A751-E3D9092D7044}"/>
              </a:ext>
            </a:extLst>
          </p:cNvPr>
          <p:cNvSpPr txBox="1"/>
          <p:nvPr/>
        </p:nvSpPr>
        <p:spPr>
          <a:xfrm>
            <a:off x="5231219" y="2782669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组会</a:t>
            </a:r>
            <a:r>
              <a:rPr lang="en-US" altLang="zh-CN" sz="3600" dirty="0"/>
              <a:t>9.18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263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92E8F5-C5F6-47F1-A20B-46937CF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F2F22A2-67F8-4BE9-9928-B8FB1032AB63}"/>
              </a:ext>
            </a:extLst>
          </p:cNvPr>
          <p:cNvGrpSpPr/>
          <p:nvPr/>
        </p:nvGrpSpPr>
        <p:grpSpPr>
          <a:xfrm>
            <a:off x="828568" y="1339701"/>
            <a:ext cx="10504417" cy="5518299"/>
            <a:chOff x="763656" y="255179"/>
            <a:chExt cx="10504417" cy="551829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3DF4BE5-4B93-41DB-9E40-57D38D5E1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8" t="22325" r="6841" b="18450"/>
            <a:stretch/>
          </p:blipFill>
          <p:spPr>
            <a:xfrm>
              <a:off x="838200" y="255179"/>
              <a:ext cx="10429873" cy="551829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A47CB-247B-4329-9B6D-5401746276A8}"/>
                </a:ext>
              </a:extLst>
            </p:cNvPr>
            <p:cNvSpPr/>
            <p:nvPr/>
          </p:nvSpPr>
          <p:spPr>
            <a:xfrm>
              <a:off x="3487479" y="4008474"/>
              <a:ext cx="5123121" cy="637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47B609B-E7A4-4B7B-A2B7-1E1805E90253}"/>
                </a:ext>
              </a:extLst>
            </p:cNvPr>
            <p:cNvSpPr txBox="1"/>
            <p:nvPr/>
          </p:nvSpPr>
          <p:spPr>
            <a:xfrm>
              <a:off x="763656" y="414278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用坐标轴叉乘表示角速度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FC89567-0B51-4806-A79D-CEABB756692B}"/>
              </a:ext>
            </a:extLst>
          </p:cNvPr>
          <p:cNvSpPr txBox="1"/>
          <p:nvPr/>
        </p:nvSpPr>
        <p:spPr>
          <a:xfrm>
            <a:off x="76680" y="136525"/>
            <a:ext cx="648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 解决欧拉角指定姿态的万向锁问题：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1E8963-BEFB-4C5A-BDF1-39012620DD78}"/>
              </a:ext>
            </a:extLst>
          </p:cNvPr>
          <p:cNvSpPr txBox="1"/>
          <p:nvPr/>
        </p:nvSpPr>
        <p:spPr>
          <a:xfrm>
            <a:off x="1405691" y="764290"/>
            <a:ext cx="90188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解算关节角度时使用</a:t>
            </a:r>
            <a:r>
              <a:rPr lang="zh-CN" altLang="en-US" sz="2000" b="1" dirty="0"/>
              <a:t>旋转矩阵</a:t>
            </a:r>
            <a:r>
              <a:rPr lang="zh-CN" altLang="en-US" sz="2000" dirty="0"/>
              <a:t>来计算，</a:t>
            </a:r>
            <a:r>
              <a:rPr lang="zh-CN" altLang="en-US" sz="2000" b="1" dirty="0"/>
              <a:t>四元数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欧拉角</a:t>
            </a:r>
            <a:r>
              <a:rPr lang="en-US" altLang="zh-CN" sz="2000" b="1" dirty="0"/>
              <a:t>(ZYX)</a:t>
            </a:r>
            <a:r>
              <a:rPr lang="zh-CN" altLang="en-US" sz="2000" dirty="0"/>
              <a:t>用于用户发布命令</a:t>
            </a:r>
          </a:p>
        </p:txBody>
      </p:sp>
    </p:spTree>
    <p:extLst>
      <p:ext uri="{BB962C8B-B14F-4D97-AF65-F5344CB8AC3E}">
        <p14:creationId xmlns:p14="http://schemas.microsoft.com/office/powerpoint/2010/main" val="413001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3A88AE-F257-44D4-BA02-21BC4CF9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71A10-1EE8-42D2-8A0E-556D00E7E729}"/>
              </a:ext>
            </a:extLst>
          </p:cNvPr>
          <p:cNvSpPr txBox="1"/>
          <p:nvPr/>
        </p:nvSpPr>
        <p:spPr>
          <a:xfrm>
            <a:off x="108577" y="168423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末端位姿基于的坐标系问题：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89DF7-5259-4359-92CE-4AB8051DC497}"/>
              </a:ext>
            </a:extLst>
          </p:cNvPr>
          <p:cNvSpPr txBox="1"/>
          <p:nvPr/>
        </p:nvSpPr>
        <p:spPr>
          <a:xfrm>
            <a:off x="798639" y="967563"/>
            <a:ext cx="1099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在实际使用中，给的运动目标是在相机坐标系下的，不同的相机坐标系不同：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rosparam</a:t>
            </a:r>
            <a:r>
              <a:rPr lang="zh-CN" altLang="en-US" sz="2400" dirty="0"/>
              <a:t>，加载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yaml</a:t>
            </a:r>
            <a:r>
              <a:rPr lang="zh-CN" altLang="en-US" sz="2400" dirty="0"/>
              <a:t>文件中的相机标定结果，实现不同相机均可以将其坐标系作为基坐标系。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4FE20A-171F-4E79-B859-C8B3B1CF3613}"/>
              </a:ext>
            </a:extLst>
          </p:cNvPr>
          <p:cNvSpPr txBox="1"/>
          <p:nvPr/>
        </p:nvSpPr>
        <p:spPr>
          <a:xfrm>
            <a:off x="108577" y="3463124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双臂问题：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B9C12-D1E2-4F4E-98EE-E0C167D344B9}"/>
              </a:ext>
            </a:extLst>
          </p:cNvPr>
          <p:cNvSpPr txBox="1"/>
          <p:nvPr/>
        </p:nvSpPr>
        <p:spPr>
          <a:xfrm>
            <a:off x="777374" y="4274610"/>
            <a:ext cx="1099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 err="1"/>
              <a:t>lanch</a:t>
            </a:r>
            <a:r>
              <a:rPr lang="zh-CN" altLang="en-US" sz="2400" dirty="0"/>
              <a:t>文件，分别在</a:t>
            </a:r>
            <a:r>
              <a:rPr lang="en-US" altLang="zh-CN" sz="2400" dirty="0"/>
              <a:t>/right</a:t>
            </a:r>
            <a:r>
              <a:rPr lang="zh-CN" altLang="en-US" sz="2400" dirty="0"/>
              <a:t>、</a:t>
            </a:r>
            <a:r>
              <a:rPr lang="en-US" altLang="zh-CN" sz="2400" dirty="0"/>
              <a:t>/left</a:t>
            </a:r>
            <a:r>
              <a:rPr lang="zh-CN" altLang="en-US" sz="2400" dirty="0"/>
              <a:t>命名空间下启动节点，通过</a:t>
            </a:r>
            <a:r>
              <a:rPr lang="en-US" altLang="zh-CN" sz="2400" dirty="0" err="1"/>
              <a:t>args</a:t>
            </a:r>
            <a:r>
              <a:rPr lang="zh-CN" altLang="en-US" sz="2400" dirty="0"/>
              <a:t>指定不同的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地址。复用同一节点，同时启动两台机械臂。（待试验）</a:t>
            </a:r>
          </a:p>
        </p:txBody>
      </p:sp>
    </p:spTree>
    <p:extLst>
      <p:ext uri="{BB962C8B-B14F-4D97-AF65-F5344CB8AC3E}">
        <p14:creationId xmlns:p14="http://schemas.microsoft.com/office/powerpoint/2010/main" val="1516647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3A88AE-F257-44D4-BA02-21BC4CF9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71A10-1EE8-42D2-8A0E-556D00E7E729}"/>
              </a:ext>
            </a:extLst>
          </p:cNvPr>
          <p:cNvSpPr txBox="1"/>
          <p:nvPr/>
        </p:nvSpPr>
        <p:spPr>
          <a:xfrm>
            <a:off x="108577" y="168423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安全问题：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89DF7-5259-4359-92CE-4AB8051DC497}"/>
              </a:ext>
            </a:extLst>
          </p:cNvPr>
          <p:cNvSpPr txBox="1"/>
          <p:nvPr/>
        </p:nvSpPr>
        <p:spPr>
          <a:xfrm>
            <a:off x="1254642" y="988828"/>
            <a:ext cx="9494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）机械臂的碰撞（待测试）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简单的通过多个立方体，限定机械臂运动的空间：通过判断各个关节的实时位置是否在立方体中。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是否会影响计算速度？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当超出范围应该急停还是放弃当前计算得到的角度增量？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无法解决双臂间的碰撞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）可达位姿的限制。（待解决）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给的位姿不一定能到达，会导致机械臂疯狂乱动。</a:t>
            </a:r>
          </a:p>
        </p:txBody>
      </p:sp>
    </p:spTree>
    <p:extLst>
      <p:ext uri="{BB962C8B-B14F-4D97-AF65-F5344CB8AC3E}">
        <p14:creationId xmlns:p14="http://schemas.microsoft.com/office/powerpoint/2010/main" val="535508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F9C67-6031-4A82-B785-6B7379F1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CACBC6-08C4-4AAF-BBBF-BF1CAA4F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68CD91-8942-4D34-BEB0-E3AB9E51B47A}"/>
              </a:ext>
            </a:extLst>
          </p:cNvPr>
          <p:cNvSpPr txBox="1"/>
          <p:nvPr/>
        </p:nvSpPr>
        <p:spPr>
          <a:xfrm>
            <a:off x="225535" y="34778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双臂问题实现：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04AC88-CBC0-40D2-A705-E8C53387FF11}"/>
              </a:ext>
            </a:extLst>
          </p:cNvPr>
          <p:cNvSpPr txBox="1"/>
          <p:nvPr/>
        </p:nvSpPr>
        <p:spPr>
          <a:xfrm>
            <a:off x="595722" y="1097909"/>
            <a:ext cx="782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 err="1"/>
              <a:t>lanch</a:t>
            </a:r>
            <a:r>
              <a:rPr lang="zh-CN" altLang="en-US" sz="2400" dirty="0"/>
              <a:t>文件，分别在</a:t>
            </a:r>
            <a:r>
              <a:rPr lang="en-US" altLang="zh-CN" sz="2400" dirty="0"/>
              <a:t>/right</a:t>
            </a:r>
            <a:r>
              <a:rPr lang="zh-CN" altLang="en-US" sz="2400" dirty="0"/>
              <a:t>、</a:t>
            </a:r>
            <a:r>
              <a:rPr lang="en-US" altLang="zh-CN" sz="2400" dirty="0"/>
              <a:t>/left</a:t>
            </a:r>
            <a:r>
              <a:rPr lang="zh-CN" altLang="en-US" sz="2400" dirty="0"/>
              <a:t>命名空间下启动节点，并通过</a:t>
            </a:r>
            <a:r>
              <a:rPr lang="en-US" altLang="zh-CN" sz="2400" dirty="0" err="1"/>
              <a:t>args</a:t>
            </a:r>
            <a:r>
              <a:rPr lang="zh-CN" altLang="en-US" sz="2400" dirty="0"/>
              <a:t>指定不同的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和端口。复用同一节点，同时启动两台机械臂。</a:t>
            </a:r>
            <a:r>
              <a:rPr lang="zh-CN" altLang="en-US" sz="2400" b="1" dirty="0"/>
              <a:t>可行！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9D4A6F-CDE0-4C2F-8E48-32B4EED40BC4}"/>
              </a:ext>
            </a:extLst>
          </p:cNvPr>
          <p:cNvSpPr txBox="1"/>
          <p:nvPr/>
        </p:nvSpPr>
        <p:spPr>
          <a:xfrm>
            <a:off x="8610600" y="136525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左臂</a:t>
            </a:r>
            <a:r>
              <a:rPr lang="en-US" altLang="zh-CN" sz="2000" dirty="0"/>
              <a:t>KONI 192.168.1.1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左臂</a:t>
            </a:r>
            <a:r>
              <a:rPr lang="en-US" altLang="zh-CN" sz="2000" dirty="0"/>
              <a:t>X66 172.31.1.147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左臂上位机 </a:t>
            </a:r>
            <a:r>
              <a:rPr lang="en-US" altLang="zh-CN" sz="2000" dirty="0"/>
              <a:t>192.168.1.2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左臂端口 </a:t>
            </a:r>
            <a:r>
              <a:rPr lang="en-US" altLang="zh-CN" sz="2000" dirty="0"/>
              <a:t>30201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</a:t>
            </a:r>
            <a:r>
              <a:rPr lang="en-US" altLang="zh-CN" sz="2000" dirty="0"/>
              <a:t>KONI 192.168.168.2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</a:t>
            </a:r>
            <a:r>
              <a:rPr lang="en-US" altLang="zh-CN" sz="2000" dirty="0"/>
              <a:t>X66 172.31.1.147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右臂上位机 </a:t>
            </a:r>
            <a:r>
              <a:rPr lang="en-US" altLang="zh-CN" sz="2000" dirty="0"/>
              <a:t>192.168.168.10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右臂端口 </a:t>
            </a:r>
            <a:r>
              <a:rPr lang="en-US" altLang="zh-CN" sz="2000" dirty="0"/>
              <a:t>30200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EED298-269F-41E5-BBE7-3FED7517DCBF}"/>
              </a:ext>
            </a:extLst>
          </p:cNvPr>
          <p:cNvSpPr txBox="1"/>
          <p:nvPr/>
        </p:nvSpPr>
        <p:spPr>
          <a:xfrm>
            <a:off x="595722" y="2266311"/>
            <a:ext cx="751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</a:t>
            </a:r>
            <a:r>
              <a:rPr lang="en-US" altLang="zh-CN" sz="2400" dirty="0"/>
              <a:t>:  </a:t>
            </a:r>
            <a:r>
              <a:rPr lang="zh-CN" altLang="en-US" sz="2400" dirty="0"/>
              <a:t>由于用同一台上位机连接两根网线通信，故两个机械臂用的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地址需要处于不同子网下。且端口号也不能相同。</a:t>
            </a:r>
            <a:endParaRPr lang="zh-CN" altLang="en-US" sz="2400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BC3E03-7E30-4D92-BCF1-E211FE08F7A9}"/>
              </a:ext>
            </a:extLst>
          </p:cNvPr>
          <p:cNvGrpSpPr/>
          <p:nvPr/>
        </p:nvGrpSpPr>
        <p:grpSpPr>
          <a:xfrm>
            <a:off x="838200" y="3684491"/>
            <a:ext cx="11323675" cy="1057923"/>
            <a:chOff x="503871" y="4702168"/>
            <a:chExt cx="10849929" cy="105792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28E9573-F555-4E71-A438-71898DBA4232}"/>
                </a:ext>
              </a:extLst>
            </p:cNvPr>
            <p:cNvSpPr txBox="1"/>
            <p:nvPr/>
          </p:nvSpPr>
          <p:spPr>
            <a:xfrm>
              <a:off x="503871" y="4702168"/>
              <a:ext cx="10849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IP</a:t>
              </a:r>
              <a:r>
                <a:rPr lang="zh-CN" altLang="en-US" sz="2400" b="1" dirty="0"/>
                <a:t>设置</a:t>
              </a:r>
              <a:r>
                <a:rPr lang="zh-CN" altLang="en-US" sz="2400" dirty="0"/>
                <a:t>：</a:t>
              </a:r>
              <a:r>
                <a:rPr lang="en-US" altLang="zh-CN" sz="2400" dirty="0"/>
                <a:t>sunrise</a:t>
              </a:r>
              <a:r>
                <a:rPr lang="zh-CN" altLang="en-US" sz="2400" dirty="0"/>
                <a:t>项目中的</a:t>
              </a:r>
              <a:r>
                <a:rPr lang="en-US" altLang="zh-CN" sz="2400" dirty="0"/>
                <a:t>StationSetup.cat</a:t>
              </a:r>
              <a:r>
                <a:rPr lang="zh-CN" altLang="en-US" sz="2400" dirty="0"/>
                <a:t>中的</a:t>
              </a:r>
              <a:r>
                <a:rPr lang="en-US" altLang="zh-CN" sz="2400" dirty="0"/>
                <a:t>KONI</a:t>
              </a:r>
              <a:r>
                <a:rPr lang="zh-CN" altLang="en-US" sz="2400" dirty="0"/>
                <a:t>的</a:t>
              </a:r>
              <a:r>
                <a:rPr lang="en-US" altLang="zh-CN" sz="2400" dirty="0" err="1"/>
                <a:t>ip</a:t>
              </a:r>
              <a:r>
                <a:rPr lang="zh-CN" altLang="en-US" sz="2400" dirty="0"/>
                <a:t>设置</a:t>
              </a:r>
              <a:endParaRPr lang="zh-CN" altLang="en-US" sz="2400" b="1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3FC8DA4-DC72-48AA-8254-5B622107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003" y="5196162"/>
              <a:ext cx="8305030" cy="563929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A932D52-7B8F-472F-9E67-00EC417D1C61}"/>
              </a:ext>
            </a:extLst>
          </p:cNvPr>
          <p:cNvSpPr txBox="1"/>
          <p:nvPr/>
        </p:nvSpPr>
        <p:spPr>
          <a:xfrm>
            <a:off x="733647" y="5012514"/>
            <a:ext cx="11153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端口设置：</a:t>
            </a:r>
            <a:r>
              <a:rPr lang="zh-CN" altLang="en-US" sz="2400" dirty="0"/>
              <a:t>通过</a:t>
            </a:r>
            <a:r>
              <a:rPr lang="en-US" altLang="zh-CN" sz="2400" dirty="0"/>
              <a:t>sunrise</a:t>
            </a:r>
            <a:r>
              <a:rPr lang="zh-CN" altLang="en-US" sz="2400" dirty="0"/>
              <a:t>程序中的</a:t>
            </a:r>
            <a:r>
              <a:rPr lang="en-US" altLang="zh-CN" sz="2400" dirty="0" err="1"/>
              <a:t>friConfiguration.setPortOnRemote</a:t>
            </a:r>
            <a:r>
              <a:rPr lang="en-US" altLang="zh-CN" sz="2400" dirty="0"/>
              <a:t>()</a:t>
            </a:r>
            <a:r>
              <a:rPr lang="zh-CN" altLang="en-US" sz="2400" dirty="0"/>
              <a:t>设置上位机用的端口号后，控制柜中使用的端口号默认会与上位机相同（</a:t>
            </a:r>
            <a:r>
              <a:rPr lang="en-US" altLang="zh-CN" sz="2400" dirty="0"/>
              <a:t>P25</a:t>
            </a:r>
            <a:r>
              <a:rPr lang="zh-CN" altLang="en-US" sz="2400" dirty="0"/>
              <a:t>页）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33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8FB24-CB54-40D1-994A-898A4FEE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C80BFA-31CA-4EA2-BCA4-8DB754EE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01B3-00B1-4303-8A83-8BF9FF80A7C2}"/>
              </a:ext>
            </a:extLst>
          </p:cNvPr>
          <p:cNvSpPr txBox="1"/>
          <p:nvPr/>
        </p:nvSpPr>
        <p:spPr>
          <a:xfrm>
            <a:off x="225535" y="34778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双臂问题实现：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2A08A4-2A9C-4005-A2FD-46A9C636D9DC}"/>
              </a:ext>
            </a:extLst>
          </p:cNvPr>
          <p:cNvSpPr txBox="1"/>
          <p:nvPr/>
        </p:nvSpPr>
        <p:spPr>
          <a:xfrm>
            <a:off x="1093680" y="1320013"/>
            <a:ext cx="7516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9.19</a:t>
            </a:r>
            <a:r>
              <a:rPr lang="zh-CN" altLang="en-US" sz="2400" b="1" dirty="0"/>
              <a:t>日晚：</a:t>
            </a:r>
            <a:endParaRPr lang="en-US" altLang="zh-CN" sz="2400" b="1" dirty="0"/>
          </a:p>
          <a:p>
            <a:r>
              <a:rPr lang="zh-CN" altLang="en-US" sz="2400" dirty="0"/>
              <a:t>将两个机械臂末端的位姿都统一到相机坐标系下：</a:t>
            </a:r>
            <a:endParaRPr lang="en-US" altLang="zh-CN" sz="2400" dirty="0"/>
          </a:p>
          <a:p>
            <a:pPr lvl="1"/>
            <a:r>
              <a:rPr lang="zh-CN" altLang="en-US" sz="2400" dirty="0"/>
              <a:t>根据相机标定基于的机械臂</a:t>
            </a:r>
            <a:r>
              <a:rPr lang="en-US" altLang="zh-CN" sz="2400" dirty="0"/>
              <a:t>link0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/>
            <a:r>
              <a:rPr lang="zh-CN" altLang="en-US" sz="2400" dirty="0"/>
              <a:t>启动对应机械臂时，由标定数据确定该机械臂</a:t>
            </a:r>
            <a:r>
              <a:rPr lang="en-US" altLang="zh-CN" sz="2400" dirty="0"/>
              <a:t>link0</a:t>
            </a:r>
            <a:r>
              <a:rPr lang="zh-CN" altLang="en-US" sz="2400" dirty="0"/>
              <a:t>位姿；启动另一根机械臂时，由标定数据与两机械臂之间位姿关系确定该机械臂位姿。</a:t>
            </a:r>
          </a:p>
        </p:txBody>
      </p:sp>
    </p:spTree>
    <p:extLst>
      <p:ext uri="{BB962C8B-B14F-4D97-AF65-F5344CB8AC3E}">
        <p14:creationId xmlns:p14="http://schemas.microsoft.com/office/powerpoint/2010/main" val="329173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FD53D-935D-44AF-A1DB-87624F24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506B1-F579-47E6-9CE1-DD7E46B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E10EA9-2BCE-49D3-A16D-5EC4CDABD31D}"/>
              </a:ext>
            </a:extLst>
          </p:cNvPr>
          <p:cNvSpPr txBox="1"/>
          <p:nvPr/>
        </p:nvSpPr>
        <p:spPr>
          <a:xfrm>
            <a:off x="531616" y="303663"/>
            <a:ext cx="51090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监听模式与命令模式的交互</a:t>
            </a:r>
            <a:endParaRPr lang="en-US" altLang="zh-CN" sz="3200" b="1" dirty="0"/>
          </a:p>
          <a:p>
            <a:endParaRPr lang="en-US" altLang="zh-CN" dirty="0"/>
          </a:p>
          <a:p>
            <a:r>
              <a:rPr lang="zh-CN" altLang="en-US" dirty="0"/>
              <a:t>监听模式的状态：</a:t>
            </a:r>
            <a:endParaRPr lang="en-US" altLang="zh-CN" dirty="0"/>
          </a:p>
          <a:p>
            <a:r>
              <a:rPr lang="en-US" altLang="zh-CN" dirty="0"/>
              <a:t>MONITORING_WAIT     MONITORING_READY</a:t>
            </a:r>
          </a:p>
          <a:p>
            <a:endParaRPr lang="en-US" altLang="zh-CN" sz="2800" b="1" dirty="0"/>
          </a:p>
          <a:p>
            <a:r>
              <a:rPr lang="zh-CN" altLang="en-US" dirty="0"/>
              <a:t>命令模式的状态：</a:t>
            </a:r>
            <a:endParaRPr lang="en-US" altLang="zh-CN" dirty="0"/>
          </a:p>
          <a:p>
            <a:r>
              <a:rPr lang="en-US" altLang="zh-CN" dirty="0"/>
              <a:t>COMMANDING_WAIT  COMMANDING_ACTIVE</a:t>
            </a:r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3A3A05-F9AE-4F38-8A1E-798622B1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07" y="862333"/>
            <a:ext cx="6438095" cy="51333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D678F7-91FC-4F98-805A-07FF070E3982}"/>
              </a:ext>
            </a:extLst>
          </p:cNvPr>
          <p:cNvSpPr txBox="1"/>
          <p:nvPr/>
        </p:nvSpPr>
        <p:spPr>
          <a:xfrm>
            <a:off x="651272" y="3876682"/>
            <a:ext cx="515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P12 </a:t>
            </a:r>
            <a:r>
              <a:rPr lang="zh-CN" altLang="en-US" sz="2000" dirty="0">
                <a:solidFill>
                  <a:srgbClr val="00B050"/>
                </a:solidFill>
              </a:rPr>
              <a:t>：各个状态的转换条件（即右图①</a:t>
            </a:r>
            <a:r>
              <a:rPr lang="en-US" altLang="zh-CN" sz="2000" dirty="0">
                <a:solidFill>
                  <a:srgbClr val="00B050"/>
                </a:solidFill>
              </a:rPr>
              <a:t>-</a:t>
            </a:r>
            <a:r>
              <a:rPr lang="zh-CN" altLang="en-US" sz="2000" dirty="0">
                <a:solidFill>
                  <a:srgbClr val="00B050"/>
                </a:solidFill>
              </a:rPr>
              <a:t>⑤）</a:t>
            </a:r>
          </a:p>
        </p:txBody>
      </p:sp>
    </p:spTree>
    <p:extLst>
      <p:ext uri="{BB962C8B-B14F-4D97-AF65-F5344CB8AC3E}">
        <p14:creationId xmlns:p14="http://schemas.microsoft.com/office/powerpoint/2010/main" val="4101079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2F15C-569D-4F31-AE44-B0B77E2A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2020/5/27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A26FCA-0616-47EC-B9B4-1469DD6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1B09F9-4F52-4D46-ABAF-427CE6296467}"/>
              </a:ext>
            </a:extLst>
          </p:cNvPr>
          <p:cNvSpPr txBox="1"/>
          <p:nvPr/>
        </p:nvSpPr>
        <p:spPr>
          <a:xfrm>
            <a:off x="382772" y="136525"/>
            <a:ext cx="6716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添加运动到零位、工作初始位</a:t>
            </a:r>
            <a:r>
              <a:rPr lang="en-US" altLang="zh-CN" sz="3200" dirty="0"/>
              <a:t>service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A138A1-CBE3-4F8B-9830-AA6ACD0819A0}"/>
              </a:ext>
            </a:extLst>
          </p:cNvPr>
          <p:cNvSpPr txBox="1"/>
          <p:nvPr/>
        </p:nvSpPr>
        <p:spPr>
          <a:xfrm>
            <a:off x="1040250" y="1020725"/>
            <a:ext cx="109426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右臂工作初始位关节角：</a:t>
            </a:r>
            <a:r>
              <a:rPr lang="en-US" altLang="zh-CN" sz="2400" dirty="0"/>
              <a:t>{}</a:t>
            </a:r>
          </a:p>
          <a:p>
            <a:endParaRPr lang="en-US" altLang="zh-CN" sz="2400" dirty="0"/>
          </a:p>
          <a:p>
            <a:r>
              <a:rPr lang="zh-CN" altLang="en-US" sz="2400" dirty="0"/>
              <a:t>左臂工作初始位关节角：</a:t>
            </a:r>
            <a:r>
              <a:rPr lang="en-US" altLang="zh-CN" sz="2400" dirty="0"/>
              <a:t>{}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9.19</a:t>
            </a:r>
            <a:r>
              <a:rPr lang="zh-CN" altLang="en-US" sz="2400" b="1" dirty="0"/>
              <a:t>日晚：</a:t>
            </a:r>
            <a:endParaRPr lang="en-US" altLang="zh-CN" sz="2400" b="1" dirty="0"/>
          </a:p>
          <a:p>
            <a:r>
              <a:rPr lang="zh-CN" altLang="en-US" sz="2400" dirty="0"/>
              <a:t>该</a:t>
            </a:r>
            <a:r>
              <a:rPr lang="en-US" altLang="zh-CN" sz="2400" dirty="0"/>
              <a:t>server</a:t>
            </a:r>
            <a:r>
              <a:rPr lang="zh-CN" altLang="en-US" sz="2400" dirty="0"/>
              <a:t>能用，但还不完善：</a:t>
            </a:r>
            <a:r>
              <a:rPr lang="en-US" altLang="zh-CN" sz="2400" dirty="0"/>
              <a:t>call</a:t>
            </a:r>
            <a:r>
              <a:rPr lang="zh-CN" altLang="en-US" sz="2400" dirty="0"/>
              <a:t>这个</a:t>
            </a:r>
            <a:r>
              <a:rPr lang="en-US" altLang="zh-CN" sz="2400" dirty="0"/>
              <a:t>server</a:t>
            </a:r>
            <a:r>
              <a:rPr lang="zh-CN" altLang="en-US" sz="2400" dirty="0"/>
              <a:t>前需确保运动模式为关节角度运动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moveMode</a:t>
            </a:r>
            <a:r>
              <a:rPr lang="en-US" altLang="zh-CN" sz="2400" dirty="0"/>
              <a:t>=0)</a:t>
            </a:r>
            <a:r>
              <a:rPr lang="zh-CN" altLang="en-US" sz="2400" dirty="0"/>
              <a:t>，且此运动耗时也由现有的</a:t>
            </a:r>
            <a:r>
              <a:rPr lang="en-US" altLang="zh-CN" sz="2400" dirty="0"/>
              <a:t>duration</a:t>
            </a:r>
            <a:r>
              <a:rPr lang="zh-CN" altLang="en-US" sz="2400" dirty="0"/>
              <a:t>决定</a:t>
            </a:r>
          </a:p>
        </p:txBody>
      </p:sp>
    </p:spTree>
    <p:extLst>
      <p:ext uri="{BB962C8B-B14F-4D97-AF65-F5344CB8AC3E}">
        <p14:creationId xmlns:p14="http://schemas.microsoft.com/office/powerpoint/2010/main" val="15994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0C5F71-405D-4E85-BF2A-37D8864E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C33A5D-9434-4C55-AAE8-7830423495FD}"/>
              </a:ext>
            </a:extLst>
          </p:cNvPr>
          <p:cNvSpPr txBox="1"/>
          <p:nvPr/>
        </p:nvSpPr>
        <p:spPr>
          <a:xfrm>
            <a:off x="128516" y="141130"/>
            <a:ext cx="4975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FRI in Robot Controller </a:t>
            </a:r>
          </a:p>
          <a:p>
            <a:r>
              <a:rPr lang="zh-CN" altLang="en-US" sz="2800" b="1" dirty="0"/>
              <a:t>机器人控制器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控制柜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中的</a:t>
            </a:r>
            <a:r>
              <a:rPr lang="en-US" altLang="zh-CN" sz="2800" b="1" dirty="0"/>
              <a:t>FRI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5EB6E0-7C82-43FE-9FC7-0DC3569878CD}"/>
              </a:ext>
            </a:extLst>
          </p:cNvPr>
          <p:cNvGrpSpPr/>
          <p:nvPr/>
        </p:nvGrpSpPr>
        <p:grpSpPr>
          <a:xfrm>
            <a:off x="1029586" y="1178540"/>
            <a:ext cx="11075797" cy="5410050"/>
            <a:chOff x="960811" y="946300"/>
            <a:chExt cx="11075797" cy="54100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7B9D701-FD02-4E3D-A44F-B7D15A74F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270" y="946300"/>
              <a:ext cx="9539460" cy="54100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6836470-E2BA-4C05-8343-32B70BD7F6F1}"/>
                </a:ext>
              </a:extLst>
            </p:cNvPr>
            <p:cNvSpPr txBox="1"/>
            <p:nvPr/>
          </p:nvSpPr>
          <p:spPr>
            <a:xfrm>
              <a:off x="2530471" y="1583139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使能</a:t>
              </a:r>
              <a:r>
                <a:rPr lang="en-US" altLang="zh-CN" b="1" dirty="0"/>
                <a:t>FRI</a:t>
              </a:r>
              <a:r>
                <a:rPr lang="zh-CN" altLang="en-US" b="1" dirty="0"/>
                <a:t>连接</a:t>
              </a:r>
              <a:r>
                <a:rPr lang="zh-CN" altLang="en-US" dirty="0"/>
                <a:t>的配置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03AF9C-E82D-41DE-AA10-1069A2C52022}"/>
                </a:ext>
              </a:extLst>
            </p:cNvPr>
            <p:cNvSpPr txBox="1"/>
            <p:nvPr/>
          </p:nvSpPr>
          <p:spPr>
            <a:xfrm>
              <a:off x="3029966" y="3924080"/>
              <a:ext cx="3256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初始化并打开配置好的</a:t>
              </a:r>
              <a:r>
                <a:rPr lang="en-US" altLang="zh-CN" b="1" dirty="0"/>
                <a:t>FRI</a:t>
              </a:r>
              <a:r>
                <a:rPr lang="zh-CN" altLang="en-US" b="1" dirty="0"/>
                <a:t>连接</a:t>
              </a:r>
              <a:endParaRPr lang="en-US" altLang="zh-CN" b="1" dirty="0"/>
            </a:p>
            <a:p>
              <a:pPr algn="ctr"/>
              <a:r>
                <a:rPr lang="zh-CN" altLang="en-US" dirty="0"/>
                <a:t>自动激活监视模式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6EB75-F83B-45C3-AED4-C869A84A71CA}"/>
                </a:ext>
              </a:extLst>
            </p:cNvPr>
            <p:cNvSpPr txBox="1"/>
            <p:nvPr/>
          </p:nvSpPr>
          <p:spPr>
            <a:xfrm>
              <a:off x="6638447" y="5254386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读取</a:t>
              </a:r>
              <a:r>
                <a:rPr lang="en-US" altLang="zh-CN" b="1" dirty="0"/>
                <a:t>FRI</a:t>
              </a:r>
              <a:r>
                <a:rPr lang="zh-CN" altLang="en-US" b="1" dirty="0"/>
                <a:t>连接</a:t>
              </a:r>
              <a:r>
                <a:rPr lang="zh-CN" altLang="en-US" dirty="0"/>
                <a:t>的状态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883561-B563-43D0-ADF5-D49673FEA463}"/>
                </a:ext>
              </a:extLst>
            </p:cNvPr>
            <p:cNvSpPr txBox="1"/>
            <p:nvPr/>
          </p:nvSpPr>
          <p:spPr>
            <a:xfrm>
              <a:off x="960811" y="25431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激活命令模式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1C7D49-3D0C-405C-AADB-BD9F00E20942}"/>
                </a:ext>
              </a:extLst>
            </p:cNvPr>
            <p:cNvSpPr txBox="1"/>
            <p:nvPr/>
          </p:nvSpPr>
          <p:spPr>
            <a:xfrm>
              <a:off x="7927791" y="4127938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提供自动记录所有状态变化的通知机制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AC39F-2C2C-4DFA-8B1A-F790A60C9E5B}"/>
              </a:ext>
            </a:extLst>
          </p:cNvPr>
          <p:cNvSpPr txBox="1"/>
          <p:nvPr/>
        </p:nvSpPr>
        <p:spPr>
          <a:xfrm>
            <a:off x="6988791" y="373370"/>
            <a:ext cx="2905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Robot Controller </a:t>
            </a:r>
            <a:r>
              <a:rPr lang="zh-CN" altLang="en-US" sz="2800" b="1" dirty="0">
                <a:solidFill>
                  <a:srgbClr val="FF0000"/>
                </a:solidFill>
              </a:rPr>
              <a:t>（控制柜）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041800E9-EA27-437D-BC62-7E78ADAA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44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D11E7-E333-4650-A31B-E860DA22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149A96-5440-4FFC-8A08-E2FF377DE99B}"/>
              </a:ext>
            </a:extLst>
          </p:cNvPr>
          <p:cNvSpPr txBox="1"/>
          <p:nvPr/>
        </p:nvSpPr>
        <p:spPr>
          <a:xfrm>
            <a:off x="91470" y="136525"/>
            <a:ext cx="4642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FRI</a:t>
            </a:r>
            <a:r>
              <a:rPr lang="zh-CN" altLang="en-US" sz="2800" b="1" dirty="0"/>
              <a:t>客户端中的应用程序开发</a:t>
            </a:r>
            <a:endParaRPr lang="en-US" altLang="zh-CN" sz="2800" b="1" dirty="0"/>
          </a:p>
          <a:p>
            <a:r>
              <a:rPr lang="en-US" altLang="zh-CN" sz="2800" b="1" dirty="0"/>
              <a:t>FRI client SDK</a:t>
            </a:r>
            <a:endParaRPr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FFA9EA-8F81-4ECB-9BAF-B753ABB990B8}"/>
              </a:ext>
            </a:extLst>
          </p:cNvPr>
          <p:cNvSpPr txBox="1"/>
          <p:nvPr/>
        </p:nvSpPr>
        <p:spPr>
          <a:xfrm>
            <a:off x="7768182" y="266607"/>
            <a:ext cx="388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FRI Client </a:t>
            </a:r>
            <a:r>
              <a:rPr lang="zh-CN" altLang="en-US" sz="2800" b="1" dirty="0">
                <a:solidFill>
                  <a:srgbClr val="FF0000"/>
                </a:solidFill>
              </a:rPr>
              <a:t>（上位机中）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4DABF6-A6B1-481E-97F8-EE23B35F596B}"/>
              </a:ext>
            </a:extLst>
          </p:cNvPr>
          <p:cNvSpPr txBox="1"/>
          <p:nvPr/>
        </p:nvSpPr>
        <p:spPr>
          <a:xfrm>
            <a:off x="145576" y="1121368"/>
            <a:ext cx="2064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P41 c++</a:t>
            </a:r>
          </a:p>
          <a:p>
            <a:r>
              <a:rPr lang="en-US" altLang="zh-CN" sz="2400" dirty="0"/>
              <a:t>P42 Java</a:t>
            </a:r>
            <a:endParaRPr lang="zh-CN" altLang="en-US" sz="2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BF6CAC5-8E4D-4BD5-8F62-6CD3EFC3FAE3}"/>
              </a:ext>
            </a:extLst>
          </p:cNvPr>
          <p:cNvGrpSpPr/>
          <p:nvPr/>
        </p:nvGrpSpPr>
        <p:grpSpPr>
          <a:xfrm>
            <a:off x="1517176" y="1256402"/>
            <a:ext cx="10783685" cy="5234983"/>
            <a:chOff x="2209800" y="1121367"/>
            <a:chExt cx="10783685" cy="523498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50F9AD1-790D-4EAF-88F7-7F6DD410A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121368"/>
              <a:ext cx="9107606" cy="523498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3672CF-69D2-480A-A7F2-16619265D6A5}"/>
                </a:ext>
              </a:extLst>
            </p:cNvPr>
            <p:cNvSpPr txBox="1"/>
            <p:nvPr/>
          </p:nvSpPr>
          <p:spPr>
            <a:xfrm>
              <a:off x="6997151" y="1121367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提供对机器人的命令接口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320E3F5-F28C-4FA3-BC50-72D07E322915}"/>
                </a:ext>
              </a:extLst>
            </p:cNvPr>
            <p:cNvSpPr txBox="1"/>
            <p:nvPr/>
          </p:nvSpPr>
          <p:spPr>
            <a:xfrm>
              <a:off x="3859494" y="112136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提供机器人的当前状态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A4D9092-4510-4083-8B99-3B9B3AFE255A}"/>
                </a:ext>
              </a:extLst>
            </p:cNvPr>
            <p:cNvSpPr txBox="1"/>
            <p:nvPr/>
          </p:nvSpPr>
          <p:spPr>
            <a:xfrm>
              <a:off x="2535661" y="2731804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封装</a:t>
              </a:r>
              <a:r>
                <a:rPr lang="en-US" altLang="zh-CN" dirty="0"/>
                <a:t>UDP</a:t>
              </a:r>
              <a:r>
                <a:rPr lang="zh-CN" altLang="en-US" dirty="0"/>
                <a:t>连接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F366C1-9102-40DE-BE06-F8467F8052C1}"/>
                </a:ext>
              </a:extLst>
            </p:cNvPr>
            <p:cNvSpPr txBox="1"/>
            <p:nvPr/>
          </p:nvSpPr>
          <p:spPr>
            <a:xfrm>
              <a:off x="4332380" y="5367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连接通信和计算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0D5C44-E2DF-4ED0-9385-D39FA4EC922B}"/>
                </a:ext>
              </a:extLst>
            </p:cNvPr>
            <p:cNvSpPr txBox="1"/>
            <p:nvPr/>
          </p:nvSpPr>
          <p:spPr>
            <a:xfrm>
              <a:off x="5743786" y="3843009"/>
              <a:ext cx="3363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路径监听和覆盖的计算规范被封装在</a:t>
              </a:r>
              <a:r>
                <a:rPr lang="en-US" altLang="zh-CN" b="1" dirty="0" err="1"/>
                <a:t>LBRclient</a:t>
              </a:r>
              <a:r>
                <a:rPr lang="zh-CN" altLang="en-US" b="1" dirty="0"/>
                <a:t>派生的类</a:t>
              </a:r>
              <a:r>
                <a:rPr lang="zh-CN" altLang="en-US" dirty="0"/>
                <a:t>中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68890E8-FA1C-4027-98DE-9C047F65E749}"/>
                </a:ext>
              </a:extLst>
            </p:cNvPr>
            <p:cNvSpPr/>
            <p:nvPr/>
          </p:nvSpPr>
          <p:spPr>
            <a:xfrm>
              <a:off x="7314063" y="3179927"/>
              <a:ext cx="2374710" cy="2011861"/>
            </a:xfrm>
            <a:custGeom>
              <a:avLst/>
              <a:gdLst>
                <a:gd name="connsiteX0" fmla="*/ 0 w 2374710"/>
                <a:gd name="connsiteY0" fmla="*/ 1378424 h 2011861"/>
                <a:gd name="connsiteX1" fmla="*/ 313898 w 2374710"/>
                <a:gd name="connsiteY1" fmla="*/ 1910687 h 2011861"/>
                <a:gd name="connsiteX2" fmla="*/ 1064525 w 2374710"/>
                <a:gd name="connsiteY2" fmla="*/ 1978926 h 2011861"/>
                <a:gd name="connsiteX3" fmla="*/ 1610436 w 2374710"/>
                <a:gd name="connsiteY3" fmla="*/ 1528550 h 2011861"/>
                <a:gd name="connsiteX4" fmla="*/ 2374710 w 2374710"/>
                <a:gd name="connsiteY4" fmla="*/ 0 h 201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710" h="2011861">
                  <a:moveTo>
                    <a:pt x="0" y="1378424"/>
                  </a:moveTo>
                  <a:cubicBezTo>
                    <a:pt x="68238" y="1594513"/>
                    <a:pt x="136477" y="1810603"/>
                    <a:pt x="313898" y="1910687"/>
                  </a:cubicBezTo>
                  <a:cubicBezTo>
                    <a:pt x="491319" y="2010771"/>
                    <a:pt x="848435" y="2042615"/>
                    <a:pt x="1064525" y="1978926"/>
                  </a:cubicBezTo>
                  <a:cubicBezTo>
                    <a:pt x="1280615" y="1915237"/>
                    <a:pt x="1392072" y="1858371"/>
                    <a:pt x="1610436" y="1528550"/>
                  </a:cubicBezTo>
                  <a:cubicBezTo>
                    <a:pt x="1828800" y="1198729"/>
                    <a:pt x="2233683" y="266131"/>
                    <a:pt x="237471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D86DFC-8EF4-4A52-B174-C14D5487F013}"/>
                </a:ext>
              </a:extLst>
            </p:cNvPr>
            <p:cNvSpPr/>
            <p:nvPr/>
          </p:nvSpPr>
          <p:spPr>
            <a:xfrm>
              <a:off x="6455094" y="4148918"/>
              <a:ext cx="1987692" cy="409534"/>
            </a:xfrm>
            <a:custGeom>
              <a:avLst/>
              <a:gdLst>
                <a:gd name="connsiteX0" fmla="*/ 53751 w 1987692"/>
                <a:gd name="connsiteY0" fmla="*/ 341194 h 409534"/>
                <a:gd name="connsiteX1" fmla="*/ 504127 w 1987692"/>
                <a:gd name="connsiteY1" fmla="*/ 341194 h 409534"/>
                <a:gd name="connsiteX2" fmla="*/ 1213811 w 1987692"/>
                <a:gd name="connsiteY2" fmla="*/ 409433 h 409534"/>
                <a:gd name="connsiteX3" fmla="*/ 1705130 w 1987692"/>
                <a:gd name="connsiteY3" fmla="*/ 354842 h 409534"/>
                <a:gd name="connsiteX4" fmla="*/ 1964437 w 1987692"/>
                <a:gd name="connsiteY4" fmla="*/ 286603 h 409534"/>
                <a:gd name="connsiteX5" fmla="*/ 1964437 w 1987692"/>
                <a:gd name="connsiteY5" fmla="*/ 122830 h 409534"/>
                <a:gd name="connsiteX6" fmla="*/ 1868903 w 1987692"/>
                <a:gd name="connsiteY6" fmla="*/ 54591 h 409534"/>
                <a:gd name="connsiteX7" fmla="*/ 1514061 w 1987692"/>
                <a:gd name="connsiteY7" fmla="*/ 40944 h 409534"/>
                <a:gd name="connsiteX8" fmla="*/ 1022742 w 1987692"/>
                <a:gd name="connsiteY8" fmla="*/ 40944 h 409534"/>
                <a:gd name="connsiteX9" fmla="*/ 749787 w 1987692"/>
                <a:gd name="connsiteY9" fmla="*/ 40944 h 409534"/>
                <a:gd name="connsiteX10" fmla="*/ 435888 w 1987692"/>
                <a:gd name="connsiteY10" fmla="*/ 0 h 409534"/>
                <a:gd name="connsiteX11" fmla="*/ 108342 w 1987692"/>
                <a:gd name="connsiteY11" fmla="*/ 40944 h 409534"/>
                <a:gd name="connsiteX12" fmla="*/ 12808 w 1987692"/>
                <a:gd name="connsiteY12" fmla="*/ 109182 h 409534"/>
                <a:gd name="connsiteX13" fmla="*/ 12808 w 1987692"/>
                <a:gd name="connsiteY13" fmla="*/ 259308 h 409534"/>
                <a:gd name="connsiteX14" fmla="*/ 121990 w 1987692"/>
                <a:gd name="connsiteY14" fmla="*/ 341194 h 40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7692" h="409534">
                  <a:moveTo>
                    <a:pt x="53751" y="341194"/>
                  </a:moveTo>
                  <a:cubicBezTo>
                    <a:pt x="182267" y="335507"/>
                    <a:pt x="310784" y="329821"/>
                    <a:pt x="504127" y="341194"/>
                  </a:cubicBezTo>
                  <a:cubicBezTo>
                    <a:pt x="697470" y="352567"/>
                    <a:pt x="1013644" y="407158"/>
                    <a:pt x="1213811" y="409433"/>
                  </a:cubicBezTo>
                  <a:cubicBezTo>
                    <a:pt x="1413978" y="411708"/>
                    <a:pt x="1580026" y="375314"/>
                    <a:pt x="1705130" y="354842"/>
                  </a:cubicBezTo>
                  <a:cubicBezTo>
                    <a:pt x="1830234" y="334370"/>
                    <a:pt x="1921219" y="325272"/>
                    <a:pt x="1964437" y="286603"/>
                  </a:cubicBezTo>
                  <a:cubicBezTo>
                    <a:pt x="2007655" y="247934"/>
                    <a:pt x="1980359" y="161499"/>
                    <a:pt x="1964437" y="122830"/>
                  </a:cubicBezTo>
                  <a:cubicBezTo>
                    <a:pt x="1948515" y="84161"/>
                    <a:pt x="1943966" y="68239"/>
                    <a:pt x="1868903" y="54591"/>
                  </a:cubicBezTo>
                  <a:cubicBezTo>
                    <a:pt x="1793840" y="40943"/>
                    <a:pt x="1655088" y="43218"/>
                    <a:pt x="1514061" y="40944"/>
                  </a:cubicBezTo>
                  <a:cubicBezTo>
                    <a:pt x="1373034" y="38670"/>
                    <a:pt x="1022742" y="40944"/>
                    <a:pt x="1022742" y="40944"/>
                  </a:cubicBezTo>
                  <a:cubicBezTo>
                    <a:pt x="895363" y="40944"/>
                    <a:pt x="847596" y="47768"/>
                    <a:pt x="749787" y="40944"/>
                  </a:cubicBezTo>
                  <a:cubicBezTo>
                    <a:pt x="651978" y="34120"/>
                    <a:pt x="542795" y="0"/>
                    <a:pt x="435888" y="0"/>
                  </a:cubicBezTo>
                  <a:cubicBezTo>
                    <a:pt x="328981" y="0"/>
                    <a:pt x="178855" y="22747"/>
                    <a:pt x="108342" y="40944"/>
                  </a:cubicBezTo>
                  <a:cubicBezTo>
                    <a:pt x="37829" y="59141"/>
                    <a:pt x="28730" y="72788"/>
                    <a:pt x="12808" y="109182"/>
                  </a:cubicBezTo>
                  <a:cubicBezTo>
                    <a:pt x="-3114" y="145576"/>
                    <a:pt x="-5389" y="220639"/>
                    <a:pt x="12808" y="259308"/>
                  </a:cubicBezTo>
                  <a:cubicBezTo>
                    <a:pt x="31005" y="297977"/>
                    <a:pt x="99244" y="329821"/>
                    <a:pt x="121990" y="3411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DCAE833-AE35-4931-ABCC-5CFBD79E1F2C}"/>
                </a:ext>
              </a:extLst>
            </p:cNvPr>
            <p:cNvSpPr/>
            <p:nvPr/>
          </p:nvSpPr>
          <p:spPr>
            <a:xfrm>
              <a:off x="8515398" y="2770393"/>
              <a:ext cx="2620038" cy="409534"/>
            </a:xfrm>
            <a:custGeom>
              <a:avLst/>
              <a:gdLst>
                <a:gd name="connsiteX0" fmla="*/ 53751 w 1987692"/>
                <a:gd name="connsiteY0" fmla="*/ 341194 h 409534"/>
                <a:gd name="connsiteX1" fmla="*/ 504127 w 1987692"/>
                <a:gd name="connsiteY1" fmla="*/ 341194 h 409534"/>
                <a:gd name="connsiteX2" fmla="*/ 1213811 w 1987692"/>
                <a:gd name="connsiteY2" fmla="*/ 409433 h 409534"/>
                <a:gd name="connsiteX3" fmla="*/ 1705130 w 1987692"/>
                <a:gd name="connsiteY3" fmla="*/ 354842 h 409534"/>
                <a:gd name="connsiteX4" fmla="*/ 1964437 w 1987692"/>
                <a:gd name="connsiteY4" fmla="*/ 286603 h 409534"/>
                <a:gd name="connsiteX5" fmla="*/ 1964437 w 1987692"/>
                <a:gd name="connsiteY5" fmla="*/ 122830 h 409534"/>
                <a:gd name="connsiteX6" fmla="*/ 1868903 w 1987692"/>
                <a:gd name="connsiteY6" fmla="*/ 54591 h 409534"/>
                <a:gd name="connsiteX7" fmla="*/ 1514061 w 1987692"/>
                <a:gd name="connsiteY7" fmla="*/ 40944 h 409534"/>
                <a:gd name="connsiteX8" fmla="*/ 1022742 w 1987692"/>
                <a:gd name="connsiteY8" fmla="*/ 40944 h 409534"/>
                <a:gd name="connsiteX9" fmla="*/ 749787 w 1987692"/>
                <a:gd name="connsiteY9" fmla="*/ 40944 h 409534"/>
                <a:gd name="connsiteX10" fmla="*/ 435888 w 1987692"/>
                <a:gd name="connsiteY10" fmla="*/ 0 h 409534"/>
                <a:gd name="connsiteX11" fmla="*/ 108342 w 1987692"/>
                <a:gd name="connsiteY11" fmla="*/ 40944 h 409534"/>
                <a:gd name="connsiteX12" fmla="*/ 12808 w 1987692"/>
                <a:gd name="connsiteY12" fmla="*/ 109182 h 409534"/>
                <a:gd name="connsiteX13" fmla="*/ 12808 w 1987692"/>
                <a:gd name="connsiteY13" fmla="*/ 259308 h 409534"/>
                <a:gd name="connsiteX14" fmla="*/ 121990 w 1987692"/>
                <a:gd name="connsiteY14" fmla="*/ 341194 h 40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7692" h="409534">
                  <a:moveTo>
                    <a:pt x="53751" y="341194"/>
                  </a:moveTo>
                  <a:cubicBezTo>
                    <a:pt x="182267" y="335507"/>
                    <a:pt x="310784" y="329821"/>
                    <a:pt x="504127" y="341194"/>
                  </a:cubicBezTo>
                  <a:cubicBezTo>
                    <a:pt x="697470" y="352567"/>
                    <a:pt x="1013644" y="407158"/>
                    <a:pt x="1213811" y="409433"/>
                  </a:cubicBezTo>
                  <a:cubicBezTo>
                    <a:pt x="1413978" y="411708"/>
                    <a:pt x="1580026" y="375314"/>
                    <a:pt x="1705130" y="354842"/>
                  </a:cubicBezTo>
                  <a:cubicBezTo>
                    <a:pt x="1830234" y="334370"/>
                    <a:pt x="1921219" y="325272"/>
                    <a:pt x="1964437" y="286603"/>
                  </a:cubicBezTo>
                  <a:cubicBezTo>
                    <a:pt x="2007655" y="247934"/>
                    <a:pt x="1980359" y="161499"/>
                    <a:pt x="1964437" y="122830"/>
                  </a:cubicBezTo>
                  <a:cubicBezTo>
                    <a:pt x="1948515" y="84161"/>
                    <a:pt x="1943966" y="68239"/>
                    <a:pt x="1868903" y="54591"/>
                  </a:cubicBezTo>
                  <a:cubicBezTo>
                    <a:pt x="1793840" y="40943"/>
                    <a:pt x="1655088" y="43218"/>
                    <a:pt x="1514061" y="40944"/>
                  </a:cubicBezTo>
                  <a:cubicBezTo>
                    <a:pt x="1373034" y="38670"/>
                    <a:pt x="1022742" y="40944"/>
                    <a:pt x="1022742" y="40944"/>
                  </a:cubicBezTo>
                  <a:cubicBezTo>
                    <a:pt x="895363" y="40944"/>
                    <a:pt x="847596" y="47768"/>
                    <a:pt x="749787" y="40944"/>
                  </a:cubicBezTo>
                  <a:cubicBezTo>
                    <a:pt x="651978" y="34120"/>
                    <a:pt x="542795" y="0"/>
                    <a:pt x="435888" y="0"/>
                  </a:cubicBezTo>
                  <a:cubicBezTo>
                    <a:pt x="328981" y="0"/>
                    <a:pt x="178855" y="22747"/>
                    <a:pt x="108342" y="40944"/>
                  </a:cubicBezTo>
                  <a:cubicBezTo>
                    <a:pt x="37829" y="59141"/>
                    <a:pt x="28730" y="72788"/>
                    <a:pt x="12808" y="109182"/>
                  </a:cubicBezTo>
                  <a:cubicBezTo>
                    <a:pt x="-3114" y="145576"/>
                    <a:pt x="-5389" y="220639"/>
                    <a:pt x="12808" y="259308"/>
                  </a:cubicBezTo>
                  <a:cubicBezTo>
                    <a:pt x="31005" y="297977"/>
                    <a:pt x="99244" y="329821"/>
                    <a:pt x="121990" y="3411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0CBA67F-A1F0-45E9-AFE5-62FFEFCE9702}"/>
                </a:ext>
              </a:extLst>
            </p:cNvPr>
            <p:cNvSpPr txBox="1"/>
            <p:nvPr/>
          </p:nvSpPr>
          <p:spPr>
            <a:xfrm>
              <a:off x="8963267" y="1655465"/>
              <a:ext cx="40302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这只是好多个类的泛称，其中包括几个通过继承</a:t>
              </a:r>
              <a:r>
                <a:rPr lang="en-US" altLang="zh-CN" dirty="0" err="1"/>
                <a:t>LBRclient</a:t>
              </a:r>
              <a:r>
                <a:rPr lang="zh-CN" altLang="en-US" dirty="0"/>
                <a:t>生成的类，例如</a:t>
              </a:r>
              <a:r>
                <a:rPr lang="en-US" altLang="zh-CN" dirty="0" err="1"/>
                <a:t>LBRTorqueSineOverlayClient</a:t>
              </a:r>
              <a:r>
                <a:rPr lang="zh-CN" altLang="en-US" dirty="0"/>
                <a:t>等。详见代码文件夹</a:t>
              </a:r>
              <a:r>
                <a:rPr lang="en-US" altLang="zh-CN" dirty="0"/>
                <a:t>FRI-Client-</a:t>
              </a:r>
              <a:r>
                <a:rPr lang="en-US" altLang="zh-CN" dirty="0" err="1"/>
                <a:t>SDK_Cpp</a:t>
              </a:r>
              <a:endParaRPr lang="zh-CN" altLang="en-US" dirty="0"/>
            </a:p>
          </p:txBody>
        </p:sp>
      </p:grp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9978E44A-942C-47A2-8783-E3CBA588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09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58574-05FC-4E51-8A29-9F16F2E4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D9866-F838-43ED-9F73-0652F4304104}"/>
              </a:ext>
            </a:extLst>
          </p:cNvPr>
          <p:cNvSpPr txBox="1"/>
          <p:nvPr/>
        </p:nvSpPr>
        <p:spPr>
          <a:xfrm>
            <a:off x="91470" y="136525"/>
            <a:ext cx="10635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Communication between the </a:t>
            </a:r>
            <a:r>
              <a:rPr lang="en-US" altLang="zh-CN" sz="2800" b="1" dirty="0">
                <a:solidFill>
                  <a:srgbClr val="FF0000"/>
                </a:solidFill>
              </a:rPr>
              <a:t>robot controller </a:t>
            </a:r>
            <a:r>
              <a:rPr lang="en-US" altLang="zh-CN" sz="2800" b="1" dirty="0"/>
              <a:t>and </a:t>
            </a:r>
            <a:r>
              <a:rPr lang="en-US" altLang="zh-CN" sz="2800" b="1" dirty="0">
                <a:solidFill>
                  <a:srgbClr val="FF0000"/>
                </a:solidFill>
              </a:rPr>
              <a:t>FRI client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机器人控制器与</a:t>
            </a:r>
            <a:r>
              <a:rPr lang="en-US" altLang="zh-CN" sz="3200" b="1" dirty="0"/>
              <a:t>FRI</a:t>
            </a:r>
            <a:r>
              <a:rPr lang="zh-CN" altLang="en-US" sz="3200" b="1" dirty="0"/>
              <a:t>客户端的通信      控制柜和上位机通信</a:t>
            </a:r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0E0AE1-7BDF-4B30-8DE7-30BF88B66222}"/>
              </a:ext>
            </a:extLst>
          </p:cNvPr>
          <p:cNvSpPr/>
          <p:nvPr/>
        </p:nvSpPr>
        <p:spPr>
          <a:xfrm>
            <a:off x="0" y="1456478"/>
            <a:ext cx="12255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FRI</a:t>
            </a:r>
            <a:r>
              <a:rPr lang="zh-CN" altLang="en-US" sz="2000" dirty="0">
                <a:latin typeface="Arial" panose="020B0604020202020204" pitchFamily="34" charset="0"/>
              </a:rPr>
              <a:t>的状态</a:t>
            </a:r>
            <a:r>
              <a:rPr lang="en-US" altLang="zh-CN" sz="2000" dirty="0">
                <a:latin typeface="Arial" panose="020B0604020202020204" pitchFamily="34" charset="0"/>
              </a:rPr>
              <a:t>(states)</a:t>
            </a:r>
            <a:r>
              <a:rPr lang="zh-CN" altLang="en-US" sz="2000" dirty="0">
                <a:latin typeface="Arial" panose="020B0604020202020204" pitchFamily="34" charset="0"/>
              </a:rPr>
              <a:t>被</a:t>
            </a:r>
            <a:r>
              <a:rPr lang="zh-CN" altLang="en-US" sz="2000" b="1" dirty="0">
                <a:latin typeface="Arial" panose="020B0604020202020204" pitchFamily="34" charset="0"/>
              </a:rPr>
              <a:t>直接映射</a:t>
            </a:r>
            <a:r>
              <a:rPr lang="zh-CN" altLang="en-US" sz="2000" dirty="0">
                <a:latin typeface="Arial" panose="020B0604020202020204" pitchFamily="34" charset="0"/>
              </a:rPr>
              <a:t>到了</a:t>
            </a:r>
            <a:r>
              <a:rPr lang="en-US" altLang="zh-CN" sz="2000" dirty="0" err="1">
                <a:latin typeface="Arial" panose="020B0604020202020204" pitchFamily="34" charset="0"/>
              </a:rPr>
              <a:t>LBRClient</a:t>
            </a:r>
            <a:r>
              <a:rPr lang="zh-CN" altLang="en-US" sz="2000" dirty="0">
                <a:latin typeface="Arial" panose="020B0604020202020204" pitchFamily="34" charset="0"/>
              </a:rPr>
              <a:t>类或其派生类</a:t>
            </a: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</a:rPr>
              <a:t>UserClientInheriteFromLBR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</a:rPr>
              <a:t>中的方法</a:t>
            </a: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</a:rPr>
              <a:t>回调函数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</a:p>
          <a:p>
            <a:r>
              <a:rPr lang="zh-CN" altLang="en-US" sz="2000" dirty="0"/>
              <a:t>即可以直接用类中的函数读取写</a:t>
            </a:r>
            <a:r>
              <a:rPr lang="en-US" altLang="zh-CN" sz="2000" dirty="0"/>
              <a:t>FRI</a:t>
            </a:r>
            <a:r>
              <a:rPr lang="zh-CN" altLang="en-US" sz="2000" dirty="0"/>
              <a:t>状态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DFCA08-44CD-436B-B739-BE19A6FB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09" y="2164364"/>
            <a:ext cx="7124523" cy="707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A54BE8-6C4A-423F-9FFB-C53704DF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09" y="2894744"/>
            <a:ext cx="7946331" cy="20940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520748-CE6E-41C3-A228-B65A1F355C48}"/>
              </a:ext>
            </a:extLst>
          </p:cNvPr>
          <p:cNvSpPr txBox="1"/>
          <p:nvPr/>
        </p:nvSpPr>
        <p:spPr>
          <a:xfrm>
            <a:off x="996287" y="5401522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流程图见</a:t>
            </a:r>
            <a:r>
              <a:rPr lang="zh-CN" altLang="en-US" sz="2400" dirty="0">
                <a:hlinkClick r:id="rId4" action="ppaction://hlinkfile"/>
              </a:rPr>
              <a:t>图</a:t>
            </a:r>
            <a:r>
              <a:rPr lang="en-US" altLang="zh-CN" sz="2400" dirty="0">
                <a:hlinkClick r:id="rId4" action="ppaction://hlinkfile"/>
              </a:rPr>
              <a:t>2-6</a:t>
            </a:r>
            <a:endParaRPr lang="zh-CN" altLang="en-US" sz="2400" dirty="0"/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53283B2-D42F-4A7D-B2C5-0C2E44A5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9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3F73B8-7530-465E-BD50-418675EA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F2E77C-D601-4D09-83F4-D3E8D441A5BA}"/>
              </a:ext>
            </a:extLst>
          </p:cNvPr>
          <p:cNvSpPr txBox="1"/>
          <p:nvPr/>
        </p:nvSpPr>
        <p:spPr>
          <a:xfrm>
            <a:off x="200652" y="1365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第一步：软硬件配置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D0A229-77F5-413D-A612-AADE2FE2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17" y="88425"/>
            <a:ext cx="7510837" cy="31662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DCB480-EA24-4388-A9E7-3AF2BE9F0297}"/>
              </a:ext>
            </a:extLst>
          </p:cNvPr>
          <p:cNvSpPr txBox="1"/>
          <p:nvPr/>
        </p:nvSpPr>
        <p:spPr>
          <a:xfrm>
            <a:off x="857534" y="1319531"/>
            <a:ext cx="428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使用②口与上位机</a:t>
            </a:r>
            <a:r>
              <a:rPr lang="zh-CN" altLang="en-US" sz="2000" b="1" dirty="0"/>
              <a:t>直接连接</a:t>
            </a:r>
            <a:endParaRPr lang="en-US" altLang="zh-CN" sz="2000" b="1" dirty="0"/>
          </a:p>
          <a:p>
            <a:r>
              <a:rPr lang="zh-CN" altLang="en-US" sz="2000" dirty="0"/>
              <a:t>    网口</a:t>
            </a:r>
            <a:r>
              <a:rPr lang="en-US" altLang="zh-CN" sz="2000" dirty="0"/>
              <a:t>IP</a:t>
            </a:r>
            <a:r>
              <a:rPr lang="zh-CN" altLang="en-US" sz="2000" dirty="0"/>
              <a:t>可以在</a:t>
            </a:r>
            <a:r>
              <a:rPr lang="en-US" altLang="zh-CN" sz="2000" dirty="0"/>
              <a:t>Sunrise</a:t>
            </a:r>
            <a:r>
              <a:rPr lang="zh-CN" altLang="en-US" sz="2000" dirty="0"/>
              <a:t>中配置，两个口必须处于不同的子网（</a:t>
            </a:r>
            <a:r>
              <a:rPr lang="en-US" altLang="zh-CN" sz="2000" dirty="0"/>
              <a:t>Subnet</a:t>
            </a:r>
            <a:r>
              <a:rPr lang="zh-CN" altLang="en-US" sz="2000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FE11B3-05EE-459F-A8F1-DBC839C7740A}"/>
              </a:ext>
            </a:extLst>
          </p:cNvPr>
          <p:cNvSpPr/>
          <p:nvPr/>
        </p:nvSpPr>
        <p:spPr>
          <a:xfrm>
            <a:off x="857534" y="3407494"/>
            <a:ext cx="11084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①：</a:t>
            </a:r>
            <a:r>
              <a:rPr lang="sv-SE" altLang="zh-CN" sz="2000" dirty="0">
                <a:latin typeface="+mn-ea"/>
              </a:rPr>
              <a:t>X66 KUKA Line Interface</a:t>
            </a:r>
            <a:r>
              <a:rPr lang="sv-SE" altLang="zh-CN" sz="2000" b="1" dirty="0">
                <a:latin typeface="+mn-ea"/>
              </a:rPr>
              <a:t> </a:t>
            </a:r>
            <a:r>
              <a:rPr lang="sv-SE" altLang="zh-CN" sz="2000" dirty="0">
                <a:latin typeface="+mn-ea"/>
              </a:rPr>
              <a:t>(KLI) </a:t>
            </a:r>
            <a:r>
              <a:rPr lang="zh-CN" altLang="en-US" sz="2000" b="1" dirty="0">
                <a:latin typeface="+mn-ea"/>
              </a:rPr>
              <a:t>：低实时性</a:t>
            </a:r>
            <a:r>
              <a:rPr lang="en-US" altLang="zh-CN" sz="2000" b="1" dirty="0">
                <a:latin typeface="+mn-ea"/>
              </a:rPr>
              <a:t>&gt;2ms</a:t>
            </a:r>
          </a:p>
          <a:p>
            <a:r>
              <a:rPr lang="zh-CN" altLang="en-US" sz="2000" dirty="0">
                <a:latin typeface="+mn-ea"/>
              </a:rPr>
              <a:t>②：</a:t>
            </a:r>
            <a:r>
              <a:rPr lang="en-US" altLang="zh-CN" sz="2000" dirty="0">
                <a:latin typeface="+mn-ea"/>
              </a:rPr>
              <a:t>LAN Onboard – KUKA Option Network Interface (KONI)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b="1" dirty="0">
                <a:latin typeface="+mn-ea"/>
              </a:rPr>
              <a:t>高实时性：</a:t>
            </a:r>
            <a:r>
              <a:rPr lang="en-US" altLang="zh-CN" sz="2000" dirty="0">
                <a:latin typeface="+mn-ea"/>
              </a:rPr>
              <a:t>1…2ms</a:t>
            </a:r>
            <a:r>
              <a:rPr lang="zh-CN" altLang="en-US" sz="2000" dirty="0">
                <a:latin typeface="+mn-ea"/>
              </a:rPr>
              <a:t>，只用于</a:t>
            </a:r>
            <a:r>
              <a:rPr lang="en-US" altLang="zh-CN" sz="2000" dirty="0">
                <a:latin typeface="+mn-ea"/>
              </a:rPr>
              <a:t>FRI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76E917-A520-426B-8D2F-074EC6A2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66" y="4115380"/>
            <a:ext cx="6701051" cy="2698210"/>
          </a:xfrm>
          <a:prstGeom prst="rect">
            <a:avLst/>
          </a:prstGeom>
        </p:spPr>
      </p:pic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0DFFDF-7EE5-4954-8FDE-113DC2BC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70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F24199-3F13-4D21-BAE9-3DBEE96A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AEDF7-DD83-4010-AF6B-A3B7A3F91349}"/>
              </a:ext>
            </a:extLst>
          </p:cNvPr>
          <p:cNvSpPr txBox="1"/>
          <p:nvPr/>
        </p:nvSpPr>
        <p:spPr>
          <a:xfrm>
            <a:off x="200652" y="1365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第二步：编程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255532-F5D8-487D-8903-18D65A0E2E3F}"/>
              </a:ext>
            </a:extLst>
          </p:cNvPr>
          <p:cNvSpPr txBox="1"/>
          <p:nvPr/>
        </p:nvSpPr>
        <p:spPr>
          <a:xfrm>
            <a:off x="200652" y="1132764"/>
            <a:ext cx="1199134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控制柜端（</a:t>
            </a:r>
            <a:r>
              <a:rPr lang="en-US" altLang="zh-CN" sz="2400" b="1" dirty="0"/>
              <a:t>Robot application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P25</a:t>
            </a:r>
          </a:p>
          <a:p>
            <a:r>
              <a:rPr lang="zh-CN" altLang="en-US" sz="2400" dirty="0"/>
              <a:t>配置</a:t>
            </a:r>
            <a:r>
              <a:rPr lang="en-US" altLang="zh-CN" sz="2400" dirty="0"/>
              <a:t>FRI</a:t>
            </a:r>
            <a:r>
              <a:rPr lang="zh-CN" altLang="en-US" sz="2400" dirty="0"/>
              <a:t>连接：</a:t>
            </a:r>
            <a:r>
              <a:rPr lang="en-US" altLang="zh-CN" dirty="0" err="1"/>
              <a:t>FRIConfiguration</a:t>
            </a:r>
            <a:r>
              <a:rPr lang="en-US" altLang="zh-CN" dirty="0"/>
              <a:t> </a:t>
            </a:r>
            <a:r>
              <a:rPr lang="en-US" altLang="zh-CN" i="1" dirty="0"/>
              <a:t>configuration </a:t>
            </a:r>
            <a:r>
              <a:rPr lang="en-US" altLang="zh-CN" dirty="0"/>
              <a:t>=</a:t>
            </a:r>
            <a:r>
              <a:rPr lang="en-US" altLang="zh-CN" dirty="0" err="1"/>
              <a:t>FRIConfiguration.createRemoteConfiguration</a:t>
            </a:r>
            <a:r>
              <a:rPr lang="en-US" altLang="zh-CN" dirty="0"/>
              <a:t> (</a:t>
            </a:r>
            <a:r>
              <a:rPr lang="en-US" altLang="zh-CN" i="1" dirty="0"/>
              <a:t>robot</a:t>
            </a:r>
            <a:r>
              <a:rPr lang="en-US" altLang="zh-CN" dirty="0"/>
              <a:t> , </a:t>
            </a:r>
            <a:r>
              <a:rPr lang="en-US" altLang="zh-CN" i="1" dirty="0"/>
              <a:t>IP address</a:t>
            </a:r>
            <a:r>
              <a:rPr lang="en-US" altLang="zh-CN" dirty="0"/>
              <a:t>);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初始化并打开</a:t>
            </a:r>
            <a:r>
              <a:rPr lang="en-US" altLang="zh-CN" sz="2400" dirty="0"/>
              <a:t>FRI</a:t>
            </a:r>
            <a:r>
              <a:rPr lang="zh-CN" altLang="en-US" sz="2400" dirty="0"/>
              <a:t>连接：</a:t>
            </a:r>
            <a:r>
              <a:rPr lang="en-US" altLang="zh-CN" dirty="0" err="1"/>
              <a:t>FRISession</a:t>
            </a:r>
            <a:r>
              <a:rPr lang="en-US" altLang="zh-CN" dirty="0"/>
              <a:t> </a:t>
            </a:r>
            <a:r>
              <a:rPr lang="en-US" altLang="zh-CN" i="1" dirty="0"/>
              <a:t>session </a:t>
            </a:r>
            <a:r>
              <a:rPr lang="en-US" altLang="zh-CN" dirty="0"/>
              <a:t>= new </a:t>
            </a:r>
            <a:r>
              <a:rPr lang="en-US" altLang="zh-CN" dirty="0" err="1"/>
              <a:t>FRISession</a:t>
            </a:r>
            <a:r>
              <a:rPr lang="en-US" altLang="zh-CN" dirty="0"/>
              <a:t>(</a:t>
            </a:r>
            <a:r>
              <a:rPr lang="en-US" altLang="zh-CN" i="1" dirty="0"/>
              <a:t>configuration</a:t>
            </a:r>
            <a:r>
              <a:rPr lang="en-US" altLang="zh-CN" dirty="0"/>
              <a:t>);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创建关节角度叠加（这是必须创建的，无论是哪种控制模式，最终都需要通过它来完成）：</a:t>
            </a:r>
            <a:r>
              <a:rPr lang="en-US" altLang="zh-CN" dirty="0" err="1"/>
              <a:t>FRIJointOverlay</a:t>
            </a:r>
            <a:r>
              <a:rPr lang="en-US" altLang="zh-CN" dirty="0"/>
              <a:t> </a:t>
            </a:r>
            <a:r>
              <a:rPr lang="en-US" altLang="zh-CN" i="1" dirty="0"/>
              <a:t>overlay </a:t>
            </a:r>
            <a:r>
              <a:rPr lang="en-US" altLang="zh-CN" dirty="0"/>
              <a:t>= new </a:t>
            </a:r>
            <a:r>
              <a:rPr lang="en-US" altLang="zh-CN" dirty="0" err="1"/>
              <a:t>FRIJointOverlay</a:t>
            </a:r>
            <a:r>
              <a:rPr lang="en-US" altLang="zh-CN" dirty="0"/>
              <a:t> (</a:t>
            </a:r>
            <a:r>
              <a:rPr lang="en-US" altLang="zh-CN" i="1" dirty="0"/>
              <a:t>session, &lt;client-</a:t>
            </a:r>
            <a:r>
              <a:rPr lang="en-US" altLang="zh-CN" i="1" dirty="0" err="1"/>
              <a:t>CommandMode</a:t>
            </a:r>
            <a:r>
              <a:rPr lang="en-US" altLang="zh-CN" i="1" dirty="0"/>
              <a:t>&gt;</a:t>
            </a:r>
            <a:r>
              <a:rPr lang="en-US" altLang="zh-CN" dirty="0"/>
              <a:t>);</a:t>
            </a:r>
            <a:r>
              <a:rPr lang="en-US" altLang="zh-CN" i="1" dirty="0"/>
              <a:t> &lt;client-</a:t>
            </a:r>
            <a:r>
              <a:rPr lang="en-US" altLang="zh-CN" i="1" dirty="0" err="1"/>
              <a:t>CommandMode</a:t>
            </a:r>
            <a:r>
              <a:rPr lang="en-US" altLang="zh-CN" i="1" dirty="0"/>
              <a:t>&gt;</a:t>
            </a:r>
            <a:r>
              <a:rPr lang="zh-CN" altLang="en-US" i="1" dirty="0"/>
              <a:t>必须是上位机发送来的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与上位机同步：三种方法</a:t>
            </a:r>
            <a:r>
              <a:rPr lang="en-US" altLang="zh-CN" sz="2400" dirty="0"/>
              <a:t>P28</a:t>
            </a:r>
          </a:p>
          <a:p>
            <a:endParaRPr lang="en-US" altLang="zh-CN" sz="2400" dirty="0"/>
          </a:p>
          <a:p>
            <a:r>
              <a:rPr lang="zh-CN" altLang="en-US" sz="2400" dirty="0"/>
              <a:t>关闭</a:t>
            </a:r>
            <a:r>
              <a:rPr lang="en-US" altLang="zh-CN" sz="2400" dirty="0"/>
              <a:t>FRI</a:t>
            </a:r>
            <a:r>
              <a:rPr lang="zh-CN" altLang="en-US" sz="2400" dirty="0"/>
              <a:t>连接：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E0BE775-B32E-4AF7-930C-BE130754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6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0CCF-E5A4-41D5-8059-DB9D8B8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A7E-095E-4FE4-8F4D-927529D27DA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560F9-B584-4B57-88B1-1A22BA95C967}"/>
              </a:ext>
            </a:extLst>
          </p:cNvPr>
          <p:cNvSpPr txBox="1"/>
          <p:nvPr/>
        </p:nvSpPr>
        <p:spPr>
          <a:xfrm>
            <a:off x="100326" y="136525"/>
            <a:ext cx="119913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上位机端（</a:t>
            </a:r>
            <a:r>
              <a:rPr lang="en-US" altLang="zh-CN" sz="2400" b="1" dirty="0"/>
              <a:t>FRI client application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P33</a:t>
            </a:r>
          </a:p>
          <a:p>
            <a:r>
              <a:rPr lang="zh-CN" altLang="en-US" sz="2400" dirty="0"/>
              <a:t>与控制柜连接？没讲，看代码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LBRState</a:t>
            </a:r>
            <a:r>
              <a:rPr lang="zh-CN" altLang="en-US" sz="2400" dirty="0"/>
              <a:t>类： 从控制柜读取运行实时数据；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及其子类中的成员函数</a:t>
            </a:r>
            <a:r>
              <a:rPr lang="en-US" altLang="zh-CN" sz="2400" dirty="0" err="1"/>
              <a:t>robotState</a:t>
            </a:r>
            <a:r>
              <a:rPr lang="en-US" altLang="zh-CN" sz="2400" dirty="0"/>
              <a:t>()</a:t>
            </a:r>
            <a:r>
              <a:rPr lang="zh-CN" altLang="en-US" sz="2400" dirty="0"/>
              <a:t>返回一个</a:t>
            </a:r>
            <a:r>
              <a:rPr lang="en-US" altLang="zh-CN" sz="2400" dirty="0" err="1"/>
              <a:t>LBRState</a:t>
            </a:r>
            <a:r>
              <a:rPr lang="zh-CN" altLang="en-US" sz="2400" dirty="0"/>
              <a:t>类，用于读取实时数据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LBRCommand</a:t>
            </a:r>
            <a:r>
              <a:rPr lang="zh-CN" altLang="en-US" sz="2400" dirty="0"/>
              <a:t>类：修改（写）控制柜中的运行实时数据；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及其子类中的成员函数</a:t>
            </a:r>
            <a:r>
              <a:rPr lang="en-US" altLang="zh-CN" sz="2400" dirty="0" err="1"/>
              <a:t>robotCommand</a:t>
            </a:r>
            <a:r>
              <a:rPr lang="en-US" altLang="zh-CN" sz="2400" dirty="0"/>
              <a:t>()</a:t>
            </a:r>
            <a:r>
              <a:rPr lang="zh-CN" altLang="en-US" sz="2400" dirty="0"/>
              <a:t>返回一个</a:t>
            </a:r>
            <a:r>
              <a:rPr lang="en-US" altLang="zh-CN" sz="2400" dirty="0" err="1"/>
              <a:t>LBRCommand</a:t>
            </a:r>
            <a:r>
              <a:rPr lang="zh-CN" altLang="en-US" sz="2400" dirty="0"/>
              <a:t>类，用于写实时数据，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LBRCommand</a:t>
            </a:r>
            <a:r>
              <a:rPr lang="zh-CN" altLang="en-US" sz="2400" dirty="0"/>
              <a:t>类中的</a:t>
            </a:r>
            <a:r>
              <a:rPr lang="en-US" altLang="zh-CN" sz="2400" dirty="0" err="1"/>
              <a:t>setJointPosition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setWrench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setTorque</a:t>
            </a:r>
            <a:r>
              <a:rPr lang="en-US" altLang="zh-CN" sz="2400" dirty="0"/>
              <a:t>()</a:t>
            </a:r>
            <a:r>
              <a:rPr lang="zh-CN" altLang="en-US" sz="2400" dirty="0"/>
              <a:t>向</a:t>
            </a:r>
            <a:r>
              <a:rPr lang="en-US" altLang="zh-CN" sz="2400" dirty="0" err="1"/>
              <a:t>FRICommandMessage</a:t>
            </a:r>
            <a:r>
              <a:rPr lang="zh-CN" altLang="en-US" sz="2400" dirty="0"/>
              <a:t>结构体变量写入数据。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及其子类中成员函数</a:t>
            </a:r>
            <a:r>
              <a:rPr lang="en-US" altLang="zh-CN" sz="2400" dirty="0"/>
              <a:t>command()</a:t>
            </a:r>
            <a:r>
              <a:rPr lang="en-US" altLang="zh-CN" dirty="0"/>
              <a:t> </a:t>
            </a:r>
            <a:r>
              <a:rPr lang="zh-CN" altLang="en-US" dirty="0"/>
              <a:t>调用了</a:t>
            </a:r>
            <a:r>
              <a:rPr lang="en-US" altLang="zh-CN" dirty="0" err="1"/>
              <a:t>robotCommand</a:t>
            </a:r>
            <a:r>
              <a:rPr lang="en-US" altLang="zh-CN" dirty="0"/>
              <a:t>(). </a:t>
            </a:r>
            <a:r>
              <a:rPr lang="en-US" altLang="zh-CN" dirty="0" err="1"/>
              <a:t>setJointPosition</a:t>
            </a:r>
            <a:r>
              <a:rPr lang="en-US" altLang="zh-CN" dirty="0"/>
              <a:t>()</a:t>
            </a:r>
            <a:r>
              <a:rPr lang="zh-CN" altLang="en-US" dirty="0"/>
              <a:t>或其他两个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★ 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类：创建实时功能；新建实时应用，自己新建的类必须从</a:t>
            </a:r>
            <a:r>
              <a:rPr lang="en-US" altLang="zh-CN" sz="2400" dirty="0" err="1"/>
              <a:t>LBRClient</a:t>
            </a:r>
            <a:r>
              <a:rPr lang="zh-CN" altLang="en-US" sz="2400" dirty="0"/>
              <a:t>继承而来；新建的类的实例必须传递给</a:t>
            </a:r>
            <a:r>
              <a:rPr lang="en-US" altLang="zh-CN" sz="2400" dirty="0" err="1"/>
              <a:t>ClientApplication</a:t>
            </a:r>
            <a:r>
              <a:rPr lang="zh-CN" altLang="en-US" sz="2400" dirty="0"/>
              <a:t>的构造函数</a:t>
            </a:r>
            <a:r>
              <a:rPr lang="en-US" altLang="zh-CN" sz="2400" dirty="0"/>
              <a:t>(</a:t>
            </a:r>
            <a:r>
              <a:rPr lang="zh-CN" altLang="en-US" sz="2400" dirty="0"/>
              <a:t>即做实例化</a:t>
            </a:r>
            <a:r>
              <a:rPr lang="en-US" altLang="zh-CN" sz="2400" dirty="0" err="1"/>
              <a:t>ClientApplication</a:t>
            </a:r>
            <a:r>
              <a:rPr lang="zh-CN" altLang="en-US" sz="2400" dirty="0"/>
              <a:t>时的参数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101D0EC-14DD-4508-A399-0B3C338D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2020/8/23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3028</Words>
  <Application>Microsoft Office PowerPoint</Application>
  <PresentationFormat>宽屏</PresentationFormat>
  <Paragraphs>271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郭雨豪</dc:creator>
  <cp:lastModifiedBy>郭雨豪</cp:lastModifiedBy>
  <cp:revision>1</cp:revision>
  <dcterms:created xsi:type="dcterms:W3CDTF">2020-09-20T12:30:22Z</dcterms:created>
  <dcterms:modified xsi:type="dcterms:W3CDTF">2020-09-20T12:34:20Z</dcterms:modified>
</cp:coreProperties>
</file>