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B662-B76C-A8C5-7956-EADD43737492}"/>
              </a:ext>
            </a:extLst>
          </p:cNvPr>
          <p:cNvSpPr>
            <a:spLocks noGrp="1"/>
          </p:cNvSpPr>
          <p:nvPr>
            <p:ph type="ctrTitle"/>
          </p:nvPr>
        </p:nvSpPr>
        <p:spPr/>
        <p:txBody>
          <a:bodyPr/>
          <a:lstStyle/>
          <a:p>
            <a:r>
              <a:rPr lang="en-GB"/>
              <a:t>CUSTOMER RELATIONSHIP
MANAGEMENT SYSTEM.</a:t>
            </a:r>
            <a:endParaRPr lang="en-US"/>
          </a:p>
        </p:txBody>
      </p:sp>
    </p:spTree>
    <p:extLst>
      <p:ext uri="{BB962C8B-B14F-4D97-AF65-F5344CB8AC3E}">
        <p14:creationId xmlns:p14="http://schemas.microsoft.com/office/powerpoint/2010/main" val="4106964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3896-135D-A9DC-18D5-B0E81E2DCC96}"/>
              </a:ext>
            </a:extLst>
          </p:cNvPr>
          <p:cNvSpPr>
            <a:spLocks noGrp="1"/>
          </p:cNvSpPr>
          <p:nvPr>
            <p:ph type="title"/>
          </p:nvPr>
        </p:nvSpPr>
        <p:spPr/>
        <p:txBody>
          <a:bodyPr/>
          <a:lstStyle/>
          <a:p>
            <a:r>
              <a:rPr lang="en-GB"/>
              <a:t>BEHAVIOURAL DESIGN PATTERNS</a:t>
            </a:r>
            <a:endParaRPr lang="en-US"/>
          </a:p>
        </p:txBody>
      </p:sp>
      <p:sp>
        <p:nvSpPr>
          <p:cNvPr id="3" name="Content Placeholder 2">
            <a:extLst>
              <a:ext uri="{FF2B5EF4-FFF2-40B4-BE49-F238E27FC236}">
                <a16:creationId xmlns:a16="http://schemas.microsoft.com/office/drawing/2014/main" id="{50BC57C7-2204-1A65-688A-BE5BA8CC775E}"/>
              </a:ext>
            </a:extLst>
          </p:cNvPr>
          <p:cNvSpPr>
            <a:spLocks noGrp="1"/>
          </p:cNvSpPr>
          <p:nvPr>
            <p:ph idx="1"/>
          </p:nvPr>
        </p:nvSpPr>
        <p:spPr/>
        <p:txBody>
          <a:bodyPr>
            <a:normAutofit fontScale="92500"/>
          </a:bodyPr>
          <a:lstStyle/>
          <a:p>
            <a:r>
              <a:rPr lang="en-GB"/>
              <a:t>Chain of Responsibility Pattern</a:t>
            </a:r>
          </a:p>
          <a:p>
            <a:r>
              <a:rPr lang="en-GB"/>
              <a:t>Overview: The Chain of Responsibility pattern allows multiple handlers to process a request in sequence, passing the request along a chain until it is handled. In a CRM system, this pattern is useful for tasks like customer support ticket escalation, where requests may need to go through different levels of support based on complexityImplementation: Support Ticket System: Each support level (e.g., Level 1, Level 2, Manager) is a handler in the chain. A ticket is first processed by Level 1. If unresolved, it passes to the next level until it’s addressed. Escalation Workflow: The system automatically routes customer complaits or feedback through escalation levels based on predefined rules.
Benefits:
Flexible Processing: New levels can be added without changing existing handlers. Reduced Coupling Handlers operate independently, allowing modifications without affecting other handlers. Use Case: A customer submits a request, which is processed by basic support. If unresolved, it escalates to technical support, and then to a manager if necessary, maintaining a smooth workflow.</a:t>
            </a:r>
            <a:endParaRPr lang="en-US"/>
          </a:p>
        </p:txBody>
      </p:sp>
    </p:spTree>
    <p:extLst>
      <p:ext uri="{BB962C8B-B14F-4D97-AF65-F5344CB8AC3E}">
        <p14:creationId xmlns:p14="http://schemas.microsoft.com/office/powerpoint/2010/main" val="55059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2A65-728A-1017-21A2-A631622D9F29}"/>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FAE3FF8A-B966-8020-7830-E38D8B0FBFFC}"/>
              </a:ext>
            </a:extLst>
          </p:cNvPr>
          <p:cNvSpPr>
            <a:spLocks noGrp="1"/>
          </p:cNvSpPr>
          <p:nvPr>
            <p:ph idx="1"/>
          </p:nvPr>
        </p:nvSpPr>
        <p:spPr/>
        <p:txBody>
          <a:bodyPr>
            <a:normAutofit fontScale="92500" lnSpcReduction="10000"/>
          </a:bodyPr>
          <a:lstStyle/>
          <a:p>
            <a:r>
              <a:rPr lang="en-GB"/>
              <a:t>Command pattern</a:t>
            </a:r>
          </a:p>
          <a:p>
            <a:r>
              <a:rPr lang="en-GB"/>
              <a:t>The Command pattern encapsulates a request as an object, allowing users to parameterize clients with queues, requests, and operations. This is beneficial in CRM systems for tasks that might need to be executed, logged, and undone, such as changes to customer data.</a:t>
            </a:r>
          </a:p>
          <a:p>
            <a:r>
              <a:rPr lang="en-GB"/>
              <a:t>Implementation: Undo/Redo Functionality: Changes made to customer information can be stored as commands, allowing rollback if a user undoes an action. Batch Processing: Enables scheduling of automated emails or campaigns that require sequential processing. Benefits:
Reusability: Commands can be reused across different parts of the system.
Undo Functionality. Enables undo operations, enhancing error recovery options.
Use Case:
A CRM administrator can queue and execute several actions on customer profiles, and if needed, undo them with the Command pattern in place.</a:t>
            </a:r>
            <a:endParaRPr lang="en-US"/>
          </a:p>
        </p:txBody>
      </p:sp>
    </p:spTree>
    <p:extLst>
      <p:ext uri="{BB962C8B-B14F-4D97-AF65-F5344CB8AC3E}">
        <p14:creationId xmlns:p14="http://schemas.microsoft.com/office/powerpoint/2010/main" val="2068032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A843-1687-F48F-4928-195ACDCC6A09}"/>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93F67CE4-CFA7-14DD-D637-4DA3059BB364}"/>
              </a:ext>
            </a:extLst>
          </p:cNvPr>
          <p:cNvSpPr>
            <a:spLocks noGrp="1"/>
          </p:cNvSpPr>
          <p:nvPr>
            <p:ph idx="1"/>
          </p:nvPr>
        </p:nvSpPr>
        <p:spPr/>
        <p:txBody>
          <a:bodyPr/>
          <a:lstStyle/>
          <a:p>
            <a:r>
              <a:rPr lang="en-GB"/>
              <a:t>Interpreter pattern</a:t>
            </a:r>
          </a:p>
          <a:p>
            <a:r>
              <a:rPr lang="en-GB"/>
              <a:t>Overview: The Interpreter pattern is used to define a language’s grammar and interpret its sentences. In a CRM, this pattern can enable search functionalities and allow dynamic filtering and querying of customer data. For instance, allowing customers to use natural language to search for information or generate reports</a:t>
            </a:r>
          </a:p>
          <a:p>
            <a:r>
              <a:rPr lang="en-GB"/>
              <a:t>Implementation: Dynamic Querying: Create an interpreter for searching customer records by attributes like region, last purchase date, and spending level. Language for Rules: Define a simple language that administrators can use to create custom alerts and filters for customer segments. Benefits: Flexibility: Allows users to create complex search queries easily. Modular: Each part of the grammar (like filters) can be added or modified independently.
Use Case: An administrator wants to filter customers based on specific criteria (e.g., “high-spending customers in the last month’) and can achieve this using the Interpreter pattern.</a:t>
            </a:r>
            <a:endParaRPr lang="en-US"/>
          </a:p>
        </p:txBody>
      </p:sp>
    </p:spTree>
    <p:extLst>
      <p:ext uri="{BB962C8B-B14F-4D97-AF65-F5344CB8AC3E}">
        <p14:creationId xmlns:p14="http://schemas.microsoft.com/office/powerpoint/2010/main" val="842542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A86F-D292-5768-CB55-D7646B76C7DE}"/>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42E0DE0A-B9CC-CED9-6729-D2B49BC48689}"/>
              </a:ext>
            </a:extLst>
          </p:cNvPr>
          <p:cNvSpPr>
            <a:spLocks noGrp="1"/>
          </p:cNvSpPr>
          <p:nvPr>
            <p:ph idx="1"/>
          </p:nvPr>
        </p:nvSpPr>
        <p:spPr/>
        <p:txBody>
          <a:bodyPr>
            <a:normAutofit fontScale="85000" lnSpcReduction="10000"/>
          </a:bodyPr>
          <a:lstStyle/>
          <a:p>
            <a:r>
              <a:rPr lang="en-GB"/>
              <a:t>Iterator Pattern</a:t>
            </a:r>
          </a:p>
          <a:p>
            <a:r>
              <a:rPr lang="en-GB"/>
              <a:t>Overview:
The Iterator pattem allows traversal of a collection without exposing its underlying structure. In CRM, it can be used to navigate lists of customers, sales data, or communication logs.</a:t>
            </a:r>
          </a:p>
          <a:p>
            <a:r>
              <a:rPr lang="en-GB"/>
              <a:t>Implementation:</a:t>
            </a:r>
          </a:p>
          <a:p>
            <a:r>
              <a:rPr lang="en-GB"/>
              <a:t>Customer List Navigation: Provides an interface to navigate through</a:t>
            </a:r>
          </a:p>
          <a:p>
            <a:r>
              <a:rPr lang="en-GB"/>
              <a:t>customer lists without needing to understand the data's structure. Campaign Results: Traverse through analytics data generated from marketing campaigns.Benefits: Encapsulation: Hides the collection's structure, making data handling easier. Simplifies Code: Allows simple looping constructs without manual indexing.Use Case:A sales rep can iterate through their assigned customer list, accessing contact and purchase information without needing to know the internal structure of the customer data. Mediator PatternOverview: The Mediator pattern centralizes communication between objects, promoting loose coupling. In CRM systems, it's ideal for managing complex interactions between customer service, sales, and marketing modules.Implementation:Module Communication: The mediator controls communication between customer support, marketing, and sales. Event Hub: When a customer update occurs, it notifies relevant modules (e.g, sales receives a lead update).</a:t>
            </a:r>
          </a:p>
          <a:p>
            <a:endParaRPr lang="en-GB"/>
          </a:p>
        </p:txBody>
      </p:sp>
    </p:spTree>
    <p:extLst>
      <p:ext uri="{BB962C8B-B14F-4D97-AF65-F5344CB8AC3E}">
        <p14:creationId xmlns:p14="http://schemas.microsoft.com/office/powerpoint/2010/main" val="1867879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49EB6-A63D-9E55-0F2D-BB6F554A649B}"/>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19409FE6-51EC-08C2-DD8D-1A55754A32D5}"/>
              </a:ext>
            </a:extLst>
          </p:cNvPr>
          <p:cNvSpPr>
            <a:spLocks noGrp="1"/>
          </p:cNvSpPr>
          <p:nvPr>
            <p:ph idx="1"/>
          </p:nvPr>
        </p:nvSpPr>
        <p:spPr/>
        <p:txBody>
          <a:bodyPr>
            <a:normAutofit fontScale="55000" lnSpcReduction="20000"/>
          </a:bodyPr>
          <a:lstStyle/>
          <a:p>
            <a:r>
              <a:rPr lang="en-GB"/>
              <a:t>Benefits:
Reduced Dependencies: Modules interact only with the mediator, not directly with each other. Centralized Control: Centralizes communication logic for easier maintenance.
Use Case:
When customer details are updated in one module, the mediator informs the relevant departments (e.g., marketing and sales), keeping data consistent.
Memento Pattern
Overview: The Memento pattern captures and restores an object’s state, allowing undo or rollback operations. In CRM, this can track historical changes to customer profiles.
Implementation: State History: Each change in customer data is saved, allowing rollback to a previous state. Audit Logs: Maintain a history of actions taken on customer accounts. Benefits: Data Safety: Allows undo operations if data is modified by mistake. Enhanced Auditing: Keeps a history of actions for compliance and auditing.
Use Case: A user updates a customer’s profile. If an error is discovered, they can roll back to the original state using the Memento pattern. Observer Pattern
Overview: The Observer pattern allows objects to subscribe and react to events in other objects. In CRM systems, this is useful for notifications and real- time updates.
Implementation: Event Notifications: When a customer makes a purchase, observers (e.g., sales and support) are notified for follow-up. Data Synchronization: Synchronize customer updates across multiple modules.
Benefits:
Real-Time Updates: Allows real-time customer status updates. Loose Coupling: Observers do not depend directly on the subject.
Use Case: When a customer’s profile is updated, notifications are sent to relevant departments for immediate follow-up.
State Pattern
OvervieWw: The State pattern allows an object to alter its behavior when its state changes, ideal for CRM processes that depend on customer journey</a:t>
            </a:r>
            <a:endParaRPr lang="en-US"/>
          </a:p>
        </p:txBody>
      </p:sp>
    </p:spTree>
    <p:extLst>
      <p:ext uri="{BB962C8B-B14F-4D97-AF65-F5344CB8AC3E}">
        <p14:creationId xmlns:p14="http://schemas.microsoft.com/office/powerpoint/2010/main" val="2926197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438C-075A-F2A3-3199-6CF54E83A264}"/>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A3C44932-AB52-BC96-FD8D-E04B009A2C04}"/>
              </a:ext>
            </a:extLst>
          </p:cNvPr>
          <p:cNvSpPr>
            <a:spLocks noGrp="1"/>
          </p:cNvSpPr>
          <p:nvPr>
            <p:ph idx="1"/>
          </p:nvPr>
        </p:nvSpPr>
        <p:spPr/>
        <p:txBody>
          <a:bodyPr>
            <a:normAutofit lnSpcReduction="10000"/>
          </a:bodyPr>
          <a:lstStyle/>
          <a:p>
            <a:pPr marL="0" indent="0">
              <a:buNone/>
            </a:pPr>
            <a:r>
              <a:rPr lang="en-GB"/>
              <a:t>
Implementation: Lead Stages: Leads progress through various stages, from New to Qualified to Closed. Each state can trigger different CRM actions. Customer Lifecycle: Different actions are enabled depending on the customer’s lifecycle stage (e.g., onboarding, active, inactive). Benefits:
Clear Stage Management: Makes it easy to track and manage the customer’s journey. Modularity: States and transitions are easy to add or modify. Use Case: A lead’s state changes from New to Qualified, triggering relevant tasks, like assigning a sales representative or scheduling a follow-up. Strategy Pattern
Overview: The Strategy pattern allows selecting an algorithm at runtime, enabling CRM customization for tasks like recommending products or segmenting customer lists.
Implementation: Segmentation Algorithms: Apply different strategies to segment customers based on preferences, location, or behavior. Marketing Campaigns: Use different strategies to target ads based on the customer’s previous interactions.</a:t>
            </a:r>
            <a:endParaRPr lang="en-US"/>
          </a:p>
        </p:txBody>
      </p:sp>
    </p:spTree>
    <p:extLst>
      <p:ext uri="{BB962C8B-B14F-4D97-AF65-F5344CB8AC3E}">
        <p14:creationId xmlns:p14="http://schemas.microsoft.com/office/powerpoint/2010/main" val="2972486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CBFB-119B-E3A2-AB1D-BFA3D1D6D6B9}"/>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B81D139C-4F0A-095E-53F1-9FA760149717}"/>
              </a:ext>
            </a:extLst>
          </p:cNvPr>
          <p:cNvSpPr>
            <a:spLocks noGrp="1"/>
          </p:cNvSpPr>
          <p:nvPr>
            <p:ph idx="1"/>
          </p:nvPr>
        </p:nvSpPr>
        <p:spPr/>
        <p:txBody>
          <a:bodyPr>
            <a:normAutofit fontScale="92500" lnSpcReduction="10000"/>
          </a:bodyPr>
          <a:lstStyle/>
          <a:p>
            <a:r>
              <a:rPr lang="en-GB"/>
              <a:t>Benefits:
Flexibility: Allows switching between different strategies without changing the core code. Customizability. Adapts to diverse customer segmentation or targeting needs.
Use Case: The CRM can use different targeting strategies to show personalized product recommendations based on customer type. Tenplate Method Pattem
Overview: The Template Method pattern defines the structure of an algorithm, allowing subclasses to implement specific steps. Useful in CRM workflows, it allows customizing processes like onboarding or follow-up. Implementation:
Onboarding Workflow:. A general structure for onboarding exists, but specific steps may vary by customer type. Campaign Execution: Defines a common structure for executing campaigns, allowing customization at certain points. Benefits: Reusability: Standardizes common processes while allowing flexibility for customization. Simplifies Development: Createsa base structure for workflows, making customization easier.
Use Case:</a:t>
            </a:r>
            <a:endParaRPr lang="en-US"/>
          </a:p>
        </p:txBody>
      </p:sp>
    </p:spTree>
    <p:extLst>
      <p:ext uri="{BB962C8B-B14F-4D97-AF65-F5344CB8AC3E}">
        <p14:creationId xmlns:p14="http://schemas.microsoft.com/office/powerpoint/2010/main" val="273919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4398-8A77-4423-26FA-4A45D481A0ED}"/>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0DB6606B-7A56-EE27-E831-969ABCBAA3A8}"/>
              </a:ext>
            </a:extLst>
          </p:cNvPr>
          <p:cNvSpPr>
            <a:spLocks noGrp="1"/>
          </p:cNvSpPr>
          <p:nvPr>
            <p:ph idx="1"/>
          </p:nvPr>
        </p:nvSpPr>
        <p:spPr/>
        <p:txBody>
          <a:bodyPr/>
          <a:lstStyle/>
          <a:p>
            <a:r>
              <a:rPr lang="en-GB"/>
              <a:t>The CRM’s onboarding process can have standard steps, but VIP customers might have additional stages, like personal outreach. Visitor Pattern
Overview: The Visitor pattern separates an operation from an object’s structure, enabling new operations without altering the object’s class. In CRM, this is useful for report generation across different customer segments. Implementation: Report Generation: Visit customer profiles to generate various reports, Such as spending patterns or engagement scores. Data Analysis: Apply the Visitor pattem to customer records for different analytical views, like monthly or quarterly summaries. Benefits: Extensibility. Allows adding new reporting or data extraction without modifying the underlying data classes. Modularity: Keeps analytical functions separate from data structures. Use Case: The CRM system can apply various report-generation visitors to customer data, producing customized reports without altering the core data structure.</a:t>
            </a:r>
            <a:endParaRPr lang="en-US"/>
          </a:p>
        </p:txBody>
      </p:sp>
    </p:spTree>
    <p:extLst>
      <p:ext uri="{BB962C8B-B14F-4D97-AF65-F5344CB8AC3E}">
        <p14:creationId xmlns:p14="http://schemas.microsoft.com/office/powerpoint/2010/main" val="354273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2F60-9307-BB69-84DC-BFB6AA49A6EF}"/>
              </a:ext>
            </a:extLst>
          </p:cNvPr>
          <p:cNvSpPr>
            <a:spLocks noGrp="1"/>
          </p:cNvSpPr>
          <p:nvPr>
            <p:ph type="title"/>
          </p:nvPr>
        </p:nvSpPr>
        <p:spPr/>
        <p:txBody>
          <a:bodyPr/>
          <a:lstStyle/>
          <a:p>
            <a:r>
              <a:rPr lang="en-GB"/>
              <a:t>STRUCTURAL DESIGN PATTERNS</a:t>
            </a:r>
            <a:endParaRPr lang="en-US"/>
          </a:p>
        </p:txBody>
      </p:sp>
      <p:sp>
        <p:nvSpPr>
          <p:cNvPr id="3" name="Content Placeholder 2">
            <a:extLst>
              <a:ext uri="{FF2B5EF4-FFF2-40B4-BE49-F238E27FC236}">
                <a16:creationId xmlns:a16="http://schemas.microsoft.com/office/drawing/2014/main" id="{7256EF28-17F3-92DB-B3C5-C1945192149A}"/>
              </a:ext>
            </a:extLst>
          </p:cNvPr>
          <p:cNvSpPr>
            <a:spLocks noGrp="1"/>
          </p:cNvSpPr>
          <p:nvPr>
            <p:ph idx="1"/>
          </p:nvPr>
        </p:nvSpPr>
        <p:spPr/>
        <p:txBody>
          <a:bodyPr>
            <a:normAutofit lnSpcReduction="10000"/>
          </a:bodyPr>
          <a:lstStyle/>
          <a:p>
            <a:r>
              <a:rPr lang="en-GB"/>
              <a:t>Decorator Pattern Overview: The Decorator pattern is used to extend the functionalities of an object dynamically, allowing the addition of new features without modifying the original class. In a CRM system, the Decorator pattern is highly useful for creating layered or optional features, such as advanced analytics, enhanced security, and prenmium support options for specific users or customer segments.
Implementation in CRM: Basic Customer Profile: Each customer has a basic profile containing standard information like name, contact details, and purchase history. Decorators for Enhanced Features: Vpremium Analytics: Add in-depth analytics, such as customer </a:t>
            </a:r>
          </a:p>
          <a:p>
            <a:endParaRPr lang="en-GB"/>
          </a:p>
          <a:p>
            <a:r>
              <a:rPr lang="en-GB"/>
              <a:t>premium Analytics: Add in-depth analytics, such as customer</a:t>
            </a:r>
          </a:p>
          <a:p>
            <a:r>
              <a:rPr lang="en-GB"/>
              <a:t>custom Reports: Decorate standard reports with additional data behavior analysis, purchase predictions, and engagement scoring. Options to customer profiles, providing personalized service with higher priority. Layers (e.g., regional insights or seasonal patterns) that are useful for advanced users.</a:t>
            </a:r>
          </a:p>
        </p:txBody>
      </p:sp>
    </p:spTree>
    <p:extLst>
      <p:ext uri="{BB962C8B-B14F-4D97-AF65-F5344CB8AC3E}">
        <p14:creationId xmlns:p14="http://schemas.microsoft.com/office/powerpoint/2010/main" val="2697078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B8D5-9096-053C-F4B0-7F654147CF59}"/>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D98361E3-59FC-3DB8-C101-B7BB67D67230}"/>
              </a:ext>
            </a:extLst>
          </p:cNvPr>
          <p:cNvSpPr>
            <a:spLocks noGrp="1"/>
          </p:cNvSpPr>
          <p:nvPr>
            <p:ph idx="1"/>
          </p:nvPr>
        </p:nvSpPr>
        <p:spPr/>
        <p:txBody>
          <a:bodyPr>
            <a:normAutofit fontScale="62500" lnSpcReduction="20000"/>
          </a:bodyPr>
          <a:lstStyle/>
          <a:p>
            <a:r>
              <a:rPr lang="en-GB"/>
              <a:t>Benefits: Flexibility: Enables a customizable experience for different user levels, so premium users can access aditional data insights or features without changing the core CRM code.</a:t>
            </a:r>
          </a:p>
          <a:p>
            <a:r>
              <a:rPr lang="en-GB"/>
              <a:t> Scalability: Allows the system to scale features for various customer tiers as needed, making it adaptable for different customer engagement models.
Use Case: When a customer service representative views a customer profile, they can see additional analytics and behavior insights only if the customer is subscribed to a premium package. The Decorator pattern enables the CRM to add these features dynamically without modifying the underlying customer profile structure. Facade Pattern Overview: The Facade pattern provides a simplified interface to a complex system of components. In a CRM system, Facade is instrumental in creating a unified interface for complex functionalities, making it easier for users to access and navigate various CRM modules like sales, customer support, and marketing. Implementation in CRM: Unified Access to Modules: The CRM system consists of various subsystems (e.g., Customer Support, Sales Management, and Reporting). Facade creates a central interface where users can perform common tasks without needing to navigate each module’s inner workings. Simplified Customer Interaction: A single interface allows sales reps to view customer profiles, support tickets, and purchase history all in one place, without needing to access separate subsystems. Automated Workflows: The Facade pattern can be used to combine routine CRM functions (e.g., lead qualification and email follow-ups) into a single workflow for faster execution.
Benefits:
Ease of Use: The CRM interface becomes more intuitive for non- technical users, reducing the training time and helping them work more efficiently. Encapsulation of Complexity: Hides the complex backend operations from the user, enabling them to accessa range of features through a single, simplified interface. Example Use Case: A marketing manager can view lead information, customer engagement data, and analytics from a single dashboard without manually querying each module. Facade organizes these functions in one accessible place, presenting a streamlined user experience.
Flyweight Pattern Overview: The Flyweight pattern is used to reduce memory usage by sharing as much data as possible with similar objects. In CRM systems, this pattern is particularly helpful for managing large volumes of customer data efficiently.
Implementation in CRM:
Shared Customer Data: Some customer attributes (e.g., country. Subscription tier) are often shared by many customers. Flyweight helps to store this common data centrally and only reference it in customer profiles rather than duplicating it.</a:t>
            </a:r>
          </a:p>
          <a:p>
            <a:endParaRPr lang="en-GB"/>
          </a:p>
        </p:txBody>
      </p:sp>
    </p:spTree>
    <p:extLst>
      <p:ext uri="{BB962C8B-B14F-4D97-AF65-F5344CB8AC3E}">
        <p14:creationId xmlns:p14="http://schemas.microsoft.com/office/powerpoint/2010/main" val="340120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AB7C-64E0-7ECD-B5A2-4AB9D4B05FBF}"/>
              </a:ext>
            </a:extLst>
          </p:cNvPr>
          <p:cNvSpPr>
            <a:spLocks noGrp="1"/>
          </p:cNvSpPr>
          <p:nvPr>
            <p:ph type="title"/>
          </p:nvPr>
        </p:nvSpPr>
        <p:spPr/>
        <p:txBody>
          <a:bodyPr/>
          <a:lstStyle/>
          <a:p>
            <a:r>
              <a:rPr lang="en-GB"/>
              <a:t>A Customer Relationship Management (CRM) system</a:t>
            </a:r>
            <a:endParaRPr lang="en-US"/>
          </a:p>
        </p:txBody>
      </p:sp>
      <p:sp>
        <p:nvSpPr>
          <p:cNvPr id="3" name="Content Placeholder 2">
            <a:extLst>
              <a:ext uri="{FF2B5EF4-FFF2-40B4-BE49-F238E27FC236}">
                <a16:creationId xmlns:a16="http://schemas.microsoft.com/office/drawing/2014/main" id="{9B79FD00-830A-B4DD-3703-C0A63D955F00}"/>
              </a:ext>
            </a:extLst>
          </p:cNvPr>
          <p:cNvSpPr>
            <a:spLocks noGrp="1"/>
          </p:cNvSpPr>
          <p:nvPr>
            <p:ph idx="1"/>
          </p:nvPr>
        </p:nvSpPr>
        <p:spPr/>
        <p:txBody>
          <a:bodyPr/>
          <a:lstStyle/>
          <a:p>
            <a:pPr marL="0" indent="0">
              <a:buNone/>
            </a:pPr>
            <a:r>
              <a:rPr lang="en-GB"/>
              <a:t>A Customer Relationship Management (CRM) system is a tool that enables businesses to manage and analyze customer interactions, improve customer satisfaction, and optimize sales and service prOcesses. An effective CRM system integrates with various business operations, allowing seamless data flow across departments. Here, we analyze a CRM system, outlining functional and non-functional requirements, advanced features, a review of three existing CRM systems, and how 23 common software design patterns can enhance the design and implementation of the system.</a:t>
            </a:r>
            <a:endParaRPr lang="en-US"/>
          </a:p>
        </p:txBody>
      </p:sp>
    </p:spTree>
    <p:extLst>
      <p:ext uri="{BB962C8B-B14F-4D97-AF65-F5344CB8AC3E}">
        <p14:creationId xmlns:p14="http://schemas.microsoft.com/office/powerpoint/2010/main" val="434402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FC6A-BF31-A075-C815-0321BB6BEA01}"/>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C0F386EE-0B05-19B6-00B6-96E0F0F33722}"/>
              </a:ext>
            </a:extLst>
          </p:cNvPr>
          <p:cNvSpPr>
            <a:spLocks noGrp="1"/>
          </p:cNvSpPr>
          <p:nvPr>
            <p:ph idx="1"/>
          </p:nvPr>
        </p:nvSpPr>
        <p:spPr/>
        <p:txBody>
          <a:bodyPr>
            <a:normAutofit fontScale="92500" lnSpcReduction="10000"/>
          </a:bodyPr>
          <a:lstStyle/>
          <a:p>
            <a:r>
              <a:rPr lang="en-GB"/>
              <a:t>Frequent Data Retrieval: Frequently accessed data, such as customer support response times or purchase frequency, can be stored as Flyweights, optimizing memory usage and speeding up data retrieval. Template-Based Communication: Use Flyweights for templates in customer communication, where only variable data (e.g., customer name, recent transactions) is unique, while the main message structure is shared across instances.
Benefits:
Memory Efficiency. Reduces memory usage by sharing common data points across customer profiles, allowing the CRM to handle large datasets more efficiently. Performance Optimization Minimizes the need to load repetitive data, which improves the performance, especially when handling data at scale. Example Use Case: For a large customer base, storing country information as a Flyweight allows multiple customer profiles to reference the same data, thus reducing memory usage. Only unique customer details, such as purchase history and communication logs, are stored individually.
Proxy Pattern Overview: The Proxy pattern provides a surrogate or placeholder for another object to control access to it. In CRM systems, Proxies can be used to enforce security controls, manage access levels, and delay resource-heavy processes until they are absolutely necessary. Implementation in CRM:</a:t>
            </a:r>
            <a:endParaRPr lang="en-US"/>
          </a:p>
        </p:txBody>
      </p:sp>
    </p:spTree>
    <p:extLst>
      <p:ext uri="{BB962C8B-B14F-4D97-AF65-F5344CB8AC3E}">
        <p14:creationId xmlns:p14="http://schemas.microsoft.com/office/powerpoint/2010/main" val="3472917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4632-BAC0-B194-8EE2-726541462DBC}"/>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72FB031F-3211-B979-92E7-16CA0A832770}"/>
              </a:ext>
            </a:extLst>
          </p:cNvPr>
          <p:cNvSpPr>
            <a:spLocks noGrp="1"/>
          </p:cNvSpPr>
          <p:nvPr>
            <p:ph idx="1"/>
          </p:nvPr>
        </p:nvSpPr>
        <p:spPr/>
        <p:txBody>
          <a:bodyPr/>
          <a:lstStyle/>
          <a:p>
            <a:r>
              <a:rPr lang="en-GB"/>
              <a:t>Security Proxy: Controls access to sensitive customer information based on user roles. For example, only managers can access certain financial information of customers. Virtual Proxy: Load only necessary data when viewing customer profiles. For instance, customer interactions are loaded on demand, rather than fetching all data upfront, which enhances performance. Protection ProOxy: Enforce permission controls, so certain CRM features (like customer financial details or advanced analytics) are only accessible to authorized personnel.
Benefits:
Enhanced Security: Ensures sensitive information is accessible only to authorized users, reducing the risk of data breaches. Efficient Resource Management: Defers loading resource-intensive data until it’s needed, reducing server load and improving system responsSIveness. Example Use Case: A sales representative has access to general customer data but is restricted from viewing sensitive financial data unless they have the required permissions. The Proxy pattem provides a gatekeeping function, ensuring that each CRM user only accesses the data they are authorized to view.</a:t>
            </a:r>
            <a:endParaRPr lang="en-US"/>
          </a:p>
        </p:txBody>
      </p:sp>
    </p:spTree>
    <p:extLst>
      <p:ext uri="{BB962C8B-B14F-4D97-AF65-F5344CB8AC3E}">
        <p14:creationId xmlns:p14="http://schemas.microsoft.com/office/powerpoint/2010/main" val="3238015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0A9A-717D-CA68-9D7C-A096F1CA84F0}"/>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F25B642A-22B7-995A-492C-92FB22555EFA}"/>
              </a:ext>
            </a:extLst>
          </p:cNvPr>
          <p:cNvSpPr>
            <a:spLocks noGrp="1"/>
          </p:cNvSpPr>
          <p:nvPr>
            <p:ph idx="1"/>
          </p:nvPr>
        </p:nvSpPr>
        <p:spPr/>
        <p:txBody>
          <a:bodyPr/>
          <a:lstStyle/>
          <a:p>
            <a:r>
              <a:rPr lang="en-GB"/>
              <a:t>Adapter Pattem
Overview The Adapter Pattern is used in software design to allow two incompatible interfaces to work together. It acts as a bridge between different components, translating one interface for compatibility with another.</a:t>
            </a:r>
          </a:p>
        </p:txBody>
      </p:sp>
    </p:spTree>
    <p:extLst>
      <p:ext uri="{BB962C8B-B14F-4D97-AF65-F5344CB8AC3E}">
        <p14:creationId xmlns:p14="http://schemas.microsoft.com/office/powerpoint/2010/main" val="3328779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6F25-22BD-90AC-B616-6B2DE206ECF5}"/>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4288DB6E-31D3-70F3-DD16-A5CCCEAD3B1E}"/>
              </a:ext>
            </a:extLst>
          </p:cNvPr>
          <p:cNvSpPr>
            <a:spLocks noGrp="1"/>
          </p:cNvSpPr>
          <p:nvPr>
            <p:ph idx="1"/>
          </p:nvPr>
        </p:nvSpPr>
        <p:spPr/>
        <p:txBody>
          <a:bodyPr/>
          <a:lstStyle/>
          <a:p>
            <a:r>
              <a:rPr lang="en-GB"/>
              <a:t>Context in CRM In a CRM system, the Adapter Pattern can be highly beneficial for integrating third-party applications and Apls that provide services such as email, social media insights, and payment gateways. These services may have unique data structures and methods that differ from the CRM’s existing system structure. The Adapter Pattern can adapt these external interfaces to fit the CRM system’s expected format, alowing smooth integration without changing the core CRM codebase.</a:t>
            </a:r>
            <a:endParaRPr lang="en-US"/>
          </a:p>
        </p:txBody>
      </p:sp>
    </p:spTree>
    <p:extLst>
      <p:ext uri="{BB962C8B-B14F-4D97-AF65-F5344CB8AC3E}">
        <p14:creationId xmlns:p14="http://schemas.microsoft.com/office/powerpoint/2010/main" val="673592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3E8F-244D-0C44-F48A-AB7C7DCF74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BBF2CB-04E2-80AA-4EAC-2534C1208768}"/>
              </a:ext>
            </a:extLst>
          </p:cNvPr>
          <p:cNvSpPr>
            <a:spLocks noGrp="1"/>
          </p:cNvSpPr>
          <p:nvPr>
            <p:ph idx="1"/>
          </p:nvPr>
        </p:nvSpPr>
        <p:spPr/>
        <p:txBody>
          <a:bodyPr/>
          <a:lstStyle/>
          <a:p>
            <a:pPr marL="0" indent="0">
              <a:buNone/>
            </a:pPr>
            <a:r>
              <a:rPr lang="en-GB"/>
              <a:t>Implementation (without code)</a:t>
            </a:r>
          </a:p>
          <a:p>
            <a:pPr marL="0" indent="0">
              <a:buNone/>
            </a:pPr>
            <a:r>
              <a:rPr lang="en-GB"/>
              <a:t> Identify Incompatible Interfaces: For instance, integrating a social media API (like Facebook or Linkedin) with different data fomats from the CRM </a:t>
            </a:r>
          </a:p>
          <a:p>
            <a:pPr marL="0" indent="0">
              <a:buNone/>
            </a:pPr>
            <a:r>
              <a:rPr lang="en-GB"/>
              <a:t>3. Map Data to CRM Structure: Within the adapter, map the fields from the external service (like user profiles, posts, or engagement metrics) to the CRM’s internal fields. 4. Use the Adapter in CRM Modules: Once the data is converted, the CRM can use it seamlessly for analytics, customer insights, or reporting.</a:t>
            </a:r>
          </a:p>
        </p:txBody>
      </p:sp>
    </p:spTree>
    <p:extLst>
      <p:ext uri="{BB962C8B-B14F-4D97-AF65-F5344CB8AC3E}">
        <p14:creationId xmlns:p14="http://schemas.microsoft.com/office/powerpoint/2010/main" val="2821520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B67-31F6-7DC3-A82F-3FD455D878A9}"/>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9AA04971-0DA9-9DE1-3FB4-45504AAC5C7F}"/>
              </a:ext>
            </a:extLst>
          </p:cNvPr>
          <p:cNvSpPr>
            <a:spLocks noGrp="1"/>
          </p:cNvSpPr>
          <p:nvPr>
            <p:ph idx="1"/>
          </p:nvPr>
        </p:nvSpPr>
        <p:spPr/>
        <p:txBody>
          <a:bodyPr/>
          <a:lstStyle/>
          <a:p>
            <a:r>
              <a:rPr lang="en-GB"/>
              <a:t>Benefits </a:t>
            </a:r>
          </a:p>
          <a:p>
            <a:r>
              <a:rPr lang="en-GB"/>
              <a:t>Ease of Integration: The Adapter Pattern simplifies integration with third-party services, saving development time and reducing errors. Reusability: Each adapter can be reused across multiple CRM modules, ensuring consistency and reducing redundant code. Flexibility: Enables the CRM system to support various external services, even as they change or add features.</a:t>
            </a:r>
          </a:p>
          <a:p>
            <a:r>
              <a:rPr lang="en-GB"/>
              <a:t>Use Cases Social Media Integration: Importing data from various social media platforms for customer engagement insights. Email Services: Adapting email data from services like Gmail or Outlook into the CRM for logging and tracking conversations. Payment Gateways: Allowing the CRM to work with various payment services, each with its own data structures and transaction protocols.</a:t>
            </a:r>
            <a:endParaRPr lang="en-US"/>
          </a:p>
        </p:txBody>
      </p:sp>
    </p:spTree>
    <p:extLst>
      <p:ext uri="{BB962C8B-B14F-4D97-AF65-F5344CB8AC3E}">
        <p14:creationId xmlns:p14="http://schemas.microsoft.com/office/powerpoint/2010/main" val="3789306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EC70-2A28-2E3C-8F8A-78E30F845209}"/>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27582B8D-D252-DA20-162A-0432E1E80EC7}"/>
              </a:ext>
            </a:extLst>
          </p:cNvPr>
          <p:cNvSpPr>
            <a:spLocks noGrp="1"/>
          </p:cNvSpPr>
          <p:nvPr>
            <p:ph idx="1"/>
          </p:nvPr>
        </p:nvSpPr>
        <p:spPr/>
        <p:txBody>
          <a:bodyPr/>
          <a:lstStyle/>
          <a:p>
            <a:r>
              <a:rPr lang="en-GB"/>
              <a:t> protocols. Bridge Patten
Overview The Bridge Pattern separates an object’s abstraction from its implementation, allowing them to vary independently. This pattern is useful for scenarios where you want to decouple an abstraction from multiple implementations. Context in CRM In a CRM system, the Bridge Pattern can be applied to separate business logic (abstraction) from the implementation of various storage and integration services. For instance, the CRM might need to store customer data in different</a:t>
            </a:r>
            <a:endParaRPr lang="en-US"/>
          </a:p>
        </p:txBody>
      </p:sp>
    </p:spTree>
    <p:extLst>
      <p:ext uri="{BB962C8B-B14F-4D97-AF65-F5344CB8AC3E}">
        <p14:creationId xmlns:p14="http://schemas.microsoft.com/office/powerpoint/2010/main" val="2559338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19636-8000-B9DA-6960-C3B9380B4F78}"/>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921DE036-2150-73C1-FA92-6749EFDA2EB5}"/>
              </a:ext>
            </a:extLst>
          </p:cNvPr>
          <p:cNvSpPr>
            <a:spLocks noGrp="1"/>
          </p:cNvSpPr>
          <p:nvPr>
            <p:ph idx="1"/>
          </p:nvPr>
        </p:nvSpPr>
        <p:spPr/>
        <p:txBody>
          <a:bodyPr>
            <a:normAutofit lnSpcReduction="10000"/>
          </a:bodyPr>
          <a:lstStyle/>
          <a:p>
            <a:r>
              <a:rPr lang="en-GB"/>
              <a:t>Databases (SQL, NOSQL) or integrate with different analytics services. The Bridge Pattern allows the CRM to maintain a consistent interface for storage and analytics while varying the underlying implementation as needed. Implementation 1. Define Abstraction: Define abstract classes for key CRM functions like customer data storage and analytics. 2. Create Implementor Interfaces: Create interfaces for different storage types (e.g, SQLDatabase and NoSQLDatabase) and analytics platforms (e.g.. BasiCAnalytics and AdvancedAIAnalytics). 3. Implement Concrete Classes: Each database type or analytics platform will implement these interfaces, allowing seamless functionality despite different backends. 4. Use Bridge to Vary Implementation: Link the abstraction with the implementors, enabling the CRM to choose the backend or analytics tool based on specific requirements.
Benefits
Independence of Abstraction and Implementation: The CRM can switch between database backends or analytics platforms without changing the business logic. Scalability: Allows easy addition of new storage solutions or analytics tools as the CRM grows. Improved Maintenance: Isolates changes in storage or analytics tools from other parts of the CRM, making it easier to update specific components.</a:t>
            </a:r>
            <a:endParaRPr lang="en-US"/>
          </a:p>
        </p:txBody>
      </p:sp>
    </p:spTree>
    <p:extLst>
      <p:ext uri="{BB962C8B-B14F-4D97-AF65-F5344CB8AC3E}">
        <p14:creationId xmlns:p14="http://schemas.microsoft.com/office/powerpoint/2010/main" val="1947413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BD1C-61CC-9F7E-5908-A324BF72A2DB}"/>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9538A344-3D0F-0334-B5EB-B56E77658C2C}"/>
              </a:ext>
            </a:extLst>
          </p:cNvPr>
          <p:cNvSpPr>
            <a:spLocks noGrp="1"/>
          </p:cNvSpPr>
          <p:nvPr>
            <p:ph idx="1"/>
          </p:nvPr>
        </p:nvSpPr>
        <p:spPr/>
        <p:txBody>
          <a:bodyPr>
            <a:normAutofit fontScale="92500" lnSpcReduction="10000"/>
          </a:bodyPr>
          <a:lstStyle/>
          <a:p>
            <a:r>
              <a:rPr lang="en-GB"/>
              <a:t>Use Cases
Multi-Database Support: Choosing between SQL and NOSQL databases depending on the customer segmnent or data volume. Analytics Flexibility. Allowing CRM users to choose between basic or advanced analytics tools based on their subscription level. Modularization of Data and Services: The CRM can plug in different modules for reporting
Composite Pattern
Overview The Composite Pattern is used to treat a group of objects in a similar way as a single instance of the object. This pattern is useful for creating tree structures to represent hierarchies of complex objects. Context in CRM In the CRM system, customer relationships can be viewed as a hierarchy where each customer profile can have multiple nested elements like interactions, sales records, and support tickets. Using the Composite Pattern, we can treat a customer profile with multiple interactions and records as a single entity, making it easier to manage and display related data in a unified way.
Implementation 1. Define Composite Structure: Define a CustomerProfile object that can contain multiple child objects like Interaction, SalesRecord, and SupportTicket.</a:t>
            </a:r>
            <a:endParaRPr lang="en-US"/>
          </a:p>
        </p:txBody>
      </p:sp>
    </p:spTree>
    <p:extLst>
      <p:ext uri="{BB962C8B-B14F-4D97-AF65-F5344CB8AC3E}">
        <p14:creationId xmlns:p14="http://schemas.microsoft.com/office/powerpoint/2010/main" val="905680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C0FD-5CCC-54D8-B1B1-789E5CACB107}"/>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89CFE8C1-6AF4-7773-AF1E-4E81F6458F04}"/>
              </a:ext>
            </a:extLst>
          </p:cNvPr>
          <p:cNvSpPr>
            <a:spLocks noGrp="1"/>
          </p:cNvSpPr>
          <p:nvPr>
            <p:ph idx="1"/>
          </p:nvPr>
        </p:nvSpPr>
        <p:spPr/>
        <p:txBody>
          <a:bodyPr/>
          <a:lstStyle/>
          <a:p>
            <a:r>
              <a:rPr lang="en-GB"/>
              <a:t>2. Component Interface: Create an interface for CustomerElement that defines standard operations (e.g., add, remove, display) for individual elements (leaves) or groups (composites). 3. Composite and Leaf Classes: Implement classes for individual customer elements (leaves) and a composite CustomerProfile that can contain and manage these elements. 4. Unified Operations: Treat individual interactions, sales records, and tickets as part of a composite profile, allowing the CRM to manage or display all data points under a single customer profile. Benefits Simplified Data Handling Makes it easier to work with complex customer records by organizing data in a unified, hierarchical structure. Consistent User Interface: Allows the CRM to display and manipulate complex customer relationships and interactions in a coherent manner. Efficient Data Management: Enables bulk operations, such as viewing all records or interactions for a customer at once. Use Cases Customer Profile Management: Viewing all interactions, purchases, and support tickets for a customer in a single view. Sales and Support History. Treating multiple customer activities as one entity for tracking and reporting purposes. Hierarchical Data Representation: Organizing customer interactions by date or category while enabling easy access to individual records.</a:t>
            </a:r>
            <a:endParaRPr lang="en-US"/>
          </a:p>
        </p:txBody>
      </p:sp>
    </p:spTree>
    <p:extLst>
      <p:ext uri="{BB962C8B-B14F-4D97-AF65-F5344CB8AC3E}">
        <p14:creationId xmlns:p14="http://schemas.microsoft.com/office/powerpoint/2010/main" val="77975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9209-9ECD-7684-A1B5-E56557653B63}"/>
              </a:ext>
            </a:extLst>
          </p:cNvPr>
          <p:cNvSpPr>
            <a:spLocks noGrp="1"/>
          </p:cNvSpPr>
          <p:nvPr>
            <p:ph type="title"/>
          </p:nvPr>
        </p:nvSpPr>
        <p:spPr/>
        <p:txBody>
          <a:bodyPr/>
          <a:lstStyle/>
          <a:p>
            <a:r>
              <a:rPr lang="en-GB"/>
              <a:t>CREATIONAL DESIGN PATTERNS</a:t>
            </a:r>
            <a:endParaRPr lang="en-US"/>
          </a:p>
        </p:txBody>
      </p:sp>
      <p:sp>
        <p:nvSpPr>
          <p:cNvPr id="3" name="Content Placeholder 2">
            <a:extLst>
              <a:ext uri="{FF2B5EF4-FFF2-40B4-BE49-F238E27FC236}">
                <a16:creationId xmlns:a16="http://schemas.microsoft.com/office/drawing/2014/main" id="{C251971D-2331-81B8-E799-9F88BD637AA6}"/>
              </a:ext>
            </a:extLst>
          </p:cNvPr>
          <p:cNvSpPr>
            <a:spLocks noGrp="1"/>
          </p:cNvSpPr>
          <p:nvPr>
            <p:ph idx="1"/>
          </p:nvPr>
        </p:nvSpPr>
        <p:spPr/>
        <p:txBody>
          <a:bodyPr>
            <a:normAutofit fontScale="70000" lnSpcReduction="20000"/>
          </a:bodyPr>
          <a:lstStyle/>
          <a:p>
            <a:r>
              <a:rPr lang="en-GB"/>
              <a:t>CREATIONAL DESIGN PATTERNS
Singleton Pattern
Overview: The Singleton patten ensures that a class has only one instance and provides a global point of access to it. In a CRM system, it’s useful for resources like database connections and configuration settings. Implementation: Database Connection Manager: Singleton can manage the database connection to ensure only one connection instance exists across the CRM, reducing the likelihood of conflicts and resource exhaustion. Configuration Manager. The Singleton holds system-wide settings (e.g., API keys, environment variables) that need consistent access across multiple modules</a:t>
            </a:r>
          </a:p>
          <a:p>
            <a:r>
              <a:rPr lang="en-GB"/>
              <a:t>Benefits:
Resource Efficiency: Reduces memory and processing usage by preventing multiple instances. Consistency: Ensures that global configurations remain consistent across the system.
Use Case: Whenever any CRM module (like customer profile management or analytics) requires database access, it uses the Singleton connection instance, ensuring efficient resource use. Factory Method Pattern
Overview: The Factory Method pattern provides an interface for creating objects but lets subclasses alter the type of objects created. In CRM, this can be used for creating different types of user objects (e.g, admin, salesperson, customer).
Implementation: User Account Factory: Creates different user account types based on roles, such as creating an Admin User or Sales User based on the required permissions. Customer Profile Factory: Generates customer profiles with specific attributes depending on customer segment (e.g., VIP, regular, prospect). Benefits: Flexibility: Allows creating different objects without specifying the exact class.</a:t>
            </a:r>
            <a:endParaRPr lang="en-US"/>
          </a:p>
        </p:txBody>
      </p:sp>
    </p:spTree>
    <p:extLst>
      <p:ext uri="{BB962C8B-B14F-4D97-AF65-F5344CB8AC3E}">
        <p14:creationId xmlns:p14="http://schemas.microsoft.com/office/powerpoint/2010/main" val="109390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73D7-BD92-5F21-7657-35189D1D79A4}"/>
              </a:ext>
            </a:extLst>
          </p:cNvPr>
          <p:cNvSpPr>
            <a:spLocks noGrp="1"/>
          </p:cNvSpPr>
          <p:nvPr>
            <p:ph type="title"/>
          </p:nvPr>
        </p:nvSpPr>
        <p:spPr/>
        <p:txBody>
          <a:bodyPr/>
          <a:lstStyle/>
          <a:p>
            <a:r>
              <a:rPr lang="en-GB"/>
              <a:t>Benefits </a:t>
            </a:r>
            <a:endParaRPr lang="en-US"/>
          </a:p>
        </p:txBody>
      </p:sp>
      <p:sp>
        <p:nvSpPr>
          <p:cNvPr id="3" name="Content Placeholder 2">
            <a:extLst>
              <a:ext uri="{FF2B5EF4-FFF2-40B4-BE49-F238E27FC236}">
                <a16:creationId xmlns:a16="http://schemas.microsoft.com/office/drawing/2014/main" id="{40541F97-F878-36BF-22EC-D35EAB806258}"/>
              </a:ext>
            </a:extLst>
          </p:cNvPr>
          <p:cNvSpPr>
            <a:spLocks noGrp="1"/>
          </p:cNvSpPr>
          <p:nvPr>
            <p:ph idx="1"/>
          </p:nvPr>
        </p:nvSpPr>
        <p:spPr/>
        <p:txBody>
          <a:bodyPr>
            <a:normAutofit lnSpcReduction="10000"/>
          </a:bodyPr>
          <a:lstStyle/>
          <a:p>
            <a:r>
              <a:rPr lang="en-GB"/>
              <a:t>Scalability: New user roles or customer segments can be added with minimal code changes.
Use Case: If a new user role, such as a “Partner” account, is introduced, the CRM can easily integrate it using the factory method without changing the existing user creation logic. Abstract Factory Pattern
Overview: The Abstract Factory pattern provides an interface to create families of related objects without specifying concrete classes. In a CRM system, this is valuable when creating groups of related objects, like elements for different user roles.
Implementation: Component Factory: Depending on the user role, the Abstract Factory produces related Ul components (e.g., dashboards, menus, widgets) suited to that role (e.g., Admin Factory, Sales Ul Factory). Notification Factory: Generates appropriate notification types (email, SMS, push) and formats based on user preferences or subscription level. Benefits:
Consistency: Ensures that all parts of a component family are compatible. Modularity: Allows easy swapping of Ul or notification styles without changing the main system.</a:t>
            </a:r>
            <a:endParaRPr lang="en-US"/>
          </a:p>
        </p:txBody>
      </p:sp>
    </p:spTree>
    <p:extLst>
      <p:ext uri="{BB962C8B-B14F-4D97-AF65-F5344CB8AC3E}">
        <p14:creationId xmlns:p14="http://schemas.microsoft.com/office/powerpoint/2010/main" val="32055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37BF3-F3BB-046E-09AA-52F840391E43}"/>
              </a:ext>
            </a:extLst>
          </p:cNvPr>
          <p:cNvSpPr>
            <a:spLocks noGrp="1"/>
          </p:cNvSpPr>
          <p:nvPr>
            <p:ph type="title"/>
          </p:nvPr>
        </p:nvSpPr>
        <p:spPr/>
        <p:txBody>
          <a:bodyPr/>
          <a:lstStyle/>
          <a:p>
            <a:r>
              <a:rPr lang="en-GB"/>
              <a:t>Use casEs</a:t>
            </a:r>
            <a:endParaRPr lang="en-US"/>
          </a:p>
        </p:txBody>
      </p:sp>
      <p:sp>
        <p:nvSpPr>
          <p:cNvPr id="3" name="Content Placeholder 2">
            <a:extLst>
              <a:ext uri="{FF2B5EF4-FFF2-40B4-BE49-F238E27FC236}">
                <a16:creationId xmlns:a16="http://schemas.microsoft.com/office/drawing/2014/main" id="{78C66CDC-7560-D51E-AA72-5E23FEAFB442}"/>
              </a:ext>
            </a:extLst>
          </p:cNvPr>
          <p:cNvSpPr>
            <a:spLocks noGrp="1"/>
          </p:cNvSpPr>
          <p:nvPr>
            <p:ph idx="1"/>
          </p:nvPr>
        </p:nvSpPr>
        <p:spPr/>
        <p:txBody>
          <a:bodyPr>
            <a:normAutofit lnSpcReduction="10000"/>
          </a:bodyPr>
          <a:lstStyle/>
          <a:p>
            <a:r>
              <a:rPr lang="en-GB"/>
              <a:t>Use Case: Ifa new user role, such as a “Partner” account, is introduced, the CRM can easily integrate it using the factory method without changing the existing user creation logic. Abstract Factory Pattern Overview: The Abstract Factory patten provides an interface to create families of related objects without specifying concrete classes. In a CRM system, this is valuable when creating groups of related objects, like elements for different user roles.
Implementation:
Component Factory: Depending on the user role, the Abstract Factory produces related components (e.g., dashboards, menus, widgets) suited to that role (e.g., Admin Factory, Sales UI Factory). Notification Factory: Generates appropriate notification types (email, SMS, push) and formats based on user preferences or subscription level. Benefits: Consistency: Ensures that all parts of a component family are Compatible. Modularity: Allows easy swapping of or notification styles without changing the main system.
Use Case:</a:t>
            </a:r>
            <a:endParaRPr lang="en-US"/>
          </a:p>
        </p:txBody>
      </p:sp>
    </p:spTree>
    <p:extLst>
      <p:ext uri="{BB962C8B-B14F-4D97-AF65-F5344CB8AC3E}">
        <p14:creationId xmlns:p14="http://schemas.microsoft.com/office/powerpoint/2010/main" val="171548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F108-6991-8966-3E16-7996F7C55EE1}"/>
              </a:ext>
            </a:extLst>
          </p:cNvPr>
          <p:cNvSpPr>
            <a:spLocks noGrp="1"/>
          </p:cNvSpPr>
          <p:nvPr>
            <p:ph type="title"/>
          </p:nvPr>
        </p:nvSpPr>
        <p:spPr/>
        <p:txBody>
          <a:bodyPr/>
          <a:lstStyle/>
          <a:p>
            <a:r>
              <a:rPr lang="en-GB"/>
              <a:t>Builder pattern </a:t>
            </a:r>
            <a:endParaRPr lang="en-US"/>
          </a:p>
        </p:txBody>
      </p:sp>
      <p:sp>
        <p:nvSpPr>
          <p:cNvPr id="3" name="Content Placeholder 2">
            <a:extLst>
              <a:ext uri="{FF2B5EF4-FFF2-40B4-BE49-F238E27FC236}">
                <a16:creationId xmlns:a16="http://schemas.microsoft.com/office/drawing/2014/main" id="{1F61A9BB-811A-3F39-8A7D-52B777F35FCE}"/>
              </a:ext>
            </a:extLst>
          </p:cNvPr>
          <p:cNvSpPr>
            <a:spLocks noGrp="1"/>
          </p:cNvSpPr>
          <p:nvPr>
            <p:ph idx="1"/>
          </p:nvPr>
        </p:nvSpPr>
        <p:spPr/>
        <p:txBody>
          <a:bodyPr/>
          <a:lstStyle/>
          <a:p>
            <a:pPr marL="0" indent="0">
              <a:buNone/>
            </a:pPr>
            <a:r>
              <a:rPr lang="en-GB"/>
              <a:t>
OvervieW: The Builder pattern separates the construction of a complex object from its representation. It’s useful in CRM systems for creating complex objects like customer profiles or reports with numerous optional parts. Implementation: Customer Profile Builder. Constructs detailed customer profiles by assembling optional components, such as transaction history, behavioral data, and interaction logs. Report Builder:. Builds complex reports, allowing users to customize which sections (e.g., demographics, purchase trends, satisfaction scores) they want to include.
Benefits: Flexibility: Users can construct objects step-by-step, making it easier to customize. Readability: Clear construction process for complex objects, enhancing readability and maintainability. Use Case: When generating customer reports, the CRM system allows users to choose specific data sections, which the Builder pattern assembles into a customized report</a:t>
            </a:r>
            <a:endParaRPr lang="en-US"/>
          </a:p>
        </p:txBody>
      </p:sp>
    </p:spTree>
    <p:extLst>
      <p:ext uri="{BB962C8B-B14F-4D97-AF65-F5344CB8AC3E}">
        <p14:creationId xmlns:p14="http://schemas.microsoft.com/office/powerpoint/2010/main" val="146159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0B874-158A-A4B7-2FE0-688495C8C4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18765B-3DA6-02A3-3F9D-DE41C33E13D6}"/>
              </a:ext>
            </a:extLst>
          </p:cNvPr>
          <p:cNvSpPr>
            <a:spLocks noGrp="1"/>
          </p:cNvSpPr>
          <p:nvPr>
            <p:ph idx="1"/>
          </p:nvPr>
        </p:nvSpPr>
        <p:spPr/>
        <p:txBody>
          <a:bodyPr>
            <a:normAutofit fontScale="92500"/>
          </a:bodyPr>
          <a:lstStyle/>
          <a:p>
            <a:r>
              <a:rPr lang="en-GB"/>
              <a:t>If the CRM is tailored for different user roles, the Abstract Factory can ensure that each role sees a customized interface while maintaining consistency across Ul elements.
Builder Pattern
OvervieW: The Builder pattern separates the construction of a complex object from its representation. It’s useful in CRM systems for creating complex objects like customer profiles or reports with numerous optional parts. Implementation: Customer Profile Builder. Constructs detailed customer profiles by assembling optional components, such as transaction history, behavioral data, and interaction logs. Report Builder:. Builds complex reports, allowing users to customize which sections (e.g., demographics, purchase trends, satisfaction scores) they want to include.
Benefits: Flexibility: Users can construct objects step-by-step, making it easier to customize. Readability: Clear construction process for complex objects, enhancing readability and maintainability. Use Case: When generating customer reports, the CRM system allows users to choose specific data sections, which the Builder pattern assembles into a customized report</a:t>
            </a:r>
            <a:endParaRPr lang="en-US"/>
          </a:p>
        </p:txBody>
      </p:sp>
    </p:spTree>
    <p:extLst>
      <p:ext uri="{BB962C8B-B14F-4D97-AF65-F5344CB8AC3E}">
        <p14:creationId xmlns:p14="http://schemas.microsoft.com/office/powerpoint/2010/main" val="110207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4283A-B09B-6460-C1BC-15A97299D56D}"/>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DD5E6EC5-372A-B884-7E8A-FCB9C94DA182}"/>
              </a:ext>
            </a:extLst>
          </p:cNvPr>
          <p:cNvSpPr>
            <a:spLocks noGrp="1"/>
          </p:cNvSpPr>
          <p:nvPr>
            <p:ph idx="1"/>
          </p:nvPr>
        </p:nvSpPr>
        <p:spPr/>
        <p:txBody>
          <a:bodyPr>
            <a:normAutofit fontScale="92500"/>
          </a:bodyPr>
          <a:lstStyle/>
          <a:p>
            <a:r>
              <a:rPr lang="en-GB"/>
              <a:t>If the CRM is tailored for different user roles, the Abstract Factory can ensure that each role sees a customized interface while maintaining consistency across Ul elements.
Builder Pattern
OvervieW: The Builder pattern separates the construction of a complex object from its representation. It’s useful in CRM systems for creating complex objects like customer profiles or reports with numerous optional parts. Implementation: Customer Profile Builder. Constructs detailed customer profiles by assembling optional components, such as transaction history, behavioral data, and interaction logs. Report Builder:. Builds complex reports, allowing users to customize which sections (e.g., demographics, purchase trends, satisfaction scores) they want to include.
Benefits: Flexibility: Users can construct objects step-by-step, making it easier to customize. Readability: Clear construction process for complex objects, enhancing readability and maintainability. Use Case: When generating customer reports, the CRM system allows users to choose specific data sections, which the Builder pattern assembles into a customized report</a:t>
            </a:r>
            <a:endParaRPr lang="en-US"/>
          </a:p>
        </p:txBody>
      </p:sp>
    </p:spTree>
    <p:extLst>
      <p:ext uri="{BB962C8B-B14F-4D97-AF65-F5344CB8AC3E}">
        <p14:creationId xmlns:p14="http://schemas.microsoft.com/office/powerpoint/2010/main" val="266767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F669-2EA2-1487-DAF9-4D92DA4710E5}"/>
              </a:ext>
            </a:extLst>
          </p:cNvPr>
          <p:cNvSpPr>
            <a:spLocks noGrp="1"/>
          </p:cNvSpPr>
          <p:nvPr>
            <p:ph type="title"/>
          </p:nvPr>
        </p:nvSpPr>
        <p:spPr/>
        <p:txBody>
          <a:bodyPr/>
          <a:lstStyle/>
          <a:p>
            <a:r>
              <a:rPr lang="en-GB"/>
              <a:t> </a:t>
            </a:r>
            <a:endParaRPr lang="en-US"/>
          </a:p>
        </p:txBody>
      </p:sp>
      <p:sp>
        <p:nvSpPr>
          <p:cNvPr id="3" name="Content Placeholder 2">
            <a:extLst>
              <a:ext uri="{FF2B5EF4-FFF2-40B4-BE49-F238E27FC236}">
                <a16:creationId xmlns:a16="http://schemas.microsoft.com/office/drawing/2014/main" id="{14454E9D-5E22-5F6C-AB59-43EC18306426}"/>
              </a:ext>
            </a:extLst>
          </p:cNvPr>
          <p:cNvSpPr>
            <a:spLocks noGrp="1"/>
          </p:cNvSpPr>
          <p:nvPr>
            <p:ph idx="1"/>
          </p:nvPr>
        </p:nvSpPr>
        <p:spPr/>
        <p:txBody>
          <a:bodyPr/>
          <a:lstStyle/>
          <a:p>
            <a:r>
              <a:rPr lang="en-GB"/>
              <a:t>Prototype Pattern
Overview: The Prototype pattern allows creating new objects by copying existing instances, which can be customized as needed. In CRM, it’s useful for creating similar objects quickly, like customer templates or predefined marketing campaigns.
Implementation: Customer Template: Predefined customer templates (e.g., “VIP Customer”, “Prospect’) serve as prototypes, allowing quick creation and customization of similar customer profiles. Campaign Template: Allows the creation of a base marketing campaign that can be cloned and modified for various customer segments or seasonal promotions. Benefits: Efficiency: Reduces the need to create new instances from scratch, improving speed. Consistency: Ensures uniform structure while allowing minor tweaks. Use Case: When a CRM user needs to create a new campaign based on a previous successful one, they can use the prototype, adjusting parameters like target audience and duration.</a:t>
            </a:r>
            <a:endParaRPr lang="en-US"/>
          </a:p>
        </p:txBody>
      </p:sp>
    </p:spTree>
    <p:extLst>
      <p:ext uri="{BB962C8B-B14F-4D97-AF65-F5344CB8AC3E}">
        <p14:creationId xmlns:p14="http://schemas.microsoft.com/office/powerpoint/2010/main" val="270337374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Dividend</vt:lpstr>
      <vt:lpstr>CUSTOMER RELATIONSHIP
MANAGEMENT SYSTEM.</vt:lpstr>
      <vt:lpstr>A Customer Relationship Management (CRM) system</vt:lpstr>
      <vt:lpstr>CREATIONAL DESIGN PATTERNS</vt:lpstr>
      <vt:lpstr>Benefits </vt:lpstr>
      <vt:lpstr>Use casEs</vt:lpstr>
      <vt:lpstr>Builder pattern </vt:lpstr>
      <vt:lpstr>PowerPoint Presentation</vt:lpstr>
      <vt:lpstr> </vt:lpstr>
      <vt:lpstr> </vt:lpstr>
      <vt:lpstr>BEHAVIOURAL DESIGN PATTERNS</vt:lpstr>
      <vt:lpstr> </vt:lpstr>
      <vt:lpstr> </vt:lpstr>
      <vt:lpstr> </vt:lpstr>
      <vt:lpstr> </vt:lpstr>
      <vt:lpstr> </vt:lpstr>
      <vt:lpstr> </vt:lpstr>
      <vt:lpstr> </vt:lpstr>
      <vt:lpstr>STRUCTURAL DESIGN PATTERNS</vt:lpstr>
      <vt:lpstr> </vt:lpstr>
      <vt:lpstr> </vt:lpstr>
      <vt:lpstr> </vt:lpstr>
      <vt:lpstr> </vt:lpstr>
      <vt:lpstr> </vt:lpstr>
      <vt:lpstr>PowerPoint Presentation</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RELATIONSHIP
MANAGEMENT SYSTEM.</dc:title>
  <dc:creator>Abwa Eric</dc:creator>
  <cp:lastModifiedBy>Abwa Eric</cp:lastModifiedBy>
  <cp:revision>1</cp:revision>
  <dcterms:created xsi:type="dcterms:W3CDTF">2024-11-23T12:59:07Z</dcterms:created>
  <dcterms:modified xsi:type="dcterms:W3CDTF">2024-11-23T13:29:08Z</dcterms:modified>
</cp:coreProperties>
</file>