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4" r:id="rId3"/>
    <p:sldId id="265" r:id="rId4"/>
    <p:sldId id="261" r:id="rId5"/>
    <p:sldId id="258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7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2023/9/19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i-wiki.org/lang/csl/bitset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48385" y="542925"/>
            <a:ext cx="9337040" cy="1296035"/>
          </a:xfrm>
        </p:spPr>
        <p:txBody>
          <a:bodyPr/>
          <a:lstStyle/>
          <a:p>
            <a:pPr marL="0" indent="0">
              <a:buFont typeface="Arial" panose="020B0604020202020204" pitchFamily="34" charset="0"/>
            </a:pPr>
            <a:r>
              <a:rPr lang="en-US" altLang="zh-CN"/>
              <a:t>	STL</a:t>
            </a:r>
            <a:r>
              <a:rPr lang="zh-CN" altLang="en-US"/>
              <a:t>第二讲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442200" y="4452620"/>
            <a:ext cx="3827145" cy="1292860"/>
          </a:xfrm>
        </p:spPr>
        <p:txBody>
          <a:bodyPr>
            <a:normAutofit fontScale="92500"/>
          </a:bodyPr>
          <a:lstStyle/>
          <a:p>
            <a:r>
              <a:rPr lang="en-US" altLang="zh-CN"/>
              <a:t>   			</a:t>
            </a:r>
            <a:r>
              <a:rPr lang="en-US" altLang="zh-CN" sz="3200"/>
              <a:t>	</a:t>
            </a:r>
            <a:r>
              <a:rPr lang="zh-CN" altLang="en-US" sz="3200"/>
              <a:t>网</a:t>
            </a:r>
            <a:r>
              <a:rPr lang="en-US" altLang="zh-CN" sz="3200"/>
              <a:t>21-4 </a:t>
            </a:r>
            <a:r>
              <a:rPr lang="zh-CN" altLang="en-US" sz="3200"/>
              <a:t>沈锦轩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2625" y="2550795"/>
            <a:ext cx="40068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deque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bitset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priority_queue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相关的技巧和干货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可能会遇到的坑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deque(</a:t>
            </a:r>
            <a:r>
              <a:rPr lang="zh-CN" altLang="en-US"/>
              <a:t>双端队列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deque</a:t>
            </a:r>
            <a:r>
              <a:rPr lang="zh-CN" altLang="en-US"/>
              <a:t>跟</a:t>
            </a:r>
            <a:r>
              <a:rPr lang="en-US" altLang="zh-CN"/>
              <a:t>queue</a:t>
            </a:r>
            <a:r>
              <a:rPr lang="zh-CN" altLang="en-US"/>
              <a:t>的区别就在于他支持两头进和两头出</a:t>
            </a:r>
            <a:endParaRPr lang="en-US" altLang="zh-CN"/>
          </a:p>
          <a:p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画个图就很好理解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/>
              <a:t>deque.cpp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14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bitset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由于内存地址是按字节即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byte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寻址，而非比特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bit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，一个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bool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类型的变量，虽然只能表示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0/1,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但是也占了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1 byte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的内存。</a:t>
            </a: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bitset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就是通过固定的优化，使得一个字节的八个比特能分别储存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8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位的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0/1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对于一个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字节的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int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变量，在只存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0/1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的意义下，</a:t>
            </a: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bitset 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占用空间只是其 </a:t>
            </a: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b="1"/>
              <a:t>/32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，计算一些信息时，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所需时间也是其 </a:t>
            </a: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1/32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/>
          </a:p>
          <a:p>
            <a:r>
              <a:rPr lang="en-US" altLang="zh-CN"/>
              <a:t>b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itset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的成员函数以及支持的运算符非常的多，这里不再赘述，大家可以自行前往上节课提到的网站，或者</a:t>
            </a:r>
            <a:r>
              <a:rPr lang="en-US" altLang="zh-CN">
                <a:hlinkClick r:id="rId3"/>
              </a:rPr>
              <a:t>bitset - OI Wiki (oi-wiki.org)</a:t>
            </a:r>
            <a:r>
              <a:rPr lang="zh-CN" altLang="en-US"/>
              <a:t>进行学习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524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非顺序容器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这节课要讲的容器和上节课最大的不同点在于他们是非顺序容器</a:t>
            </a:r>
            <a:r>
              <a:rPr lang="en-US" altLang="zh-CN"/>
              <a:t>(</a:t>
            </a:r>
            <a:r>
              <a:rPr lang="zh-CN" altLang="en-US"/>
              <a:t>除了</a:t>
            </a:r>
            <a:r>
              <a:rPr lang="en-US" altLang="zh-CN"/>
              <a:t>deque)</a:t>
            </a:r>
            <a:r>
              <a:rPr lang="zh-CN" altLang="en-US"/>
              <a:t>。</a:t>
            </a:r>
          </a:p>
          <a:p>
            <a:pPr marL="0" indent="0">
              <a:buNone/>
            </a:pPr>
            <a:r>
              <a:rPr lang="zh-CN" altLang="en-US"/>
              <a:t>简单地讲，就是没有</a:t>
            </a:r>
            <a:r>
              <a:rPr lang="en-US" altLang="zh-CN"/>
              <a:t>“</a:t>
            </a:r>
            <a:r>
              <a:rPr lang="zh-CN" altLang="en-US"/>
              <a:t>前后</a:t>
            </a:r>
            <a:r>
              <a:rPr lang="en-US" altLang="zh-CN"/>
              <a:t>”</a:t>
            </a:r>
            <a:r>
              <a:rPr lang="zh-CN" altLang="en-US"/>
              <a:t>的概念，内部存储不是顺序的。</a:t>
            </a:r>
          </a:p>
          <a:p>
            <a:pPr marL="0" indent="0">
              <a:buNone/>
            </a:pPr>
            <a:r>
              <a:rPr lang="zh-CN" altLang="en-US"/>
              <a:t>所以也就没有类似</a:t>
            </a:r>
            <a:r>
              <a:rPr lang="en-US" altLang="zh-CN"/>
              <a:t>push()</a:t>
            </a:r>
            <a:r>
              <a:rPr lang="zh-CN" altLang="en-US"/>
              <a:t>，和</a:t>
            </a:r>
            <a:r>
              <a:rPr lang="en-US" altLang="zh-CN"/>
              <a:t>push_pack</a:t>
            </a:r>
            <a:r>
              <a:rPr lang="zh-CN" altLang="en-US"/>
              <a:t>（）的方法了</a:t>
            </a:r>
          </a:p>
          <a:p>
            <a:pPr marL="0" indent="0">
              <a:buNone/>
            </a:pP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数据在这些容器内部是以一种非常复杂的形式存储的，在现阶段学会怎么使用它们就行了。</a:t>
            </a: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等学习完数据结构等课程之后大家再去学习原理即可。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06DB91-8DD9-1636-34F7-0C06F3040F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06" y="245022"/>
            <a:ext cx="2418608" cy="29190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set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实现的是一个去重排序的容器，它会自动对里面的东西进行去重排序。</a:t>
            </a:r>
          </a:p>
          <a:p>
            <a:pPr marL="0" indent="0">
              <a:buNone/>
            </a:pPr>
            <a:r>
              <a:rPr lang="zh-CN" altLang="en-US"/>
              <a:t>让我们来看一下代码吧</a:t>
            </a:r>
          </a:p>
          <a:p>
            <a:pPr marL="0" indent="0">
              <a:buNone/>
            </a:pPr>
            <a:r>
              <a:rPr lang="en-US" altLang="zh-CN"/>
              <a:t>set.cpp</a:t>
            </a: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STL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中还有一些和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set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非常接近的容器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multiset: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set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的操作完全一样，只是不去重，只排序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unordered_set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set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的操作几乎完全一样，只是不排序，所以不能使用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lower_bound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upper_bound,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但是添加和查询的复杂度从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logn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）降到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map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>
                <a:sym typeface="+mn-ea"/>
              </a:rPr>
              <a:t>map</a:t>
            </a:r>
            <a:r>
              <a:rPr lang="zh-CN" altLang="en-US" sz="1800">
                <a:sym typeface="+mn-ea"/>
              </a:rPr>
              <a:t>任意东西当下标且可以不连续的数组。</a:t>
            </a:r>
            <a:r>
              <a:rPr lang="en-US" altLang="zh-CN" sz="1800">
                <a:sym typeface="+mn-ea"/>
              </a:rPr>
              <a:t>map</a:t>
            </a:r>
            <a:r>
              <a:rPr lang="zh-CN" altLang="en-US" sz="1800">
                <a:sym typeface="+mn-ea"/>
              </a:rPr>
              <a:t>中会自动按照下标进行排序去重。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让我们来看一下代码吧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map.cpp</a:t>
            </a:r>
            <a:endParaRPr lang="en-US" altLang="zh-CN" sz="1800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sz="1800">
                <a:sym typeface="+mn-ea"/>
              </a:rPr>
              <a:t>STL</a:t>
            </a:r>
            <a:r>
              <a:rPr lang="zh-CN" altLang="en-US" sz="1800">
                <a:sym typeface="+mn-ea"/>
              </a:rPr>
              <a:t>中还有一些和</a:t>
            </a:r>
            <a:r>
              <a:rPr lang="en-US" altLang="zh-CN" sz="1800">
                <a:sym typeface="+mn-ea"/>
              </a:rPr>
              <a:t>map</a:t>
            </a:r>
            <a:r>
              <a:rPr lang="zh-CN" altLang="en-US" sz="1800">
                <a:sym typeface="+mn-ea"/>
              </a:rPr>
              <a:t>非常接近的容器</a:t>
            </a:r>
            <a:r>
              <a:rPr lang="en-US" altLang="zh-CN" sz="1800">
                <a:sym typeface="+mn-ea"/>
              </a:rPr>
              <a:t>: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800">
                <a:sym typeface="+mn-ea"/>
              </a:rPr>
              <a:t>unordered_</a:t>
            </a:r>
            <a:r>
              <a:rPr lang="en-US" altLang="zh-CN" sz="1800">
                <a:sym typeface="+mn-ea"/>
              </a:rPr>
              <a:t>map</a:t>
            </a:r>
            <a:r>
              <a:rPr lang="zh-CN" altLang="en-US" sz="1800">
                <a:sym typeface="+mn-ea"/>
              </a:rPr>
              <a:t>和</a:t>
            </a:r>
            <a:r>
              <a:rPr lang="en-US" altLang="zh-CN" sz="1800">
                <a:sym typeface="+mn-ea"/>
              </a:rPr>
              <a:t>map</a:t>
            </a:r>
            <a:r>
              <a:rPr lang="zh-CN" altLang="en-US" sz="1800">
                <a:sym typeface="+mn-ea"/>
              </a:rPr>
              <a:t>的操作几乎完全一样，只是不排序，所以不能使用</a:t>
            </a:r>
            <a:r>
              <a:rPr lang="en-US" altLang="zh-CN" sz="1800">
                <a:sym typeface="+mn-ea"/>
              </a:rPr>
              <a:t>lower_bound</a:t>
            </a:r>
            <a:r>
              <a:rPr lang="zh-CN" altLang="en-US" sz="1800">
                <a:sym typeface="+mn-ea"/>
              </a:rPr>
              <a:t>和</a:t>
            </a:r>
            <a:r>
              <a:rPr lang="en-US" altLang="zh-CN" sz="1800">
                <a:sym typeface="+mn-ea"/>
              </a:rPr>
              <a:t>upper_bound,</a:t>
            </a:r>
            <a:r>
              <a:rPr lang="zh-CN" altLang="en-US" sz="1800">
                <a:sym typeface="+mn-ea"/>
              </a:rPr>
              <a:t>但是添加和查询的复杂度从</a:t>
            </a:r>
            <a:r>
              <a:rPr lang="en-US" altLang="zh-CN" sz="1800">
                <a:sym typeface="+mn-ea"/>
              </a:rPr>
              <a:t>O</a:t>
            </a:r>
            <a:r>
              <a:rPr lang="zh-CN" altLang="en-US" sz="1800">
                <a:sym typeface="+mn-ea"/>
              </a:rPr>
              <a:t>（</a:t>
            </a:r>
            <a:r>
              <a:rPr lang="en-US" altLang="zh-CN" sz="1800">
                <a:sym typeface="+mn-ea"/>
              </a:rPr>
              <a:t>logn</a:t>
            </a:r>
            <a:r>
              <a:rPr lang="zh-CN" altLang="en-US" sz="1800">
                <a:sym typeface="+mn-ea"/>
              </a:rPr>
              <a:t>）降到</a:t>
            </a:r>
            <a:r>
              <a:rPr lang="en-US" altLang="zh-CN" sz="1800">
                <a:sym typeface="+mn-ea"/>
              </a:rPr>
              <a:t>O</a:t>
            </a:r>
            <a:r>
              <a:rPr lang="zh-CN" altLang="en-US" sz="1800">
                <a:sym typeface="+mn-ea"/>
              </a:rPr>
              <a:t>（</a:t>
            </a:r>
            <a:r>
              <a:rPr lang="en-US" altLang="zh-CN" sz="1800">
                <a:sym typeface="+mn-ea"/>
              </a:rPr>
              <a:t>1</a:t>
            </a:r>
            <a:r>
              <a:rPr lang="zh-CN" altLang="en-US" sz="1800">
                <a:sym typeface="+mn-ea"/>
              </a:rPr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priority_queue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priority_queue 实现的是一个优先队列，几乎和队列一样，不同的是优先队列中的元素会自动排序，队首总是最大（小）元素。</a:t>
            </a: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大于小于运算符重载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priority_queue.cpp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让我们来看一道题吧。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3600"/>
              <a:t>相关的技巧和干货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air&lt;x,y&gt; pair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是一个常用的二元对，作为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STL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的容器之一，可以简化我们的代码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/>
              <a:t>pair.cpp</a:t>
            </a:r>
          </a:p>
          <a:p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快速遍历流和容器（对应流和容器需要支持随机访问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即用</a:t>
            </a:r>
            <a:r>
              <a:rPr lang="en-US" altLang="zh-CN"/>
              <a:t>[]</a:t>
            </a:r>
            <a:r>
              <a:rPr lang="zh-CN" altLang="en-US"/>
              <a:t>访问任意元素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/>
              <a:t>auto.cpp</a:t>
            </a:r>
          </a:p>
          <a:p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/>
              <a:t>getline(cin,str)</a:t>
            </a:r>
            <a:r>
              <a:rPr lang="zh-CN" altLang="en-US"/>
              <a:t>，用于读入整行字符串，可以用于输入数据有空格时的读入，但是要注意，</a:t>
            </a:r>
            <a:r>
              <a:rPr lang="en-US" altLang="zh-CN"/>
              <a:t>getline</a:t>
            </a:r>
            <a:r>
              <a:rPr lang="zh-CN" altLang="en-US"/>
              <a:t>遇到回车会停止读入</a:t>
            </a:r>
            <a:r>
              <a:rPr lang="en-US" altLang="zh-CN"/>
              <a:t>(</a:t>
            </a:r>
            <a:r>
              <a:rPr lang="zh-CN" altLang="en-US"/>
              <a:t>会把回车读掉，但是不算作字符串的一部分</a:t>
            </a:r>
            <a:r>
              <a:rPr lang="en-US" altLang="zh-CN"/>
              <a:t>)</a:t>
            </a:r>
            <a:r>
              <a:rPr lang="zh-CN" altLang="en-US"/>
              <a:t>，但是</a:t>
            </a:r>
            <a:r>
              <a:rPr lang="en-US" altLang="zh-CN"/>
              <a:t>cin</a:t>
            </a:r>
            <a:r>
              <a:rPr lang="zh-CN" altLang="en-US"/>
              <a:t>不会读入回车</a:t>
            </a:r>
            <a:endParaRPr lang="en-US" altLang="zh-CN"/>
          </a:p>
          <a:p>
            <a:r>
              <a:rPr lang="en-US" altLang="zh-CN"/>
              <a:t>g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etline.cpp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2BFE70-13E0-1552-33F3-D66984444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031" y="2056043"/>
            <a:ext cx="1818410" cy="18552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519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3600"/>
              <a:t>可能会遇到的坑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所有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STL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容器，当你试图去读取</a:t>
            </a:r>
            <a:r>
              <a:rPr lang="zh-CN" altLang="en-US"/>
              <a:t>容器内的元素时</a:t>
            </a:r>
            <a:r>
              <a:rPr lang="en-US" altLang="zh-CN"/>
              <a:t>(</a:t>
            </a:r>
            <a:r>
              <a:rPr lang="zh-CN" altLang="en-US"/>
              <a:t>比如priority_queue 中的 </a:t>
            </a:r>
            <a:r>
              <a:rPr lang="en-US" altLang="zh-CN"/>
              <a:t>p.top(), </a:t>
            </a:r>
            <a:r>
              <a:rPr lang="zh-CN" altLang="en-US"/>
              <a:t>比如</a:t>
            </a:r>
            <a:r>
              <a:rPr lang="en-US" altLang="zh-CN"/>
              <a:t>stack </a:t>
            </a:r>
            <a:r>
              <a:rPr lang="zh-CN" altLang="en-US"/>
              <a:t>中的 </a:t>
            </a:r>
            <a:r>
              <a:rPr lang="en-US" altLang="zh-CN"/>
              <a:t>st.top()…..) </a:t>
            </a:r>
            <a:r>
              <a:rPr lang="zh-CN" altLang="en-US"/>
              <a:t>一定要注意判断，容器内到底有没有元素，如果容器为空，那么你这样读取会造成程序</a:t>
            </a:r>
            <a:r>
              <a:rPr lang="en-US" altLang="zh-CN"/>
              <a:t>RE(</a:t>
            </a:r>
            <a:r>
              <a:rPr lang="zh-CN" altLang="en-US"/>
              <a:t>运行时错误</a:t>
            </a:r>
            <a:r>
              <a:rPr lang="en-US" altLang="zh-CN"/>
              <a:t>)</a:t>
            </a:r>
          </a:p>
          <a:p>
            <a:r>
              <a:rPr lang="zh-CN" altLang="en-US"/>
              <a:t>正确的姿势是，利用</a:t>
            </a:r>
            <a:r>
              <a:rPr lang="en-US" altLang="zh-CN"/>
              <a:t>&amp;&amp;</a:t>
            </a:r>
            <a:r>
              <a:rPr lang="zh-CN" altLang="en-US"/>
              <a:t>符号的特性，即第一个条件为假就不会判断第二个条件，把判空的语句放到第一个条件即可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注意数据范围，注意</a:t>
            </a:r>
            <a:r>
              <a:rPr lang="en-US" altLang="zh-CN"/>
              <a:t>long long</a:t>
            </a:r>
            <a:r>
              <a:rPr lang="zh-CN" altLang="en-US"/>
              <a:t>类型的使用时机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样例中有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这类有硬性输出规范的，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一定要复制样例的输出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，否则后果自负！！！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483D8C-9421-DF5B-A033-9F6E0F911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651" y="3326377"/>
            <a:ext cx="1566900" cy="15543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3138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806</Words>
  <Application>Microsoft Office PowerPoint</Application>
  <PresentationFormat>宽屏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Wingdings</vt:lpstr>
      <vt:lpstr>Office 主题​​</vt:lpstr>
      <vt:lpstr> STL第二讲</vt:lpstr>
      <vt:lpstr>deque(双端队列)</vt:lpstr>
      <vt:lpstr>bitset</vt:lpstr>
      <vt:lpstr>非顺序容器</vt:lpstr>
      <vt:lpstr>set</vt:lpstr>
      <vt:lpstr>map</vt:lpstr>
      <vt:lpstr>priority_queue </vt:lpstr>
      <vt:lpstr>相关的技巧和干货</vt:lpstr>
      <vt:lpstr>可能会遇到的坑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锦轩 沈</cp:lastModifiedBy>
  <cp:revision>177</cp:revision>
  <dcterms:created xsi:type="dcterms:W3CDTF">2019-06-19T02:08:00Z</dcterms:created>
  <dcterms:modified xsi:type="dcterms:W3CDTF">2023-09-19T06:50:39Z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235FC192471D41ABBC4FA33042DD6DD9</vt:lpwstr>
  </property>
</Properties>
</file>