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80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3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4F02E-B506-4022-8DF7-33123A54DD93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D8FD1-97C8-428C-91D0-1F968C1685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4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2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1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4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03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78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1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41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0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20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2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6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2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2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1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4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D8FD1-97C8-428C-91D0-1F968C1685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0FF0E-05C2-4B1A-9D97-72DADDDB1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44A05-59DF-4F52-A777-819EEC2E4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5BB7D-671A-4A69-8FBD-DE0E70FC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41EA-D06C-44B0-AA44-1E1E9D4B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1686-9078-448B-94D8-6ABEA5FD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2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9CF6-9A37-4F51-85E9-5D543196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3C991A-3F7D-4536-AE29-B6822B49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7B0A1-5AD1-4BAF-A5F3-A3D26D24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7CD2A-3341-40FF-AC48-0599070B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CB41-FA96-4835-A112-25D73EA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78F05-01FC-4B48-8BDE-048D77A9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4D725-22D5-4E41-810A-892894CF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E69A9-8886-444D-8DB6-ABC293EC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F91B4-888E-4046-A4C0-8FE9C47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69AA-129E-42B6-8B8A-8D7E69B8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13BDF-5D11-41AD-B352-A3C410B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FD0D3-5332-4A3A-9E79-D73D1901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D0D99-EDFD-4E16-B9A3-FE0B9303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0ADE9-D28C-430A-85D0-2FB09354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E4B63-0AC8-4EE8-A15A-56F517D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3A5CC-89A0-49D5-A331-AF2AD611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F5D5E-BE16-4D2E-9337-5C10C6F8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1D401-5C63-4EBA-BD81-CE1CC3A9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6BF03-70B8-43F7-BAEA-30503F68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50A4-4DA8-416A-B5A6-C18997C5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C0F9-988B-465F-B373-EDD62760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8889-B196-49C8-A620-F5E585D9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D6A28-8183-4789-B674-00994678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6DA6-2A54-4A46-ABA6-439195D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2928E-3A0E-4E50-AFB6-DB59DA12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47E21-3B4C-40A0-AE86-60250C0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5DB4-9854-46FD-8AB7-1B16CF9D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124E3-C0B0-47E7-9283-404F0E06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2A9E5-C087-4251-8485-3DDE67454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F5EC44-0368-4732-A9D5-5ECA3E02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0EC66-5A57-4DF6-81DB-B2FA761C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F94CC-04EB-46B9-8594-4CFC2BB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1B559B-1512-4CAE-A147-FABD82CE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889CEA-9222-40F4-94D6-60E802E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2796" y="6362862"/>
            <a:ext cx="2743200" cy="365125"/>
          </a:xfrm>
        </p:spPr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896728" y="6443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07933-44A5-4B18-99EC-3289F895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BC516-077D-40EA-8130-691C0344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3A87C-2239-4FE1-B52A-8A626757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7FEAF-3354-414F-A997-EA0B4B5F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5EFBCF-7224-4B4F-A7C9-5D934241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1A7736-D4CE-4740-8E01-615D66A3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D7B5E-EEAA-4E6C-867E-4722111D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68F4-FBD1-4FDE-8BE6-FD876F6D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96ED-DFD1-44B9-AFB5-66F6026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87CC3-1150-423E-9EDC-63D3BA5A0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5E43F-9E4D-4B72-91CD-1279B8D9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4239B-0A41-41F9-B706-2230DAB9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A2778E-8B56-404A-9400-FBDFF19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DA28-BBB2-4C2D-806E-182151DB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8D8576-CECA-4444-B123-617AEB5E6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A43BD-BD30-4327-954C-BA44AF67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56A7F-F1B1-43AC-8E72-99CA562A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013BE-9BC1-4DC1-9B7B-6C375ADB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5E82F-7C60-4F68-B666-CCC69576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34F6D-5FF2-45F4-9E3E-0A91619E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E7252-9A73-4F74-AA9C-9F94FC9C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C749-03A6-4623-9C58-EDDF8AA0A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8A75-F4B7-4AEE-B57A-F8E01C42262E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E9FA0-7BB0-43F8-8704-F756E2BD9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EC3A5-9C04-4D51-8D92-7EB9EC51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E7D48-C315-4357-9610-3938895C1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ADDCD0-7DD1-4F2F-BF2E-D9860848B05B}"/>
              </a:ext>
            </a:extLst>
          </p:cNvPr>
          <p:cNvSpPr txBox="1"/>
          <p:nvPr/>
        </p:nvSpPr>
        <p:spPr>
          <a:xfrm>
            <a:off x="4160618" y="2396448"/>
            <a:ext cx="7135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4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单调队列</a:t>
            </a:r>
            <a:r>
              <a:rPr lang="en-US" altLang="zh-CN" sz="4400" strike="noStrike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&amp;</a:t>
            </a:r>
            <a:r>
              <a:rPr lang="zh-CN" altLang="en-US" sz="4400" noProof="1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拓扑排序</a:t>
            </a:r>
            <a:endParaRPr lang="zh-CN" altLang="en-US" sz="4400" strike="noStrike" noProof="1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83B05D-5DF5-46FC-B584-9A08FBC60AC2}"/>
              </a:ext>
            </a:extLst>
          </p:cNvPr>
          <p:cNvSpPr txBox="1"/>
          <p:nvPr/>
        </p:nvSpPr>
        <p:spPr>
          <a:xfrm>
            <a:off x="4182745" y="3272155"/>
            <a:ext cx="511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Happy Coding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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44F3A365-DDBD-45CD-915D-5B56F76E959F}"/>
              </a:ext>
            </a:extLst>
          </p:cNvPr>
          <p:cNvSpPr/>
          <p:nvPr/>
        </p:nvSpPr>
        <p:spPr>
          <a:xfrm>
            <a:off x="6008093" y="4066198"/>
            <a:ext cx="1495160" cy="546316"/>
          </a:xfrm>
          <a:prstGeom prst="roundRect">
            <a:avLst>
              <a:gd name="adj" fmla="val 50000"/>
            </a:avLst>
          </a:prstGeom>
          <a:solidFill>
            <a:srgbClr val="3A9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05E47C-EC0C-4AFA-9763-BBDC15A5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46"/>
          <a:stretch/>
        </p:blipFill>
        <p:spPr>
          <a:xfrm>
            <a:off x="-1143000" y="759915"/>
            <a:ext cx="6934200" cy="39898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31A7A4-3CD3-4F82-9983-5ABCAEE3EA91}"/>
              </a:ext>
            </a:extLst>
          </p:cNvPr>
          <p:cNvSpPr txBox="1"/>
          <p:nvPr/>
        </p:nvSpPr>
        <p:spPr>
          <a:xfrm>
            <a:off x="5933905" y="4170079"/>
            <a:ext cx="15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charset="-122"/>
              </a:rPr>
              <a:t>Jiaaaaaaaqi</a:t>
            </a:r>
            <a:endParaRPr lang="zh-CN" altLang="en-US" sz="1600" dirty="0">
              <a:solidFill>
                <a:srgbClr val="FFFFFF"/>
              </a:solidFill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7C50032-BACA-4951-91EB-C442740BD52E}"/>
              </a:ext>
            </a:extLst>
          </p:cNvPr>
          <p:cNvCxnSpPr/>
          <p:nvPr/>
        </p:nvCxnSpPr>
        <p:spPr>
          <a:xfrm>
            <a:off x="952500" y="4749800"/>
            <a:ext cx="10101865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8456916-C155-45F1-99A9-34D90D7E00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9503883" y="1747273"/>
            <a:ext cx="1065134" cy="10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5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286B9C2-56CC-49FE-8FB9-317B7914D79A}"/>
              </a:ext>
            </a:extLst>
          </p:cNvPr>
          <p:cNvSpPr/>
          <p:nvPr/>
        </p:nvSpPr>
        <p:spPr>
          <a:xfrm>
            <a:off x="6543026" y="2900204"/>
            <a:ext cx="4893324" cy="108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ABBBF7-99A0-40DE-A040-0854E76E23B3}"/>
              </a:ext>
            </a:extLst>
          </p:cNvPr>
          <p:cNvSpPr/>
          <p:nvPr/>
        </p:nvSpPr>
        <p:spPr>
          <a:xfrm>
            <a:off x="3425825" y="2754313"/>
            <a:ext cx="3100626" cy="135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760AB-1544-4449-8E4D-30AC7B6D110C}"/>
              </a:ext>
            </a:extLst>
          </p:cNvPr>
          <p:cNvSpPr txBox="1"/>
          <p:nvPr/>
        </p:nvSpPr>
        <p:spPr>
          <a:xfrm>
            <a:off x="5561807" y="290020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79E4D1-F898-414C-B126-7E71FB3418DB}"/>
              </a:ext>
            </a:extLst>
          </p:cNvPr>
          <p:cNvSpPr/>
          <p:nvPr/>
        </p:nvSpPr>
        <p:spPr>
          <a:xfrm>
            <a:off x="6782342" y="3177202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HDU1285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A114626-3D53-4211-8776-516FB8D81C1E}"/>
              </a:ext>
            </a:extLst>
          </p:cNvPr>
          <p:cNvSpPr/>
          <p:nvPr/>
        </p:nvSpPr>
        <p:spPr>
          <a:xfrm>
            <a:off x="1295942" y="3534494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357" y="1530352"/>
            <a:ext cx="2447925" cy="25876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7632E7-4190-4402-AA29-04A0550743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15171" y="2244545"/>
            <a:ext cx="1000114" cy="10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POJ 2823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9" name="TextBox 23">
            <a:extLst>
              <a:ext uri="{FF2B5EF4-FFF2-40B4-BE49-F238E27FC236}">
                <a16:creationId xmlns:a16="http://schemas.microsoft.com/office/drawing/2014/main" id="{339664FF-7A4F-4860-9859-34D07B82DD9B}"/>
              </a:ext>
            </a:extLst>
          </p:cNvPr>
          <p:cNvSpPr txBox="1"/>
          <p:nvPr/>
        </p:nvSpPr>
        <p:spPr>
          <a:xfrm>
            <a:off x="1471736" y="2153192"/>
            <a:ext cx="6774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个比赛队（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1&lt;=N&lt;=500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），编号依次为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，。。。。，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进行比赛，比赛结束后，裁判委员会要将所有参赛队伍从前往后依次排名，但现在裁判委员会不能直接获得每个队的比赛成绩，只知道每场比赛的结果，即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赢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表示，排名时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之前。现在请你编程序确定排名。 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en-US" altLang="zh-CN" b="1" dirty="0"/>
              <a:t>Sample Input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lvl="1"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4 3</a:t>
            </a:r>
          </a:p>
          <a:p>
            <a:pPr lvl="1"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1 2</a:t>
            </a:r>
          </a:p>
          <a:p>
            <a:pPr lvl="1"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2 3</a:t>
            </a:r>
          </a:p>
          <a:p>
            <a:pPr lvl="1"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4 3</a:t>
            </a:r>
          </a:p>
          <a:p>
            <a:pPr algn="just">
              <a:defRPr/>
            </a:pPr>
            <a:r>
              <a:rPr lang="en-US" altLang="zh-CN" b="1" dirty="0"/>
              <a:t>Sample Output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lvl="1"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1 2 4 3</a:t>
            </a: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13736" y="17673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题面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3309130" y="30391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6550" y="2185989"/>
            <a:ext cx="2447925" cy="2717800"/>
          </a:xfrm>
          <a:prstGeom prst="rect">
            <a:avLst/>
          </a:prstGeom>
        </p:spPr>
      </p:pic>
      <p:sp>
        <p:nvSpPr>
          <p:cNvPr id="10" name="Oval 8">
            <a:extLst>
              <a:ext uri="{FF2B5EF4-FFF2-40B4-BE49-F238E27FC236}">
                <a16:creationId xmlns:a16="http://schemas.microsoft.com/office/drawing/2014/main" id="{A39E8F78-0B92-431A-96EC-01C33BCB04E9}"/>
              </a:ext>
            </a:extLst>
          </p:cNvPr>
          <p:cNvSpPr/>
          <p:nvPr/>
        </p:nvSpPr>
        <p:spPr>
          <a:xfrm>
            <a:off x="2316148" y="2478720"/>
            <a:ext cx="1120804" cy="112080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4B467C4-1E2D-4593-B078-2C11D462B8A2}"/>
              </a:ext>
            </a:extLst>
          </p:cNvPr>
          <p:cNvSpPr/>
          <p:nvPr/>
        </p:nvSpPr>
        <p:spPr>
          <a:xfrm>
            <a:off x="2003873" y="3039122"/>
            <a:ext cx="725978" cy="72597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76C64F-6F5F-447B-94FC-238394755870}"/>
              </a:ext>
            </a:extLst>
          </p:cNvPr>
          <p:cNvCxnSpPr/>
          <p:nvPr/>
        </p:nvCxnSpPr>
        <p:spPr>
          <a:xfrm>
            <a:off x="2540000" y="4470400"/>
            <a:ext cx="7620000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DA3B8B-4348-4024-911B-53DB975644F2}"/>
              </a:ext>
            </a:extLst>
          </p:cNvPr>
          <p:cNvCxnSpPr/>
          <p:nvPr/>
        </p:nvCxnSpPr>
        <p:spPr>
          <a:xfrm>
            <a:off x="3657600" y="1943100"/>
            <a:ext cx="0" cy="355600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A91EF5-1632-470F-9450-5F207F094F9F}"/>
              </a:ext>
            </a:extLst>
          </p:cNvPr>
          <p:cNvSpPr txBox="1"/>
          <p:nvPr/>
        </p:nvSpPr>
        <p:spPr>
          <a:xfrm>
            <a:off x="5471173" y="3199354"/>
            <a:ext cx="102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D1ECBA-7EE9-400A-AEBA-B0898997E805}"/>
              </a:ext>
            </a:extLst>
          </p:cNvPr>
          <p:cNvSpPr/>
          <p:nvPr/>
        </p:nvSpPr>
        <p:spPr>
          <a:xfrm>
            <a:off x="6649764" y="34739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拓扑排序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7E8063-E70E-4F8A-9510-FBE28A35DF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5179396" y="2437947"/>
            <a:ext cx="801938" cy="8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 animBg="1"/>
      <p:bldP spid="11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9" name="TextBox 23">
            <a:extLst>
              <a:ext uri="{FF2B5EF4-FFF2-40B4-BE49-F238E27FC236}">
                <a16:creationId xmlns:a16="http://schemas.microsoft.com/office/drawing/2014/main" id="{339664FF-7A4F-4860-9859-34D07B82DD9B}"/>
              </a:ext>
            </a:extLst>
          </p:cNvPr>
          <p:cNvSpPr txBox="1"/>
          <p:nvPr/>
        </p:nvSpPr>
        <p:spPr>
          <a:xfrm>
            <a:off x="1471736" y="2153192"/>
            <a:ext cx="346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对于一个有向图，对其中所有的节点进行排序，要求没有一个节点指向前面的节点。（可能不止一种序列）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13736" y="17673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>
            <a:extLst>
              <a:ext uri="{FF2B5EF4-FFF2-40B4-BE49-F238E27FC236}">
                <a16:creationId xmlns:a16="http://schemas.microsoft.com/office/drawing/2014/main" id="{0B06AF56-50D5-4C5E-A0A8-6C608B591580}"/>
              </a:ext>
            </a:extLst>
          </p:cNvPr>
          <p:cNvSpPr txBox="1"/>
          <p:nvPr/>
        </p:nvSpPr>
        <p:spPr>
          <a:xfrm>
            <a:off x="1734200" y="37311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存在前提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B28C05-46A0-462B-AA9C-E261B3B88D15}"/>
              </a:ext>
            </a:extLst>
          </p:cNvPr>
          <p:cNvCxnSpPr/>
          <p:nvPr/>
        </p:nvCxnSpPr>
        <p:spPr>
          <a:xfrm flipV="1">
            <a:off x="1550477" y="4080703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3">
            <a:extLst>
              <a:ext uri="{FF2B5EF4-FFF2-40B4-BE49-F238E27FC236}">
                <a16:creationId xmlns:a16="http://schemas.microsoft.com/office/drawing/2014/main" id="{13EA9181-7D85-465E-847B-DDCCBCECECA0}"/>
              </a:ext>
            </a:extLst>
          </p:cNvPr>
          <p:cNvSpPr txBox="1"/>
          <p:nvPr/>
        </p:nvSpPr>
        <p:spPr>
          <a:xfrm>
            <a:off x="1624137" y="4269298"/>
            <a:ext cx="3351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该有向图为有向无环图（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DAG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图）时，才存在拓扑序列。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若为有向有环图，永远无法满足没有一个节点指向前面的节点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0B5FCC6E-607C-44F0-BD75-3CD3155BF13E}"/>
              </a:ext>
            </a:extLst>
          </p:cNvPr>
          <p:cNvSpPr txBox="1"/>
          <p:nvPr/>
        </p:nvSpPr>
        <p:spPr>
          <a:xfrm>
            <a:off x="6439949" y="2153192"/>
            <a:ext cx="3463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、统计所有节点的入度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、找出一个入度为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的节点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、删除这个节点并且把这个节点指向的其他节点入度减一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、重复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3</a:t>
            </a: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、删除节点的序列就是拓扑排序的结果。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B205CF11-BC2E-48D2-948A-84346D282B30}"/>
              </a:ext>
            </a:extLst>
          </p:cNvPr>
          <p:cNvSpPr txBox="1"/>
          <p:nvPr/>
        </p:nvSpPr>
        <p:spPr>
          <a:xfrm>
            <a:off x="6881949" y="17673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0516644-4F36-4493-8356-7A843909F531}"/>
              </a:ext>
            </a:extLst>
          </p:cNvPr>
          <p:cNvCxnSpPr/>
          <p:nvPr/>
        </p:nvCxnSpPr>
        <p:spPr>
          <a:xfrm flipV="1">
            <a:off x="6518690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12" grpId="0"/>
      <p:bldP spid="18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g-blog.csdn.net/20180716195947236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D9867C0D-3412-4344-99C5-031125958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97" y="2425205"/>
            <a:ext cx="3321719" cy="28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80716200202479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16C3793A-93AE-4825-B335-6434126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52" y="2425226"/>
            <a:ext cx="3328272" cy="28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img-blog.csdn.net/20180716200324324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449B12F2-DC54-4B0F-8CA6-62C51187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96" y="2290545"/>
            <a:ext cx="3321719" cy="430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-blog.csdn.net/20180716200554505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40E2D3E7-A1E3-4A9E-B28E-7638211E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28" y="2290545"/>
            <a:ext cx="3321719" cy="430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5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img-blog.csdn.net/20180716200635441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90694566-B65E-4342-BAD4-A9AB67E3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98" y="2290980"/>
            <a:ext cx="3328272" cy="413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A6751C4-BC4A-42E6-9071-0DD6A84E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4543" y="2294651"/>
            <a:ext cx="3328272" cy="412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https://img-blog.csdn.net/20180716200828192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27D04DB8-4FFC-413D-8E81-0556722D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40" y="2425205"/>
            <a:ext cx="79438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https://img-blog.csdn.net/20180716200926645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CAFBBCA3-EF96-4F2B-8CFF-5DFA812E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41" y="2425205"/>
            <a:ext cx="7943850" cy="31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拓扑排序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57017" y="1767398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https://img-blog.csdn.net/20180716201047279?watermark/2/text/aHR0cHM6Ly9ibG9nLmNzZG4ubmV0L3FxXzM3NjE4Nzk3/font/5a6L5L2T/fontsize/400/fill/I0JBQkFCMA==/dissolve/70">
            <a:extLst>
              <a:ext uri="{FF2B5EF4-FFF2-40B4-BE49-F238E27FC236}">
                <a16:creationId xmlns:a16="http://schemas.microsoft.com/office/drawing/2014/main" id="{F01DF936-3F0F-4C5A-A602-AF9F006A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82" y="2341315"/>
            <a:ext cx="6783166" cy="428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5188730" y="18199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:a16="http://schemas.microsoft.com/office/drawing/2014/main" id="{CABD0224-474B-435A-9AB5-2AB2983CCED7}"/>
              </a:ext>
            </a:extLst>
          </p:cNvPr>
          <p:cNvGrpSpPr/>
          <p:nvPr/>
        </p:nvGrpSpPr>
        <p:grpSpPr>
          <a:xfrm>
            <a:off x="4974416" y="4005916"/>
            <a:ext cx="2286016" cy="400110"/>
            <a:chOff x="3428992" y="2705101"/>
            <a:chExt cx="2286016" cy="400110"/>
          </a:xfrm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97787BD8-E681-4651-B974-4E451F9AF6EE}"/>
                </a:ext>
              </a:extLst>
            </p:cNvPr>
            <p:cNvSpPr/>
            <p:nvPr/>
          </p:nvSpPr>
          <p:spPr>
            <a:xfrm>
              <a:off x="3428992" y="2705101"/>
              <a:ext cx="2286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单调队列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cxnSp>
          <p:nvCxnSpPr>
            <p:cNvPr id="44" name="Straight Connector 25">
              <a:extLst>
                <a:ext uri="{FF2B5EF4-FFF2-40B4-BE49-F238E27FC236}">
                  <a16:creationId xmlns:a16="http://schemas.microsoft.com/office/drawing/2014/main" id="{C22EC19F-4BAA-48A2-9570-2D2706EF2E04}"/>
                </a:ext>
              </a:extLst>
            </p:cNvPr>
            <p:cNvCxnSpPr/>
            <p:nvPr/>
          </p:nvCxnSpPr>
          <p:spPr>
            <a:xfrm rot="5400000">
              <a:off x="5394728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597EC7B5-A6D6-4A65-AABF-52890CC530FD}"/>
                </a:ext>
              </a:extLst>
            </p:cNvPr>
            <p:cNvCxnSpPr/>
            <p:nvPr/>
          </p:nvCxnSpPr>
          <p:spPr>
            <a:xfrm rot="5400000">
              <a:off x="3537340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4">
            <a:extLst>
              <a:ext uri="{FF2B5EF4-FFF2-40B4-BE49-F238E27FC236}">
                <a16:creationId xmlns:a16="http://schemas.microsoft.com/office/drawing/2014/main" id="{7F6BBB05-35E1-403F-B0E8-39BDD207D2D3}"/>
              </a:ext>
            </a:extLst>
          </p:cNvPr>
          <p:cNvSpPr/>
          <p:nvPr/>
        </p:nvSpPr>
        <p:spPr>
          <a:xfrm>
            <a:off x="3430573" y="4623559"/>
            <a:ext cx="5373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线性数据结构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21D0D1F-F93C-4AB4-A79D-7701ED48BA44}"/>
              </a:ext>
            </a:extLst>
          </p:cNvPr>
          <p:cNvSpPr/>
          <p:nvPr/>
        </p:nvSpPr>
        <p:spPr>
          <a:xfrm>
            <a:off x="3430573" y="2866367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8050" y="959510"/>
            <a:ext cx="244792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单调队列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14" name="TextBox 24">
            <a:extLst>
              <a:ext uri="{FF2B5EF4-FFF2-40B4-BE49-F238E27FC236}">
                <a16:creationId xmlns:a16="http://schemas.microsoft.com/office/drawing/2014/main" id="{2D348F3F-60CD-4B6C-A208-B8BFFE80EB60}"/>
              </a:ext>
            </a:extLst>
          </p:cNvPr>
          <p:cNvSpPr txBox="1"/>
          <p:nvPr/>
        </p:nvSpPr>
        <p:spPr>
          <a:xfrm>
            <a:off x="1913735" y="176739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331A88-3AD9-4A58-A55F-9A584F4FD9CB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DA3E951-32B6-4E41-8950-913E2A138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252" y="2116997"/>
            <a:ext cx="5715495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5188730" y="18199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:a16="http://schemas.microsoft.com/office/drawing/2014/main" id="{CABD0224-474B-435A-9AB5-2AB2983CCED7}"/>
              </a:ext>
            </a:extLst>
          </p:cNvPr>
          <p:cNvGrpSpPr/>
          <p:nvPr/>
        </p:nvGrpSpPr>
        <p:grpSpPr>
          <a:xfrm>
            <a:off x="4974416" y="4005916"/>
            <a:ext cx="2286016" cy="400110"/>
            <a:chOff x="3428992" y="2705101"/>
            <a:chExt cx="2286016" cy="400110"/>
          </a:xfrm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97787BD8-E681-4651-B974-4E451F9AF6EE}"/>
                </a:ext>
              </a:extLst>
            </p:cNvPr>
            <p:cNvSpPr/>
            <p:nvPr/>
          </p:nvSpPr>
          <p:spPr>
            <a:xfrm>
              <a:off x="3428992" y="2705101"/>
              <a:ext cx="2286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谢谢观看</a:t>
              </a:r>
              <a:endParaRPr lang="id-ID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cxnSp>
          <p:nvCxnSpPr>
            <p:cNvPr id="44" name="Straight Connector 25">
              <a:extLst>
                <a:ext uri="{FF2B5EF4-FFF2-40B4-BE49-F238E27FC236}">
                  <a16:creationId xmlns:a16="http://schemas.microsoft.com/office/drawing/2014/main" id="{C22EC19F-4BAA-48A2-9570-2D2706EF2E04}"/>
                </a:ext>
              </a:extLst>
            </p:cNvPr>
            <p:cNvCxnSpPr/>
            <p:nvPr/>
          </p:nvCxnSpPr>
          <p:spPr>
            <a:xfrm rot="5400000">
              <a:off x="5394728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597EC7B5-A6D6-4A65-AABF-52890CC530FD}"/>
                </a:ext>
              </a:extLst>
            </p:cNvPr>
            <p:cNvCxnSpPr/>
            <p:nvPr/>
          </p:nvCxnSpPr>
          <p:spPr>
            <a:xfrm rot="5400000">
              <a:off x="3537340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4">
            <a:extLst>
              <a:ext uri="{FF2B5EF4-FFF2-40B4-BE49-F238E27FC236}">
                <a16:creationId xmlns:a16="http://schemas.microsoft.com/office/drawing/2014/main" id="{7F6BBB05-35E1-403F-B0E8-39BDD207D2D3}"/>
              </a:ext>
            </a:extLst>
          </p:cNvPr>
          <p:cNvSpPr/>
          <p:nvPr/>
        </p:nvSpPr>
        <p:spPr>
          <a:xfrm>
            <a:off x="3430573" y="4623559"/>
            <a:ext cx="53737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Happy Ending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21D0D1F-F93C-4AB4-A79D-7701ED48BA44}"/>
              </a:ext>
            </a:extLst>
          </p:cNvPr>
          <p:cNvSpPr/>
          <p:nvPr/>
        </p:nvSpPr>
        <p:spPr>
          <a:xfrm>
            <a:off x="3430573" y="2866367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8050" y="959510"/>
            <a:ext cx="244792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6286B9C2-56CC-49FE-8FB9-317B7914D79A}"/>
              </a:ext>
            </a:extLst>
          </p:cNvPr>
          <p:cNvSpPr/>
          <p:nvPr/>
        </p:nvSpPr>
        <p:spPr>
          <a:xfrm>
            <a:off x="6543026" y="2900204"/>
            <a:ext cx="4893324" cy="108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ABBBF7-99A0-40DE-A040-0854E76E23B3}"/>
              </a:ext>
            </a:extLst>
          </p:cNvPr>
          <p:cNvSpPr/>
          <p:nvPr/>
        </p:nvSpPr>
        <p:spPr>
          <a:xfrm>
            <a:off x="3425825" y="2754313"/>
            <a:ext cx="3100626" cy="135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2760AB-1544-4449-8E4D-30AC7B6D110C}"/>
              </a:ext>
            </a:extLst>
          </p:cNvPr>
          <p:cNvSpPr txBox="1"/>
          <p:nvPr/>
        </p:nvSpPr>
        <p:spPr>
          <a:xfrm>
            <a:off x="5561807" y="290020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79E4D1-F898-414C-B126-7E71FB3418DB}"/>
              </a:ext>
            </a:extLst>
          </p:cNvPr>
          <p:cNvSpPr/>
          <p:nvPr/>
        </p:nvSpPr>
        <p:spPr>
          <a:xfrm>
            <a:off x="6782342" y="3177202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例题：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POJ2823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A114626-3D53-4211-8776-516FB8D81C1E}"/>
              </a:ext>
            </a:extLst>
          </p:cNvPr>
          <p:cNvSpPr/>
          <p:nvPr/>
        </p:nvSpPr>
        <p:spPr>
          <a:xfrm>
            <a:off x="1295942" y="3534494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4357" y="1530352"/>
            <a:ext cx="2447925" cy="25876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7632E7-4190-4402-AA29-04A0550743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15171" y="2244545"/>
            <a:ext cx="1000114" cy="10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POJ 2823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9" name="TextBox 23">
            <a:extLst>
              <a:ext uri="{FF2B5EF4-FFF2-40B4-BE49-F238E27FC236}">
                <a16:creationId xmlns:a16="http://schemas.microsoft.com/office/drawing/2014/main" id="{339664FF-7A4F-4860-9859-34D07B82DD9B}"/>
              </a:ext>
            </a:extLst>
          </p:cNvPr>
          <p:cNvSpPr txBox="1"/>
          <p:nvPr/>
        </p:nvSpPr>
        <p:spPr>
          <a:xfrm>
            <a:off x="1471736" y="2153192"/>
            <a:ext cx="677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的数列，一个长度为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的窗口，输出窗口位于每个位置下的下的最大最小值，比如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k=3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13736" y="17673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题面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F0CA5C7-A1AE-48D5-8BA0-03F4ECC99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477" y="3058339"/>
            <a:ext cx="6703669" cy="2335773"/>
          </a:xfrm>
          <a:prstGeom prst="rect">
            <a:avLst/>
          </a:prstGeom>
        </p:spPr>
      </p:pic>
      <p:sp>
        <p:nvSpPr>
          <p:cNvPr id="11" name="TextBox 23">
            <a:extLst>
              <a:ext uri="{FF2B5EF4-FFF2-40B4-BE49-F238E27FC236}">
                <a16:creationId xmlns:a16="http://schemas.microsoft.com/office/drawing/2014/main" id="{16881213-A001-4F73-BAB2-929E76DB33C5}"/>
              </a:ext>
            </a:extLst>
          </p:cNvPr>
          <p:cNvSpPr txBox="1"/>
          <p:nvPr/>
        </p:nvSpPr>
        <p:spPr>
          <a:xfrm>
            <a:off x="9041343" y="2543134"/>
            <a:ext cx="256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教练我会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O(N*K)!</a:t>
            </a: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	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直接暴力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57381DCC-48B0-4679-8E5C-7116EDF9AB3C}"/>
              </a:ext>
            </a:extLst>
          </p:cNvPr>
          <p:cNvSpPr txBox="1"/>
          <p:nvPr/>
        </p:nvSpPr>
        <p:spPr>
          <a:xfrm>
            <a:off x="9041343" y="4025777"/>
            <a:ext cx="256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教练我会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O(NlogK)!</a:t>
            </a: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	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优先队列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F8DAEF54-EFAD-4764-91BA-CC5FFB15E4C7}"/>
              </a:ext>
            </a:extLst>
          </p:cNvPr>
          <p:cNvSpPr txBox="1"/>
          <p:nvPr/>
        </p:nvSpPr>
        <p:spPr>
          <a:xfrm>
            <a:off x="9041343" y="5416132"/>
            <a:ext cx="256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教练我会线段树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||ST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表！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	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一边去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16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3309130" y="30391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6550" y="2185989"/>
            <a:ext cx="2447925" cy="2717800"/>
          </a:xfrm>
          <a:prstGeom prst="rect">
            <a:avLst/>
          </a:prstGeom>
        </p:spPr>
      </p:pic>
      <p:sp>
        <p:nvSpPr>
          <p:cNvPr id="10" name="Oval 8">
            <a:extLst>
              <a:ext uri="{FF2B5EF4-FFF2-40B4-BE49-F238E27FC236}">
                <a16:creationId xmlns:a16="http://schemas.microsoft.com/office/drawing/2014/main" id="{A39E8F78-0B92-431A-96EC-01C33BCB04E9}"/>
              </a:ext>
            </a:extLst>
          </p:cNvPr>
          <p:cNvSpPr/>
          <p:nvPr/>
        </p:nvSpPr>
        <p:spPr>
          <a:xfrm>
            <a:off x="2316148" y="2478720"/>
            <a:ext cx="1120804" cy="112080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74B467C4-1E2D-4593-B078-2C11D462B8A2}"/>
              </a:ext>
            </a:extLst>
          </p:cNvPr>
          <p:cNvSpPr/>
          <p:nvPr/>
        </p:nvSpPr>
        <p:spPr>
          <a:xfrm>
            <a:off x="2003873" y="3039122"/>
            <a:ext cx="725978" cy="72597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476C64F-6F5F-447B-94FC-238394755870}"/>
              </a:ext>
            </a:extLst>
          </p:cNvPr>
          <p:cNvCxnSpPr/>
          <p:nvPr/>
        </p:nvCxnSpPr>
        <p:spPr>
          <a:xfrm>
            <a:off x="2540000" y="4470400"/>
            <a:ext cx="7620000" cy="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DA3B8B-4348-4024-911B-53DB975644F2}"/>
              </a:ext>
            </a:extLst>
          </p:cNvPr>
          <p:cNvCxnSpPr/>
          <p:nvPr/>
        </p:nvCxnSpPr>
        <p:spPr>
          <a:xfrm>
            <a:off x="3657600" y="1943100"/>
            <a:ext cx="0" cy="355600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A91EF5-1632-470F-9450-5F207F094F9F}"/>
              </a:ext>
            </a:extLst>
          </p:cNvPr>
          <p:cNvSpPr txBox="1"/>
          <p:nvPr/>
        </p:nvSpPr>
        <p:spPr>
          <a:xfrm>
            <a:off x="5471174" y="3199354"/>
            <a:ext cx="964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D1ECBA-7EE9-400A-AEBA-B0898997E805}"/>
              </a:ext>
            </a:extLst>
          </p:cNvPr>
          <p:cNvSpPr/>
          <p:nvPr/>
        </p:nvSpPr>
        <p:spPr>
          <a:xfrm>
            <a:off x="6649764" y="347398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单调队列（最大值）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7E8063-E70E-4F8A-9510-FBE28A35DF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5179396" y="2437947"/>
            <a:ext cx="801938" cy="8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0" grpId="0" animBg="1"/>
      <p:bldP spid="11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单调队列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9" name="TextBox 23">
            <a:extLst>
              <a:ext uri="{FF2B5EF4-FFF2-40B4-BE49-F238E27FC236}">
                <a16:creationId xmlns:a16="http://schemas.microsoft.com/office/drawing/2014/main" id="{339664FF-7A4F-4860-9859-34D07B82DD9B}"/>
              </a:ext>
            </a:extLst>
          </p:cNvPr>
          <p:cNvSpPr txBox="1"/>
          <p:nvPr/>
        </p:nvSpPr>
        <p:spPr>
          <a:xfrm>
            <a:off x="1471737" y="2153192"/>
            <a:ext cx="256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维护区间内的极值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、保持队列单调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、最优选择在队首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、去除无用状态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（</a:t>
            </a:r>
            <a:r>
              <a:rPr lang="en-US" altLang="zh-CN" sz="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maybe</a:t>
            </a:r>
            <a:r>
              <a:rPr lang="zh-CN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性质？）</a:t>
            </a:r>
            <a:endParaRPr lang="en-US" altLang="zh-CN" sz="8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13736" y="17673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3">
            <a:extLst>
              <a:ext uri="{FF2B5EF4-FFF2-40B4-BE49-F238E27FC236}">
                <a16:creationId xmlns:a16="http://schemas.microsoft.com/office/drawing/2014/main" id="{DC2978A4-555F-4345-93C9-D8153EC99159}"/>
              </a:ext>
            </a:extLst>
          </p:cNvPr>
          <p:cNvSpPr txBox="1"/>
          <p:nvPr/>
        </p:nvSpPr>
        <p:spPr>
          <a:xfrm>
            <a:off x="5528261" y="2168979"/>
            <a:ext cx="368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维护最大值时，队首元素是最优选择，所以我们维护一个递减的队列，每次选择队首元素，也就是该区间内最大的。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0B06AF56-50D5-4C5E-A0A8-6C608B591580}"/>
              </a:ext>
            </a:extLst>
          </p:cNvPr>
          <p:cNvSpPr txBox="1"/>
          <p:nvPr/>
        </p:nvSpPr>
        <p:spPr>
          <a:xfrm>
            <a:off x="1913735" y="373110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B28C05-46A0-462B-AA9C-E261B3B88D15}"/>
              </a:ext>
            </a:extLst>
          </p:cNvPr>
          <p:cNvCxnSpPr/>
          <p:nvPr/>
        </p:nvCxnSpPr>
        <p:spPr>
          <a:xfrm flipV="1">
            <a:off x="1550477" y="4080703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4">
            <a:extLst>
              <a:ext uri="{FF2B5EF4-FFF2-40B4-BE49-F238E27FC236}">
                <a16:creationId xmlns:a16="http://schemas.microsoft.com/office/drawing/2014/main" id="{0520A377-8FAB-4824-BDDF-2DDAA1C0C1A0}"/>
              </a:ext>
            </a:extLst>
          </p:cNvPr>
          <p:cNvSpPr txBox="1"/>
          <p:nvPr/>
        </p:nvSpPr>
        <p:spPr>
          <a:xfrm>
            <a:off x="5870683" y="176739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4ADE8A5-6732-418F-B9FB-AB239285B530}"/>
              </a:ext>
            </a:extLst>
          </p:cNvPr>
          <p:cNvCxnSpPr/>
          <p:nvPr/>
        </p:nvCxnSpPr>
        <p:spPr>
          <a:xfrm flipV="1">
            <a:off x="5528261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CBB568C-0B4F-4A73-9FF0-50EA1574323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4139" y="2999976"/>
            <a:ext cx="4648603" cy="3612193"/>
          </a:xfrm>
          <a:prstGeom prst="rect">
            <a:avLst/>
          </a:prstGeom>
        </p:spPr>
      </p:pic>
      <p:sp>
        <p:nvSpPr>
          <p:cNvPr id="18" name="TextBox 23">
            <a:extLst>
              <a:ext uri="{FF2B5EF4-FFF2-40B4-BE49-F238E27FC236}">
                <a16:creationId xmlns:a16="http://schemas.microsoft.com/office/drawing/2014/main" id="{13EA9181-7D85-465E-847B-DDCCBCECECA0}"/>
              </a:ext>
            </a:extLst>
          </p:cNvPr>
          <p:cNvSpPr txBox="1"/>
          <p:nvPr/>
        </p:nvSpPr>
        <p:spPr>
          <a:xfrm>
            <a:off x="1624137" y="4269298"/>
            <a:ext cx="335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保持队列单调，也就是队列内元素单调递增或者单调递减。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0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11" grpId="0"/>
      <p:bldP spid="12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单调队列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39" name="TextBox 23">
            <a:extLst>
              <a:ext uri="{FF2B5EF4-FFF2-40B4-BE49-F238E27FC236}">
                <a16:creationId xmlns:a16="http://schemas.microsoft.com/office/drawing/2014/main" id="{339664FF-7A4F-4860-9859-34D07B82DD9B}"/>
              </a:ext>
            </a:extLst>
          </p:cNvPr>
          <p:cNvSpPr txBox="1"/>
          <p:nvPr/>
        </p:nvSpPr>
        <p:spPr>
          <a:xfrm>
            <a:off x="1471737" y="2153192"/>
            <a:ext cx="4132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、维护队首元素，队首元素和当前的位置相差不超过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、维护队尾元素，去除无用状态。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、放入当前元素。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787B8691-66A3-4123-B301-1023F711AE06}"/>
              </a:ext>
            </a:extLst>
          </p:cNvPr>
          <p:cNvSpPr txBox="1"/>
          <p:nvPr/>
        </p:nvSpPr>
        <p:spPr>
          <a:xfrm>
            <a:off x="1913735" y="176739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7E1543-D071-4657-8F25-268B33720650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4">
            <a:extLst>
              <a:ext uri="{FF2B5EF4-FFF2-40B4-BE49-F238E27FC236}">
                <a16:creationId xmlns:a16="http://schemas.microsoft.com/office/drawing/2014/main" id="{0B06AF56-50D5-4C5E-A0A8-6C608B591580}"/>
              </a:ext>
            </a:extLst>
          </p:cNvPr>
          <p:cNvSpPr txBox="1"/>
          <p:nvPr/>
        </p:nvSpPr>
        <p:spPr>
          <a:xfrm>
            <a:off x="9023547" y="1772478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Eg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B28C05-46A0-462B-AA9C-E261B3B88D15}"/>
              </a:ext>
            </a:extLst>
          </p:cNvPr>
          <p:cNvCxnSpPr/>
          <p:nvPr/>
        </p:nvCxnSpPr>
        <p:spPr>
          <a:xfrm flipV="1">
            <a:off x="8681127" y="212207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C978409-7FAC-4ECB-A766-2490A3E66C1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2445" y="3348637"/>
            <a:ext cx="8100762" cy="3010161"/>
          </a:xfrm>
          <a:prstGeom prst="rect">
            <a:avLst/>
          </a:prstGeom>
        </p:spPr>
      </p:pic>
      <p:sp>
        <p:nvSpPr>
          <p:cNvPr id="19" name="TextBox 23">
            <a:extLst>
              <a:ext uri="{FF2B5EF4-FFF2-40B4-BE49-F238E27FC236}">
                <a16:creationId xmlns:a16="http://schemas.microsoft.com/office/drawing/2014/main" id="{C34D9CE0-A804-43BD-92BE-9B0F88CBE1DA}"/>
              </a:ext>
            </a:extLst>
          </p:cNvPr>
          <p:cNvSpPr txBox="1"/>
          <p:nvPr/>
        </p:nvSpPr>
        <p:spPr>
          <a:xfrm>
            <a:off x="6096000" y="2212306"/>
            <a:ext cx="4132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在插入红色线时，两个黑色的线变成了无用状态。因为在红线之后的位置，包括了两个黑线的区间也必定包括了红线，而红线更优，所以两个黑线没有存在的意义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  <a:sym typeface="Wingdings" panose="05000000000000000000" pitchFamily="2" charset="2"/>
              </a:rPr>
              <a:t>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3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C9C6E45B-7761-43ED-9D7F-5B65E0AF2FD2}"/>
              </a:ext>
            </a:extLst>
          </p:cNvPr>
          <p:cNvGrpSpPr/>
          <p:nvPr/>
        </p:nvGrpSpPr>
        <p:grpSpPr>
          <a:xfrm>
            <a:off x="522450" y="151086"/>
            <a:ext cx="10550848" cy="1095114"/>
            <a:chOff x="522450" y="151086"/>
            <a:chExt cx="10550848" cy="109511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24D6543-B696-4768-BEF5-67FC91EEA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2450" y="151086"/>
              <a:ext cx="1903250" cy="1095114"/>
            </a:xfrm>
            <a:prstGeom prst="rect">
              <a:avLst/>
            </a:prstGeom>
          </p:spPr>
        </p:pic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0D5C432-CCC8-4C9B-B9C4-EA71D39460B6}"/>
                </a:ext>
              </a:extLst>
            </p:cNvPr>
            <p:cNvCxnSpPr/>
            <p:nvPr/>
          </p:nvCxnSpPr>
          <p:spPr>
            <a:xfrm>
              <a:off x="971433" y="1246200"/>
              <a:ext cx="10101865" cy="0"/>
            </a:xfrm>
            <a:prstGeom prst="line">
              <a:avLst/>
            </a:prstGeom>
            <a:ln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FA08DF9B-A299-4282-997F-538BBFC2F8CF}"/>
                </a:ext>
              </a:extLst>
            </p:cNvPr>
            <p:cNvSpPr txBox="1"/>
            <p:nvPr/>
          </p:nvSpPr>
          <p:spPr>
            <a:xfrm>
              <a:off x="1646535" y="596413"/>
              <a:ext cx="3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单调队列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D4AAEA2-1152-437C-BDB9-DA45585870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806528">
            <a:off x="10801165" y="757114"/>
            <a:ext cx="676668" cy="689808"/>
          </a:xfrm>
          <a:prstGeom prst="rect">
            <a:avLst/>
          </a:prstGeom>
        </p:spPr>
      </p:pic>
      <p:sp>
        <p:nvSpPr>
          <p:cNvPr id="14" name="TextBox 24">
            <a:extLst>
              <a:ext uri="{FF2B5EF4-FFF2-40B4-BE49-F238E27FC236}">
                <a16:creationId xmlns:a16="http://schemas.microsoft.com/office/drawing/2014/main" id="{2D348F3F-60CD-4B6C-A208-B8BFFE80EB60}"/>
              </a:ext>
            </a:extLst>
          </p:cNvPr>
          <p:cNvSpPr txBox="1"/>
          <p:nvPr/>
        </p:nvSpPr>
        <p:spPr>
          <a:xfrm>
            <a:off x="1913735" y="176739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331A88-3AD9-4A58-A55F-9A584F4FD9CB}"/>
              </a:ext>
            </a:extLst>
          </p:cNvPr>
          <p:cNvCxnSpPr/>
          <p:nvPr/>
        </p:nvCxnSpPr>
        <p:spPr>
          <a:xfrm flipV="1">
            <a:off x="1550477" y="2116997"/>
            <a:ext cx="1402080" cy="10160"/>
          </a:xfrm>
          <a:prstGeom prst="line">
            <a:avLst/>
          </a:prstGeom>
          <a:ln>
            <a:solidFill>
              <a:srgbClr val="3A9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A99897C-2404-4BF1-A6B6-77D404B21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075" y="2493759"/>
            <a:ext cx="5604214" cy="3541168"/>
          </a:xfrm>
          <a:prstGeom prst="rect">
            <a:avLst/>
          </a:prstGeom>
        </p:spPr>
      </p:pic>
      <p:sp>
        <p:nvSpPr>
          <p:cNvPr id="22" name="TextBox 23">
            <a:extLst>
              <a:ext uri="{FF2B5EF4-FFF2-40B4-BE49-F238E27FC236}">
                <a16:creationId xmlns:a16="http://schemas.microsoft.com/office/drawing/2014/main" id="{A3900079-4909-4D30-9690-83C05AAFB33E}"/>
              </a:ext>
            </a:extLst>
          </p:cNvPr>
          <p:cNvSpPr txBox="1"/>
          <p:nvPr/>
        </p:nvSpPr>
        <p:spPr>
          <a:xfrm>
            <a:off x="7521597" y="3136612"/>
            <a:ext cx="335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代码很好懂，不讲</a:t>
            </a:r>
            <a:r>
              <a:rPr lang="ka-GE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itchFamily="34" charset="-122"/>
              </a:rPr>
              <a:t>ლ(❛◡❛✿)ლ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6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8">
            <a:extLst>
              <a:ext uri="{FF2B5EF4-FFF2-40B4-BE49-F238E27FC236}">
                <a16:creationId xmlns:a16="http://schemas.microsoft.com/office/drawing/2014/main" id="{684DC7D9-B418-4451-8F91-601C1CED8742}"/>
              </a:ext>
            </a:extLst>
          </p:cNvPr>
          <p:cNvSpPr/>
          <p:nvPr/>
        </p:nvSpPr>
        <p:spPr>
          <a:xfrm>
            <a:off x="5188730" y="1819922"/>
            <a:ext cx="1857388" cy="1857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2" name="Group 7">
            <a:extLst>
              <a:ext uri="{FF2B5EF4-FFF2-40B4-BE49-F238E27FC236}">
                <a16:creationId xmlns:a16="http://schemas.microsoft.com/office/drawing/2014/main" id="{CABD0224-474B-435A-9AB5-2AB2983CCED7}"/>
              </a:ext>
            </a:extLst>
          </p:cNvPr>
          <p:cNvGrpSpPr/>
          <p:nvPr/>
        </p:nvGrpSpPr>
        <p:grpSpPr>
          <a:xfrm>
            <a:off x="4974416" y="4005916"/>
            <a:ext cx="2286016" cy="400110"/>
            <a:chOff x="3428992" y="2705101"/>
            <a:chExt cx="2286016" cy="400110"/>
          </a:xfrm>
        </p:grpSpPr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97787BD8-E681-4651-B974-4E451F9AF6EE}"/>
                </a:ext>
              </a:extLst>
            </p:cNvPr>
            <p:cNvSpPr/>
            <p:nvPr/>
          </p:nvSpPr>
          <p:spPr>
            <a:xfrm>
              <a:off x="3428992" y="2705101"/>
              <a:ext cx="22860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itchFamily="34" charset="0"/>
                </a:rPr>
                <a:t>拓扑排序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itchFamily="34" charset="0"/>
              </a:endParaRPr>
            </a:p>
          </p:txBody>
        </p:sp>
        <p:cxnSp>
          <p:nvCxnSpPr>
            <p:cNvPr id="44" name="Straight Connector 25">
              <a:extLst>
                <a:ext uri="{FF2B5EF4-FFF2-40B4-BE49-F238E27FC236}">
                  <a16:creationId xmlns:a16="http://schemas.microsoft.com/office/drawing/2014/main" id="{C22EC19F-4BAA-48A2-9570-2D2706EF2E04}"/>
                </a:ext>
              </a:extLst>
            </p:cNvPr>
            <p:cNvCxnSpPr/>
            <p:nvPr/>
          </p:nvCxnSpPr>
          <p:spPr>
            <a:xfrm rot="5400000">
              <a:off x="5394728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597EC7B5-A6D6-4A65-AABF-52890CC530FD}"/>
                </a:ext>
              </a:extLst>
            </p:cNvPr>
            <p:cNvCxnSpPr/>
            <p:nvPr/>
          </p:nvCxnSpPr>
          <p:spPr>
            <a:xfrm rot="5400000">
              <a:off x="3537340" y="2916651"/>
              <a:ext cx="213520" cy="1588"/>
            </a:xfrm>
            <a:prstGeom prst="line">
              <a:avLst/>
            </a:prstGeom>
            <a:ln w="19050">
              <a:solidFill>
                <a:srgbClr val="3A9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14">
            <a:extLst>
              <a:ext uri="{FF2B5EF4-FFF2-40B4-BE49-F238E27FC236}">
                <a16:creationId xmlns:a16="http://schemas.microsoft.com/office/drawing/2014/main" id="{7F6BBB05-35E1-403F-B0E8-39BDD207D2D3}"/>
              </a:ext>
            </a:extLst>
          </p:cNvPr>
          <p:cNvSpPr/>
          <p:nvPr/>
        </p:nvSpPr>
        <p:spPr>
          <a:xfrm>
            <a:off x="3430573" y="4623559"/>
            <a:ext cx="5373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DAG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图中所有节点排序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21D0D1F-F93C-4AB4-A79D-7701ED48BA44}"/>
              </a:ext>
            </a:extLst>
          </p:cNvPr>
          <p:cNvSpPr/>
          <p:nvPr/>
        </p:nvSpPr>
        <p:spPr>
          <a:xfrm>
            <a:off x="3430573" y="2866367"/>
            <a:ext cx="5486400" cy="675950"/>
          </a:xfrm>
          <a:custGeom>
            <a:avLst/>
            <a:gdLst>
              <a:gd name="connsiteX0" fmla="*/ 0 w 5486400"/>
              <a:gd name="connsiteY0" fmla="*/ 0 h 675950"/>
              <a:gd name="connsiteX1" fmla="*/ 1276350 w 5486400"/>
              <a:gd name="connsiteY1" fmla="*/ 466725 h 675950"/>
              <a:gd name="connsiteX2" fmla="*/ 2514600 w 5486400"/>
              <a:gd name="connsiteY2" fmla="*/ 161925 h 675950"/>
              <a:gd name="connsiteX3" fmla="*/ 3352800 w 5486400"/>
              <a:gd name="connsiteY3" fmla="*/ 28575 h 675950"/>
              <a:gd name="connsiteX4" fmla="*/ 4667250 w 5486400"/>
              <a:gd name="connsiteY4" fmla="*/ 619125 h 675950"/>
              <a:gd name="connsiteX5" fmla="*/ 5486400 w 5486400"/>
              <a:gd name="connsiteY5" fmla="*/ 619125 h 6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0" h="675950">
                <a:moveTo>
                  <a:pt x="0" y="0"/>
                </a:moveTo>
                <a:cubicBezTo>
                  <a:pt x="428625" y="219869"/>
                  <a:pt x="857250" y="439738"/>
                  <a:pt x="1276350" y="466725"/>
                </a:cubicBezTo>
                <a:cubicBezTo>
                  <a:pt x="1695450" y="493712"/>
                  <a:pt x="2168525" y="234950"/>
                  <a:pt x="2514600" y="161925"/>
                </a:cubicBezTo>
                <a:cubicBezTo>
                  <a:pt x="2860675" y="88900"/>
                  <a:pt x="2994025" y="-47625"/>
                  <a:pt x="3352800" y="28575"/>
                </a:cubicBezTo>
                <a:cubicBezTo>
                  <a:pt x="3711575" y="104775"/>
                  <a:pt x="4311650" y="520700"/>
                  <a:pt x="4667250" y="619125"/>
                </a:cubicBezTo>
                <a:cubicBezTo>
                  <a:pt x="5022850" y="717550"/>
                  <a:pt x="5254625" y="668337"/>
                  <a:pt x="5486400" y="619125"/>
                </a:cubicBezTo>
              </a:path>
            </a:pathLst>
          </a:custGeom>
          <a:noFill/>
          <a:ln>
            <a:solidFill>
              <a:srgbClr val="3A9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ED50611D-CA43-433B-B912-FD09CA99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8050" y="959510"/>
            <a:ext cx="2447925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593</Words>
  <Application>Microsoft Office PowerPoint</Application>
  <PresentationFormat>宽屏</PresentationFormat>
  <Paragraphs>104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Open Sans Light</vt:lpstr>
      <vt:lpstr>Yu Gothic UI Light</vt:lpstr>
      <vt:lpstr>等线</vt:lpstr>
      <vt:lpstr>等线 Light</vt:lpstr>
      <vt:lpstr>微软雅黑</vt:lpstr>
      <vt:lpstr>幼圆</vt:lpstr>
      <vt:lpstr>Arial</vt:lpstr>
      <vt:lpstr>Century Gothic</vt:lpstr>
      <vt:lpstr>Sylfaen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Riven</dc:creator>
  <cp:lastModifiedBy>黄 嘉琦</cp:lastModifiedBy>
  <cp:revision>51</cp:revision>
  <dcterms:created xsi:type="dcterms:W3CDTF">2017-06-26T12:33:26Z</dcterms:created>
  <dcterms:modified xsi:type="dcterms:W3CDTF">2019-04-02T15:37:12Z</dcterms:modified>
</cp:coreProperties>
</file>