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2"/>
    <p:sldId id="259" r:id="rId3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E9D"/>
    <a:srgbClr val="444F58"/>
    <a:srgbClr val="D90013"/>
    <a:srgbClr val="272727"/>
    <a:srgbClr val="3C3C3B"/>
    <a:srgbClr val="B70E2E"/>
    <a:srgbClr val="2A3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18" autoAdjust="0"/>
    <p:restoredTop sz="89862" autoAdjust="0"/>
  </p:normalViewPr>
  <p:slideViewPr>
    <p:cSldViewPr snapToObjects="1">
      <p:cViewPr>
        <p:scale>
          <a:sx n="100" d="100"/>
          <a:sy n="100" d="100"/>
        </p:scale>
        <p:origin x="-2058" y="-360"/>
      </p:cViewPr>
      <p:guideLst>
        <p:guide orient="horz" pos="4065"/>
        <p:guide orient="horz" pos="1298"/>
        <p:guide pos="2835"/>
        <p:guide pos="5489"/>
        <p:guide pos="204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2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60926-4513-4E89-95F9-07A3B6FB9AD0}" type="datetimeFigureOut">
              <a:rPr kumimoji="1" lang="ja-JP" altLang="en-US" smtClean="0"/>
              <a:pPr/>
              <a:t>2017/3/1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014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763" y="9371014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86E6F-929B-4442-9698-9FDC078C6C8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622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1" y="2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6300"/>
            <a:ext cx="4938713" cy="44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2602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1" y="9372602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CEACEB6F-BDF0-4BFE-B593-680678E763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499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Pr-80\原さんpc内\ロゴ\ROHMロゴ\logo_set\corp_brandmark\jpg\cbm_colo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086" y="4361032"/>
            <a:ext cx="1325701" cy="1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03" name="図形グループ 8202"/>
          <p:cNvGrpSpPr/>
          <p:nvPr userDrawn="1"/>
        </p:nvGrpSpPr>
        <p:grpSpPr bwMode="gray">
          <a:xfrm>
            <a:off x="8549205" y="0"/>
            <a:ext cx="597600" cy="6473993"/>
            <a:chOff x="8549205" y="0"/>
            <a:chExt cx="597600" cy="6473993"/>
          </a:xfrm>
        </p:grpSpPr>
        <p:cxnSp>
          <p:nvCxnSpPr>
            <p:cNvPr id="25" name="直線コネクタ 24"/>
            <p:cNvCxnSpPr/>
            <p:nvPr userDrawn="1"/>
          </p:nvCxnSpPr>
          <p:spPr bwMode="gray">
            <a:xfrm>
              <a:off x="8560800" y="0"/>
              <a:ext cx="0" cy="6473993"/>
            </a:xfrm>
            <a:prstGeom prst="line">
              <a:avLst/>
            </a:prstGeom>
            <a:ln>
              <a:solidFill>
                <a:srgbClr val="385E9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 userDrawn="1"/>
          </p:nvCxnSpPr>
          <p:spPr bwMode="gray">
            <a:xfrm>
              <a:off x="8549205" y="6473993"/>
              <a:ext cx="597600" cy="0"/>
            </a:xfrm>
            <a:prstGeom prst="line">
              <a:avLst/>
            </a:prstGeom>
            <a:ln>
              <a:solidFill>
                <a:srgbClr val="385E9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93" name="図形グループ 8192"/>
          <p:cNvGrpSpPr/>
          <p:nvPr userDrawn="1"/>
        </p:nvGrpSpPr>
        <p:grpSpPr bwMode="gray">
          <a:xfrm>
            <a:off x="539552" y="6021288"/>
            <a:ext cx="8604448" cy="836712"/>
            <a:chOff x="539552" y="6021288"/>
            <a:chExt cx="8604448" cy="836712"/>
          </a:xfrm>
        </p:grpSpPr>
        <p:sp useBgFill="1">
          <p:nvSpPr>
            <p:cNvPr id="13" name="Line 9"/>
            <p:cNvSpPr>
              <a:spLocks noChangeShapeType="1"/>
            </p:cNvSpPr>
            <p:nvPr userDrawn="1"/>
          </p:nvSpPr>
          <p:spPr bwMode="gray">
            <a:xfrm>
              <a:off x="539552" y="6026400"/>
              <a:ext cx="8604448" cy="0"/>
            </a:xfrm>
            <a:prstGeom prst="line">
              <a:avLst/>
            </a:prstGeom>
            <a:ln w="12700">
              <a:solidFill>
                <a:srgbClr val="444F5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latin typeface="Arial" charset="0"/>
                <a:ea typeface="ＭＳ Ｐゴシック" pitchFamily="1" charset="-128"/>
              </a:endParaRPr>
            </a:p>
          </p:txBody>
        </p:sp>
        <p:sp useBgFill="1">
          <p:nvSpPr>
            <p:cNvPr id="35" name="Line 9"/>
            <p:cNvSpPr>
              <a:spLocks noChangeShapeType="1"/>
            </p:cNvSpPr>
            <p:nvPr userDrawn="1"/>
          </p:nvSpPr>
          <p:spPr bwMode="gray">
            <a:xfrm rot="5400000">
              <a:off x="126000" y="6439644"/>
              <a:ext cx="836712" cy="0"/>
            </a:xfrm>
            <a:prstGeom prst="line">
              <a:avLst/>
            </a:prstGeom>
            <a:ln w="12700">
              <a:solidFill>
                <a:srgbClr val="444F5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latin typeface="Arial" charset="0"/>
                <a:ea typeface="ＭＳ Ｐゴシック" pitchFamily="1" charset="-128"/>
              </a:endParaRPr>
            </a:p>
          </p:txBody>
        </p:sp>
      </p:grpSp>
      <p:sp>
        <p:nvSpPr>
          <p:cNvPr id="11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539552" y="2564904"/>
            <a:ext cx="7440755" cy="864096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altLang="ja-JP" dirty="0"/>
          </a:p>
        </p:txBody>
      </p:sp>
      <p:sp>
        <p:nvSpPr>
          <p:cNvPr id="12" name="Rectangle 3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539553" y="4187154"/>
            <a:ext cx="3528392" cy="183924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20XX</a:t>
            </a:r>
            <a:r>
              <a:rPr lang="zh-TW" altLang="en-US" dirty="0" smtClean="0"/>
              <a:t>年　</a:t>
            </a:r>
            <a:r>
              <a:rPr lang="en-US" altLang="zh-TW" dirty="0" smtClean="0"/>
              <a:t>X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X</a:t>
            </a:r>
            <a:r>
              <a:rPr lang="zh-TW" altLang="en-US" dirty="0" smtClean="0"/>
              <a:t>日</a:t>
            </a:r>
            <a:br>
              <a:rPr lang="zh-TW" altLang="en-US" dirty="0" smtClean="0"/>
            </a:br>
            <a:r>
              <a:rPr lang="ja-JP" altLang="en-US" dirty="0" smtClean="0"/>
              <a:t>ラピスセミコンダクタ株式会社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>○○ ○○（氏名）</a:t>
            </a:r>
          </a:p>
        </p:txBody>
      </p:sp>
      <p:pic>
        <p:nvPicPr>
          <p:cNvPr id="14" name="lapis_rg_logo_s.tif" descr="/Users/sakaguchi-imac/Public/Drop Box/LAPIS_RG_VI_PPT/lapis_rg_logo_s.t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09" y="476671"/>
            <a:ext cx="1908478" cy="952722"/>
          </a:xfrm>
          <a:prstGeom prst="rect">
            <a:avLst/>
          </a:prstGeom>
        </p:spPr>
      </p:pic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688032" y="6469305"/>
            <a:ext cx="310742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kern="1200" dirty="0" smtClean="0">
                <a:solidFill>
                  <a:srgbClr val="272727"/>
                </a:solidFill>
                <a:cs typeface="Arial" pitchFamily="34" charset="0"/>
              </a:rPr>
              <a:t>©  2016 LAPIS Semiconductor Co., Ltd.</a:t>
            </a:r>
            <a:endParaRPr lang="en-US" altLang="ja-JP" sz="700" kern="1200" dirty="0">
              <a:solidFill>
                <a:srgbClr val="272727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35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400"/>
              </a:spcBef>
              <a:defRPr/>
            </a:lvl1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62552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3338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4" name="コンテンツ プレースホルダ 2"/>
          <p:cNvSpPr>
            <a:spLocks noGrp="1"/>
          </p:cNvSpPr>
          <p:nvPr>
            <p:ph idx="10" hasCustomPrompt="1"/>
          </p:nvPr>
        </p:nvSpPr>
        <p:spPr>
          <a:xfrm>
            <a:off x="322263" y="1183382"/>
            <a:ext cx="8382000" cy="949474"/>
          </a:xfrm>
        </p:spPr>
        <p:txBody>
          <a:bodyPr/>
          <a:lstStyle>
            <a:lvl1pPr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5" name="正方形/長方形 4"/>
          <p:cNvSpPr/>
          <p:nvPr userDrawn="1"/>
        </p:nvSpPr>
        <p:spPr>
          <a:xfrm>
            <a:off x="7465020" y="849412"/>
            <a:ext cx="1231000" cy="239714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32"/>
              </a:spcBef>
            </a:pPr>
            <a:r>
              <a:rPr lang="en-US" altLang="ja-JP" sz="1400" b="1" dirty="0">
                <a:solidFill>
                  <a:schemeClr val="accent1"/>
                </a:solidFill>
                <a:cs typeface="メイリオ" panose="020B0604030504040204" pitchFamily="50" charset="-128"/>
              </a:rPr>
              <a:t>C</a:t>
            </a:r>
            <a:r>
              <a:rPr lang="en-US" altLang="ja-JP" sz="1400" b="1" dirty="0" smtClean="0">
                <a:solidFill>
                  <a:schemeClr val="accent1"/>
                </a:solidFill>
                <a:cs typeface="メイリオ" panose="020B0604030504040204" pitchFamily="50" charset="-128"/>
              </a:rPr>
              <a:t>onfidential</a:t>
            </a:r>
            <a:endParaRPr kumimoji="1" lang="ja-JP" altLang="en-US" sz="1400" b="1" dirty="0">
              <a:solidFill>
                <a:schemeClr val="accent1"/>
              </a:solidFill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2479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エンド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2" y="2347393"/>
            <a:ext cx="3736975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グループ化 4"/>
          <p:cNvGrpSpPr/>
          <p:nvPr userDrawn="1"/>
        </p:nvGrpSpPr>
        <p:grpSpPr>
          <a:xfrm>
            <a:off x="2199762" y="6469200"/>
            <a:ext cx="4741385" cy="200160"/>
            <a:chOff x="2199762" y="6469200"/>
            <a:chExt cx="4741385" cy="200160"/>
          </a:xfrm>
        </p:grpSpPr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9762" y="6469200"/>
              <a:ext cx="3035300" cy="176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18"/>
            <p:cNvSpPr>
              <a:spLocks noChangeArrowheads="1"/>
            </p:cNvSpPr>
            <p:nvPr userDrawn="1"/>
          </p:nvSpPr>
          <p:spPr bwMode="auto">
            <a:xfrm>
              <a:off x="5377899" y="6484694"/>
              <a:ext cx="156324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600" kern="1200" dirty="0" smtClean="0">
                  <a:solidFill>
                    <a:srgbClr val="272727"/>
                  </a:solidFill>
                  <a:cs typeface="Arial" pitchFamily="34" charset="0"/>
                </a:rPr>
                <a:t>©  2016 LAPIS Semiconductor Co., Ltd. </a:t>
              </a:r>
              <a:endParaRPr lang="en-US" altLang="ja-JP" sz="600" kern="1200" dirty="0">
                <a:solidFill>
                  <a:srgbClr val="272727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826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:\共通\ブランド\02_LAPISブランドロゴデータ（リニューアル）\LAPIS_logo_RG_wmf\LAPIS_logo_RG(x1)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056" y="210411"/>
            <a:ext cx="720000" cy="35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44624"/>
            <a:ext cx="7490097" cy="675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　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2263" y="895350"/>
            <a:ext cx="8382000" cy="95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endParaRPr lang="en-US" altLang="ja-JP" dirty="0" smtClean="0"/>
          </a:p>
        </p:txBody>
      </p:sp>
      <p:sp useBgFill="1">
        <p:nvSpPr>
          <p:cNvPr id="1033" name="Line 9"/>
          <p:cNvSpPr>
            <a:spLocks noChangeShapeType="1"/>
          </p:cNvSpPr>
          <p:nvPr/>
        </p:nvSpPr>
        <p:spPr bwMode="gray">
          <a:xfrm>
            <a:off x="0" y="764704"/>
            <a:ext cx="9144000" cy="0"/>
          </a:xfrm>
          <a:prstGeom prst="line">
            <a:avLst/>
          </a:prstGeom>
          <a:ln w="12700">
            <a:solidFill>
              <a:srgbClr val="444F5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dirty="0">
              <a:latin typeface="Arial" charset="0"/>
              <a:ea typeface="ＭＳ Ｐゴシック" pitchFamily="1" charset="-128"/>
            </a:endParaRPr>
          </a:p>
        </p:txBody>
      </p:sp>
      <p:sp useBgFill="1">
        <p:nvSpPr>
          <p:cNvPr id="15" name="Line 9"/>
          <p:cNvSpPr>
            <a:spLocks noChangeShapeType="1"/>
          </p:cNvSpPr>
          <p:nvPr/>
        </p:nvSpPr>
        <p:spPr bwMode="gray">
          <a:xfrm rot="16200000" flipV="1">
            <a:off x="5452534" y="3429000"/>
            <a:ext cx="6858000" cy="0"/>
          </a:xfrm>
          <a:prstGeom prst="line">
            <a:avLst/>
          </a:prstGeom>
          <a:ln w="25400">
            <a:solidFill>
              <a:srgbClr val="385E9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dirty="0">
              <a:latin typeface="Arial" charset="0"/>
              <a:ea typeface="ＭＳ Ｐゴシック" pitchFamily="1" charset="-128"/>
            </a:endParaRPr>
          </a:p>
        </p:txBody>
      </p:sp>
      <p:sp>
        <p:nvSpPr>
          <p:cNvPr id="18" name="Rectangle 6"/>
          <p:cNvSpPr txBox="1">
            <a:spLocks noChangeArrowheads="1"/>
          </p:cNvSpPr>
          <p:nvPr/>
        </p:nvSpPr>
        <p:spPr bwMode="auto">
          <a:xfrm>
            <a:off x="7702944" y="6465045"/>
            <a:ext cx="1008112" cy="38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dirty="0" smtClean="0"/>
              <a:t>P. </a:t>
            </a:r>
            <a:fld id="{D3322D54-75E1-4158-8758-41968877A363}" type="slidenum">
              <a:rPr lang="en-US" altLang="ja-JP" smtClean="0"/>
              <a:pPr algn="r"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51520" y="6469305"/>
            <a:ext cx="310742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kern="1200" dirty="0" smtClean="0">
                <a:solidFill>
                  <a:srgbClr val="272727"/>
                </a:solidFill>
                <a:cs typeface="Arial" pitchFamily="34" charset="0"/>
              </a:rPr>
              <a:t>©  2016 LAPIS Semiconductor Co., Ltd.</a:t>
            </a:r>
            <a:r>
              <a:rPr lang="en-US" altLang="ja-JP" sz="700" kern="1200" baseline="0" dirty="0" smtClean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700" kern="1200" dirty="0">
              <a:solidFill>
                <a:srgbClr val="272727"/>
              </a:solidFill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49" r:id="rId2"/>
    <p:sldLayoutId id="2147483963" r:id="rId3"/>
    <p:sldLayoutId id="2147483962" r:id="rId4"/>
    <p:sldLayoutId id="214748396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ea"/>
          <a:ea typeface="+mj-ea"/>
          <a:cs typeface="ＭＳ Ｐゴシック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Tx/>
        <a:buNone/>
        <a:defRPr kumimoji="1" sz="1800">
          <a:solidFill>
            <a:schemeClr val="tx2"/>
          </a:solidFill>
          <a:latin typeface="+mn-ea"/>
          <a:ea typeface="+mn-ea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1400">
          <a:solidFill>
            <a:srgbClr val="272727"/>
          </a:solidFill>
          <a:latin typeface="ＭＳ Ｐゴシック"/>
          <a:ea typeface="ＭＳ Ｐゴシック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000">
          <a:solidFill>
            <a:srgbClr val="272727"/>
          </a:solidFill>
          <a:latin typeface="ＭＳ Ｐゴシック"/>
          <a:ea typeface="ＭＳ Ｐゴシック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800">
          <a:solidFill>
            <a:srgbClr val="272727"/>
          </a:solidFill>
          <a:latin typeface="ＭＳ Ｐゴシック"/>
          <a:ea typeface="ＭＳ Ｐゴシック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600">
          <a:solidFill>
            <a:srgbClr val="272727"/>
          </a:solidFill>
          <a:latin typeface="ＭＳ Ｐゴシック"/>
          <a:ea typeface="ＭＳ Ｐゴシック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支給部品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2263" y="895350"/>
            <a:ext cx="8382000" cy="5485978"/>
          </a:xfrm>
        </p:spPr>
        <p:txBody>
          <a:bodyPr/>
          <a:lstStyle/>
          <a:p>
            <a:r>
              <a:rPr lang="ja-JP" altLang="en-US" sz="11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■支給部品</a:t>
            </a:r>
            <a:endParaRPr lang="en-US" altLang="ja-JP" sz="11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U$1      ML620Q504      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ML620Q504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lazurite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(500 575)             MR90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U$4      MK71251-02     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MK71251-02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lz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-shield (1000 450)            R270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U$6      BH33PB1WFV     HVSOF5                      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lazurite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(450 262.5)           R180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U$16     SML-E12U8WT86  SML-E1X                     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lazurite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(300 500)             R90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U$17     SML-E12Y8W     SML-E1X                     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lazurite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(300 400)             R90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U$18     SML-E13BC8T    SML-E1X                     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lazurite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(300 450)             R90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U1                      LAZURITE920J2               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lazurite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(75 275)              R0</a:t>
            </a:r>
            <a:endParaRPr lang="ja-JP" altLang="en-US" sz="11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1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■未支給部品</a:t>
            </a:r>
            <a:endParaRPr lang="en-US" altLang="ja-JP" sz="11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1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U$3      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NX3215SA       NX3215SA-32,768K-SFD-MUA-14 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lazurite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(350 275)             </a:t>
            </a:r>
            <a:r>
              <a:rPr lang="en-US" altLang="ja-JP" sz="11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MR0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C1       0.1u           C0402                       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(375 800)             MR180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C2       1u             C0402                       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(250 737.5)           MR90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C3       33000p         C0402                       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(637.5 237.5)         MR180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C4       2.2u           C0402                       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(637.5 337.5)         MR180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C5       2.2u           C0402                       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(637.5 287.5)         MR180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C8       2.2u           C0402                       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(525 262.5)           R270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C14      0.01u          C0402                       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(275 300)             R90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C16      22u            C1206                       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(350 262.5)           R90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C17      8p             C0402                       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(300 175)             MR0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C18      8p             C0402                       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(425 175)             MR180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R2       0              R0402                       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(1062.5 662.5)        R180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R13      1K             R0402                       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(450 500)             R0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R14      1K             R0402                       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(450 400)             R180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R15      1K             R0402                       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(450 450)             R180</a:t>
            </a:r>
          </a:p>
          <a:p>
            <a:endParaRPr lang="en-US" altLang="ja-JP" sz="11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83890" y="2462699"/>
            <a:ext cx="1843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ja-JP" altLang="en-US" sz="1000" dirty="0">
                <a:solidFill>
                  <a:srgbClr val="FF0000"/>
                </a:solidFill>
                <a:latin typeface="+mn-ea"/>
                <a:ea typeface="+mn-ea"/>
              </a:rPr>
              <a:t>実装</a:t>
            </a:r>
            <a:r>
              <a:rPr lang="ja-JP" altLang="en-US" sz="1000" dirty="0" smtClean="0">
                <a:solidFill>
                  <a:srgbClr val="FF0000"/>
                </a:solidFill>
                <a:latin typeface="+mn-ea"/>
                <a:ea typeface="+mn-ea"/>
              </a:rPr>
              <a:t>不要、補足情報が次ページ</a:t>
            </a:r>
            <a:endParaRPr kumimoji="1" lang="ja-JP" altLang="en-US" sz="10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22262" y="2466974"/>
            <a:ext cx="8498209" cy="19291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endParaRPr kumimoji="1" lang="ja-JP" altLang="en-US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8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/>
          <p:cNvCxnSpPr/>
          <p:nvPr/>
        </p:nvCxnSpPr>
        <p:spPr>
          <a:xfrm>
            <a:off x="2987824" y="4077072"/>
            <a:ext cx="0" cy="5040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3094985" y="4077072"/>
            <a:ext cx="0" cy="5040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3203848" y="4077072"/>
            <a:ext cx="0" cy="5040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3312711" y="4077072"/>
            <a:ext cx="0" cy="5040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3421574" y="4077072"/>
            <a:ext cx="0" cy="5040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3530437" y="4077072"/>
            <a:ext cx="0" cy="5040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3639300" y="4077072"/>
            <a:ext cx="0" cy="5040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3748163" y="4077072"/>
            <a:ext cx="0" cy="5040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3857026" y="4077072"/>
            <a:ext cx="0" cy="5040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2385569" y="4077072"/>
            <a:ext cx="0" cy="5040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2492730" y="4077072"/>
            <a:ext cx="0" cy="5040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基板概要</a:t>
            </a:r>
            <a:endParaRPr kumimoji="1" lang="ja-JP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9" t="27226" r="47699" b="8638"/>
          <a:stretch/>
        </p:blipFill>
        <p:spPr bwMode="auto">
          <a:xfrm rot="5400000">
            <a:off x="1043608" y="1097681"/>
            <a:ext cx="1944216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8" t="28846" r="46667" b="24423"/>
          <a:stretch/>
        </p:blipFill>
        <p:spPr bwMode="auto">
          <a:xfrm rot="5400000">
            <a:off x="5873297" y="4431959"/>
            <a:ext cx="1913382" cy="249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267744" y="4149080"/>
            <a:ext cx="2952328" cy="144016"/>
          </a:xfrm>
          <a:prstGeom prst="rect">
            <a:avLst/>
          </a:prstGeom>
          <a:solidFill>
            <a:srgbClr val="385E9D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endParaRPr kumimoji="1" lang="ja-JP" altLang="en-US" sz="1800" dirty="0" smtClean="0">
              <a:solidFill>
                <a:schemeClr val="tx2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1331640" y="3212976"/>
            <a:ext cx="936104" cy="93610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 flipV="1">
            <a:off x="5004048" y="4365104"/>
            <a:ext cx="579098" cy="48970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 rot="5400000">
            <a:off x="1310056" y="4875450"/>
            <a:ext cx="331200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altLang="ja-JP" sz="1050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 flipV="1">
            <a:off x="3458509" y="4725144"/>
            <a:ext cx="105379" cy="70478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1799692" y="4717469"/>
            <a:ext cx="745150" cy="70478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989830" y="5422255"/>
            <a:ext cx="1277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ja-JP" altLang="en-US" sz="1100" dirty="0">
                <a:solidFill>
                  <a:schemeClr val="tx2"/>
                </a:solidFill>
                <a:latin typeface="+mn-ea"/>
                <a:ea typeface="+mn-ea"/>
              </a:rPr>
              <a:t>廣杉計器</a:t>
            </a:r>
          </a:p>
          <a:p>
            <a:pPr algn="ctr">
              <a:spcBef>
                <a:spcPts val="400"/>
              </a:spcBef>
            </a:pPr>
            <a:r>
              <a:rPr lang="en-US" altLang="ja-JP" sz="1100" dirty="0">
                <a:solidFill>
                  <a:schemeClr val="tx2"/>
                </a:solidFill>
                <a:latin typeface="+mn-ea"/>
                <a:ea typeface="+mn-ea"/>
              </a:rPr>
              <a:t>PSS-720103-05</a:t>
            </a:r>
          </a:p>
          <a:p>
            <a:pPr algn="ctr">
              <a:spcBef>
                <a:spcPts val="400"/>
              </a:spcBef>
            </a:pPr>
            <a:r>
              <a:rPr lang="en-US" altLang="ja-JP" sz="1100" dirty="0">
                <a:solidFill>
                  <a:schemeClr val="tx2"/>
                </a:solidFill>
                <a:latin typeface="+mn-ea"/>
                <a:ea typeface="+mn-ea"/>
              </a:rPr>
              <a:t>2x5 </a:t>
            </a:r>
            <a:r>
              <a:rPr lang="ja-JP" altLang="en-US" sz="1100" dirty="0">
                <a:solidFill>
                  <a:schemeClr val="tx2"/>
                </a:solidFill>
                <a:latin typeface="+mn-ea"/>
                <a:ea typeface="+mn-ea"/>
              </a:rPr>
              <a:t>ハーフピッチ</a:t>
            </a:r>
          </a:p>
          <a:p>
            <a:pPr algn="ctr">
              <a:spcBef>
                <a:spcPts val="400"/>
              </a:spcBef>
            </a:pPr>
            <a:r>
              <a:rPr lang="ja-JP" altLang="en-US" sz="1100" dirty="0" smtClean="0">
                <a:solidFill>
                  <a:schemeClr val="tx2"/>
                </a:solidFill>
                <a:latin typeface="+mn-ea"/>
                <a:ea typeface="+mn-ea"/>
              </a:rPr>
              <a:t>ピンヘッダ</a:t>
            </a:r>
            <a:endParaRPr lang="ja-JP" altLang="en-US" sz="11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987824" y="5422255"/>
            <a:ext cx="1277914" cy="1143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ja-JP" altLang="en-US" sz="1100" dirty="0">
                <a:solidFill>
                  <a:schemeClr val="tx2"/>
                </a:solidFill>
                <a:latin typeface="+mn-ea"/>
                <a:ea typeface="+mn-ea"/>
              </a:rPr>
              <a:t>廣杉計器</a:t>
            </a:r>
          </a:p>
          <a:p>
            <a:pPr algn="ctr">
              <a:spcBef>
                <a:spcPts val="400"/>
              </a:spcBef>
            </a:pPr>
            <a:r>
              <a:rPr lang="en-US" altLang="ja-JP" sz="1100" dirty="0">
                <a:solidFill>
                  <a:schemeClr val="tx2"/>
                </a:solidFill>
                <a:latin typeface="+mn-ea"/>
                <a:ea typeface="+mn-ea"/>
              </a:rPr>
              <a:t>PSS-710103-10</a:t>
            </a:r>
          </a:p>
          <a:p>
            <a:pPr algn="ctr">
              <a:spcBef>
                <a:spcPts val="400"/>
              </a:spcBef>
            </a:pPr>
            <a:r>
              <a:rPr lang="en-US" altLang="ja-JP" sz="1100" dirty="0" smtClean="0">
                <a:solidFill>
                  <a:schemeClr val="tx2"/>
                </a:solidFill>
                <a:latin typeface="+mn-ea"/>
                <a:ea typeface="+mn-ea"/>
              </a:rPr>
              <a:t>1x10 </a:t>
            </a:r>
            <a:r>
              <a:rPr lang="ja-JP" altLang="en-US" sz="1100" dirty="0">
                <a:solidFill>
                  <a:schemeClr val="tx2"/>
                </a:solidFill>
                <a:latin typeface="+mn-ea"/>
                <a:ea typeface="+mn-ea"/>
              </a:rPr>
              <a:t>ハーフピッチ</a:t>
            </a:r>
          </a:p>
          <a:p>
            <a:pPr algn="ctr">
              <a:spcBef>
                <a:spcPts val="400"/>
              </a:spcBef>
            </a:pPr>
            <a:r>
              <a:rPr lang="ja-JP" altLang="en-US" sz="1100" dirty="0" smtClean="0">
                <a:solidFill>
                  <a:schemeClr val="tx2"/>
                </a:solidFill>
                <a:latin typeface="+mn-ea"/>
                <a:ea typeface="+mn-ea"/>
              </a:rPr>
              <a:t>ピンヘッダ</a:t>
            </a:r>
            <a:endParaRPr lang="en-US" altLang="ja-JP" sz="11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pPr algn="ctr">
              <a:spcBef>
                <a:spcPts val="400"/>
              </a:spcBef>
            </a:pPr>
            <a:r>
              <a:rPr lang="en-US" altLang="ja-JP" sz="1100" dirty="0" smtClean="0">
                <a:solidFill>
                  <a:schemeClr val="tx2"/>
                </a:solidFill>
                <a:latin typeface="+mn-ea"/>
                <a:ea typeface="+mn-ea"/>
              </a:rPr>
              <a:t>(</a:t>
            </a:r>
            <a:r>
              <a:rPr lang="ja-JP" altLang="en-US" sz="1100" dirty="0" smtClean="0">
                <a:solidFill>
                  <a:schemeClr val="tx2"/>
                </a:solidFill>
                <a:latin typeface="+mn-ea"/>
                <a:ea typeface="+mn-ea"/>
              </a:rPr>
              <a:t>２個）</a:t>
            </a:r>
            <a:endParaRPr lang="ja-JP" altLang="en-US" sz="11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339752" y="4293096"/>
            <a:ext cx="205090" cy="72008"/>
          </a:xfrm>
          <a:prstGeom prst="rect">
            <a:avLst/>
          </a:prstGeom>
          <a:solidFill>
            <a:schemeClr val="tx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endParaRPr kumimoji="1" lang="ja-JP" altLang="en-US" sz="1800" dirty="0" smtClean="0">
              <a:solidFill>
                <a:schemeClr val="tx2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885278" y="4293096"/>
            <a:ext cx="1038649" cy="72008"/>
          </a:xfrm>
          <a:prstGeom prst="rect">
            <a:avLst/>
          </a:prstGeom>
          <a:solidFill>
            <a:schemeClr val="tx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endParaRPr kumimoji="1" lang="ja-JP" altLang="en-US" sz="1800" dirty="0" smtClean="0">
              <a:solidFill>
                <a:schemeClr val="tx2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02245" y="3903439"/>
            <a:ext cx="978153" cy="1105431"/>
          </a:xfrm>
          <a:prstGeom prst="wedgeRectCallout">
            <a:avLst>
              <a:gd name="adj1" fmla="val 86690"/>
              <a:gd name="adj2" fmla="val -12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ja-JP" altLang="en-US" sz="1050" dirty="0" smtClean="0">
                <a:solidFill>
                  <a:schemeClr val="tx2"/>
                </a:solidFill>
                <a:latin typeface="+mn-ea"/>
                <a:ea typeface="+mn-ea"/>
              </a:rPr>
              <a:t>基板幅 </a:t>
            </a:r>
            <a:r>
              <a:rPr lang="en-US" altLang="ja-JP" sz="1050" dirty="0" smtClean="0">
                <a:solidFill>
                  <a:schemeClr val="tx2"/>
                </a:solidFill>
                <a:latin typeface="+mn-ea"/>
                <a:ea typeface="+mn-ea"/>
              </a:rPr>
              <a:t>1mm</a:t>
            </a:r>
          </a:p>
          <a:p>
            <a:pPr>
              <a:spcBef>
                <a:spcPts val="400"/>
              </a:spcBef>
            </a:pPr>
            <a:r>
              <a:rPr kumimoji="1" lang="ja-JP" altLang="en-US" sz="1050" dirty="0">
                <a:solidFill>
                  <a:schemeClr val="tx2"/>
                </a:solidFill>
                <a:latin typeface="+mn-ea"/>
                <a:ea typeface="+mn-ea"/>
              </a:rPr>
              <a:t>青</a:t>
            </a:r>
            <a:r>
              <a:rPr kumimoji="1" lang="ja-JP" altLang="en-US" sz="1050" dirty="0" smtClean="0">
                <a:solidFill>
                  <a:schemeClr val="tx2"/>
                </a:solidFill>
                <a:latin typeface="+mn-ea"/>
                <a:ea typeface="+mn-ea"/>
              </a:rPr>
              <a:t>レジスト</a:t>
            </a:r>
            <a:endParaRPr lang="en-US" altLang="ja-JP" sz="1050" dirty="0">
              <a:solidFill>
                <a:schemeClr val="tx2"/>
              </a:solidFill>
              <a:latin typeface="+mn-ea"/>
              <a:ea typeface="+mn-ea"/>
            </a:endParaRPr>
          </a:p>
          <a:p>
            <a:pPr>
              <a:spcBef>
                <a:spcPts val="400"/>
              </a:spcBef>
            </a:pPr>
            <a:r>
              <a:rPr kumimoji="1" lang="en-US" altLang="ja-JP" sz="1050" dirty="0" smtClean="0">
                <a:solidFill>
                  <a:schemeClr val="tx2"/>
                </a:solidFill>
                <a:latin typeface="+mn-ea"/>
                <a:ea typeface="+mn-ea"/>
              </a:rPr>
              <a:t>FR4</a:t>
            </a:r>
          </a:p>
          <a:p>
            <a:pPr>
              <a:spcBef>
                <a:spcPts val="400"/>
              </a:spcBef>
            </a:pPr>
            <a:r>
              <a:rPr lang="ja-JP" altLang="en-US" sz="1050" dirty="0" smtClean="0">
                <a:solidFill>
                  <a:schemeClr val="tx2"/>
                </a:solidFill>
                <a:latin typeface="+mn-ea"/>
                <a:ea typeface="+mn-ea"/>
              </a:rPr>
              <a:t>両面</a:t>
            </a:r>
            <a:r>
              <a:rPr lang="en-US" altLang="ja-JP" sz="1050" dirty="0" smtClean="0">
                <a:solidFill>
                  <a:schemeClr val="tx2"/>
                </a:solidFill>
                <a:latin typeface="+mn-ea"/>
                <a:ea typeface="+mn-ea"/>
              </a:rPr>
              <a:t>SILK</a:t>
            </a:r>
          </a:p>
          <a:p>
            <a:pPr>
              <a:spcBef>
                <a:spcPts val="400"/>
              </a:spcBef>
            </a:pPr>
            <a:r>
              <a:rPr kumimoji="1" lang="en-US" altLang="ja-JP" sz="1050" dirty="0" smtClean="0">
                <a:solidFill>
                  <a:schemeClr val="tx2"/>
                </a:solidFill>
                <a:latin typeface="+mn-ea"/>
                <a:ea typeface="+mn-ea"/>
              </a:rPr>
              <a:t>4</a:t>
            </a:r>
            <a:r>
              <a:rPr kumimoji="1" lang="ja-JP" altLang="en-US" sz="1050" dirty="0" smtClean="0">
                <a:solidFill>
                  <a:schemeClr val="tx2"/>
                </a:solidFill>
                <a:latin typeface="+mn-ea"/>
                <a:ea typeface="+mn-ea"/>
              </a:rPr>
              <a:t>層基板</a:t>
            </a:r>
            <a:endParaRPr kumimoji="1" lang="en-US" altLang="ja-JP" sz="105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434126" y="1537579"/>
            <a:ext cx="5180198" cy="841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LAZURITE920J2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は、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lang="ja-JP" altLang="en-US" sz="140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つの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部品をまとめてライブラリ化しました。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400"/>
              </a:spcBef>
            </a:pPr>
            <a:r>
              <a:rPr lang="ja-JP" altLang="en-US" sz="1400" dirty="0">
                <a:solidFill>
                  <a:schemeClr val="tx2"/>
                </a:solidFill>
                <a:latin typeface="+mn-ea"/>
              </a:rPr>
              <a:t>廣杉</a:t>
            </a:r>
            <a:r>
              <a:rPr lang="ja-JP" altLang="en-US" sz="1400" dirty="0" smtClean="0">
                <a:solidFill>
                  <a:schemeClr val="tx2"/>
                </a:solidFill>
                <a:latin typeface="+mn-ea"/>
              </a:rPr>
              <a:t>計器 </a:t>
            </a:r>
            <a:r>
              <a:rPr lang="en-US" altLang="ja-JP" sz="1400" dirty="0" smtClean="0">
                <a:solidFill>
                  <a:schemeClr val="tx2"/>
                </a:solidFill>
                <a:latin typeface="+mn-ea"/>
              </a:rPr>
              <a:t>PSS-720103-05</a:t>
            </a:r>
            <a:r>
              <a:rPr lang="en-US" altLang="ja-JP" sz="14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tx2"/>
                </a:solidFill>
                <a:latin typeface="+mn-ea"/>
              </a:rPr>
              <a:t>2x5 </a:t>
            </a:r>
            <a:r>
              <a:rPr lang="ja-JP" altLang="en-US" sz="1400" dirty="0" smtClean="0">
                <a:solidFill>
                  <a:schemeClr val="tx2"/>
                </a:solidFill>
                <a:latin typeface="+mn-ea"/>
              </a:rPr>
              <a:t>ハーフピッチピンヘッダ</a:t>
            </a:r>
            <a:endParaRPr lang="en-US" altLang="ja-JP" sz="1400" dirty="0" smtClean="0">
              <a:solidFill>
                <a:schemeClr val="tx2"/>
              </a:solidFill>
              <a:latin typeface="+mn-ea"/>
            </a:endParaRPr>
          </a:p>
          <a:p>
            <a:pPr>
              <a:spcBef>
                <a:spcPts val="400"/>
              </a:spcBef>
            </a:pPr>
            <a:r>
              <a:rPr lang="ja-JP" altLang="en-US" sz="1400" dirty="0">
                <a:solidFill>
                  <a:schemeClr val="tx2"/>
                </a:solidFill>
                <a:latin typeface="+mn-ea"/>
              </a:rPr>
              <a:t>廣杉</a:t>
            </a:r>
            <a:r>
              <a:rPr lang="ja-JP" altLang="en-US" sz="1400" dirty="0" smtClean="0">
                <a:solidFill>
                  <a:schemeClr val="tx2"/>
                </a:solidFill>
                <a:latin typeface="+mn-ea"/>
              </a:rPr>
              <a:t>計器 </a:t>
            </a:r>
            <a:r>
              <a:rPr lang="en-US" altLang="ja-JP" sz="1400" dirty="0" smtClean="0">
                <a:solidFill>
                  <a:schemeClr val="tx2"/>
                </a:solidFill>
                <a:latin typeface="+mn-ea"/>
              </a:rPr>
              <a:t>PSS-710103-10</a:t>
            </a:r>
            <a:r>
              <a:rPr lang="en-US" altLang="ja-JP" sz="14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tx2"/>
                </a:solidFill>
                <a:latin typeface="+mn-ea"/>
              </a:rPr>
              <a:t>1x10 </a:t>
            </a:r>
            <a:r>
              <a:rPr lang="ja-JP" altLang="en-US" sz="1400" dirty="0" smtClean="0">
                <a:solidFill>
                  <a:schemeClr val="tx2"/>
                </a:solidFill>
                <a:latin typeface="+mn-ea"/>
              </a:rPr>
              <a:t>ハーフピッチピンヘッダ</a:t>
            </a:r>
            <a:r>
              <a:rPr lang="ja-JP" altLang="en-US" sz="1400" dirty="0">
                <a:solidFill>
                  <a:schemeClr val="tx2"/>
                </a:solidFill>
                <a:latin typeface="+mn-ea"/>
              </a:rPr>
              <a:t>（</a:t>
            </a:r>
            <a:r>
              <a:rPr lang="ja-JP" altLang="en-US" sz="1400" dirty="0" smtClean="0">
                <a:solidFill>
                  <a:schemeClr val="tx2"/>
                </a:solidFill>
                <a:latin typeface="+mn-ea"/>
              </a:rPr>
              <a:t>２個）</a:t>
            </a:r>
            <a:endParaRPr lang="ja-JP" altLang="en-US" sz="140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647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★LAPIS_PowerPoint_normal">
  <a:themeElements>
    <a:clrScheme name="ラピスカラー　パワポ　指定色">
      <a:dk1>
        <a:srgbClr val="000000"/>
      </a:dk1>
      <a:lt1>
        <a:sysClr val="window" lastClr="FFFFFF"/>
      </a:lt1>
      <a:dk2>
        <a:srgbClr val="444F58"/>
      </a:dk2>
      <a:lt2>
        <a:srgbClr val="D3D9DC"/>
      </a:lt2>
      <a:accent1>
        <a:srgbClr val="385E9D"/>
      </a:accent1>
      <a:accent2>
        <a:srgbClr val="D90013"/>
      </a:accent2>
      <a:accent3>
        <a:srgbClr val="CED700"/>
      </a:accent3>
      <a:accent4>
        <a:srgbClr val="8DBADA"/>
      </a:accent4>
      <a:accent5>
        <a:srgbClr val="9CA0CC"/>
      </a:accent5>
      <a:accent6>
        <a:srgbClr val="F7AC00"/>
      </a:accent6>
      <a:hlink>
        <a:srgbClr val="0000FF"/>
      </a:hlink>
      <a:folHlink>
        <a:srgbClr val="800080"/>
      </a:folHlink>
    </a:clrScheme>
    <a:fontScheme name="ローム　規定フォント　日英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</a:spPr>
      <a:bodyPr rtlCol="0" anchor="ctr"/>
      <a:lstStyle>
        <a:defPPr algn="ctr">
          <a:spcBef>
            <a:spcPts val="400"/>
          </a:spcBef>
          <a:defRPr kumimoji="1" sz="18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Bef>
            <a:spcPts val="400"/>
          </a:spcBef>
          <a:defRPr sz="1800" dirty="0" smtClean="0">
            <a:solidFill>
              <a:schemeClr val="tx2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3">
        <a:dk1>
          <a:srgbClr val="444F58"/>
        </a:dk1>
        <a:lt1>
          <a:srgbClr val="FFFFFF"/>
        </a:lt1>
        <a:dk2>
          <a:srgbClr val="444F58"/>
        </a:dk2>
        <a:lt2>
          <a:srgbClr val="808080"/>
        </a:lt2>
        <a:accent1>
          <a:srgbClr val="BBE0E3"/>
        </a:accent1>
        <a:accent2>
          <a:srgbClr val="D90013"/>
        </a:accent2>
        <a:accent3>
          <a:srgbClr val="FFFFFF"/>
        </a:accent3>
        <a:accent4>
          <a:srgbClr val="39424A"/>
        </a:accent4>
        <a:accent5>
          <a:srgbClr val="DAEDEF"/>
        </a:accent5>
        <a:accent6>
          <a:srgbClr val="C4001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★LAPIS_PowerPoint_normal</Template>
  <TotalTime>27</TotalTime>
  <Words>268</Words>
  <Application>Microsoft Office PowerPoint</Application>
  <PresentationFormat>画面に合わせる (4:3)</PresentationFormat>
  <Paragraphs>44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★LAPIS_PowerPoint_normal</vt:lpstr>
      <vt:lpstr>支給部品</vt:lpstr>
      <vt:lpstr>基板概要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ハーフピッチ　ピンヘッダ</dc:title>
  <dc:creator>斎藤 直孝</dc:creator>
  <cp:lastModifiedBy>斎藤 直孝</cp:lastModifiedBy>
  <cp:revision>7</cp:revision>
  <cp:lastPrinted>2015-07-23T10:18:54Z</cp:lastPrinted>
  <dcterms:created xsi:type="dcterms:W3CDTF">2017-03-01T00:41:31Z</dcterms:created>
  <dcterms:modified xsi:type="dcterms:W3CDTF">2017-03-01T02:32:02Z</dcterms:modified>
</cp:coreProperties>
</file>