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2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3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03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5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1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7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4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9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32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DCCE-785C-4666-8B1A-C6B328BBEE31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0A6A-D511-47B8-9F3A-7DA364E546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5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2078"/>
              </p:ext>
            </p:extLst>
          </p:nvPr>
        </p:nvGraphicFramePr>
        <p:xfrm>
          <a:off x="481011" y="126812"/>
          <a:ext cx="11279190" cy="633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8068">
                <a:tc>
                  <a:txBody>
                    <a:bodyPr/>
                    <a:lstStyle/>
                    <a:p>
                      <a:r>
                        <a:rPr lang="es-MX" sz="14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Entregables &amp; Actividades</a:t>
                      </a:r>
                    </a:p>
                  </a:txBody>
                  <a:tcPr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Comienzo – Fin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(Responsable y Progreso)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Feb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Abr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noProof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es-MX" sz="14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Jun</a:t>
                      </a:r>
                    </a:p>
                  </a:txBody>
                  <a:tcPr marL="0" marR="0" anchor="ctr">
                    <a:solidFill>
                      <a:srgbClr val="272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r>
                        <a:rPr lang="es-MX" sz="14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Análisis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 Feb – 2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Toma de requisitos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 Feb– 16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Feb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</a:t>
                      </a:r>
                      <a:r>
                        <a:rPr lang="es-MX" sz="1000" b="0" i="0" baseline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a)</a:t>
                      </a:r>
                      <a:endParaRPr lang="es-MX" sz="1000" b="0" i="0" noProof="0" dirty="0">
                        <a:solidFill>
                          <a:srgbClr val="2ECC71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BMP.</a:t>
                      </a:r>
                      <a:endParaRPr lang="es-MX" sz="110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Feb – 23 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</a:t>
                      </a:r>
                      <a:r>
                        <a:rPr lang="es-MX" sz="1000" b="0" i="0" baseline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a)</a:t>
                      </a:r>
                      <a:endParaRPr lang="es-MX" sz="1000" b="0" i="0" noProof="0" dirty="0">
                        <a:solidFill>
                          <a:srgbClr val="2ECC71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92875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Diagrama</a:t>
                      </a:r>
                      <a:r>
                        <a:rPr lang="es-MX" sz="110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CU.</a:t>
                      </a:r>
                      <a:endParaRPr lang="es-MX" sz="110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Feb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23 Feb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</a:t>
                      </a:r>
                      <a:r>
                        <a:rPr lang="es-MX" sz="1000" b="0" i="0" baseline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a)</a:t>
                      </a:r>
                      <a:endParaRPr lang="es-MX" sz="1000" b="0" i="0" noProof="0" dirty="0">
                        <a:solidFill>
                          <a:srgbClr val="2ECC71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Modelo</a:t>
                      </a:r>
                      <a:r>
                        <a:rPr lang="es-MX" sz="110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Interacción y Glosario de términos C. de M.</a:t>
                      </a:r>
                      <a:endParaRPr lang="es-MX" sz="110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Feb</a:t>
                      </a:r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2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</a:t>
                      </a:r>
                      <a:r>
                        <a:rPr lang="es-MX" sz="1000" b="0" i="0" baseline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a)</a:t>
                      </a:r>
                      <a:endParaRPr lang="es-MX" sz="1000" b="0" i="0" noProof="0" dirty="0">
                        <a:solidFill>
                          <a:srgbClr val="C00000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r>
                        <a:rPr lang="es-MX" sz="14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Sistema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 Feb – </a:t>
                      </a:r>
                      <a:r>
                        <a:rPr lang="es-MX" sz="900" b="1" baseline="0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11 </a:t>
                      </a:r>
                      <a:r>
                        <a:rPr lang="es-MX" sz="900" b="1" baseline="0" noProof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es-MX" sz="9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noProof="0" dirty="0">
                          <a:solidFill>
                            <a:srgbClr val="E67E22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Página</a:t>
                      </a:r>
                      <a:r>
                        <a:rPr lang="es-MX" sz="1100" b="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principal</a:t>
                      </a:r>
                      <a:endParaRPr lang="es-MX" sz="1100" b="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 Feb – 02 Mar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b) y 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noProof="0" dirty="0" err="1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Login</a:t>
                      </a:r>
                      <a:endParaRPr lang="es-MX" sz="1100" b="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Mar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09 Mar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c)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896526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Representante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 Mar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30 Mar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b) y 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Coordinador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Mar – 06 Abr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b) y 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Torneo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 Abr – 04 </a:t>
                      </a:r>
                      <a:r>
                        <a:rPr lang="es-MX" sz="800" b="0" i="0" noProof="0" dirty="0" err="1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noProof="0" dirty="0">
                          <a:solidFill>
                            <a:srgbClr val="E67E22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 </a:t>
                      </a:r>
                      <a:r>
                        <a:rPr lang="es-MX" sz="1000" b="0" i="0" noProof="0" dirty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b) </a:t>
                      </a:r>
                      <a:endParaRPr lang="es-MX" sz="1000" b="0" i="0" noProof="0" dirty="0">
                        <a:solidFill>
                          <a:srgbClr val="E67E22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endParaRPr lang="es-MX" sz="1000" b="0" i="0" noProof="0" dirty="0">
                        <a:solidFill>
                          <a:srgbClr val="7F8C8D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014234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r>
                        <a:rPr lang="es-MX" sz="14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Pruebas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b="1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 Abr – 04</a:t>
                      </a:r>
                      <a:r>
                        <a:rPr lang="es-MX" sz="900" b="1" baseline="0" noProof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s-MX" sz="900" b="1" baseline="0" noProof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es-MX" sz="900" b="1" noProof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 dirty="0">
                          <a:solidFill>
                            <a:srgbClr val="E67E22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 a)</a:t>
                      </a:r>
                      <a:endParaRPr lang="es-MX" sz="1000" b="0" i="0" noProof="0" dirty="0">
                        <a:solidFill>
                          <a:srgbClr val="7F8C8D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995413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Guion</a:t>
                      </a:r>
                      <a:r>
                        <a:rPr lang="es-MX" sz="110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Pruebas</a:t>
                      </a:r>
                      <a:endParaRPr lang="es-MX" sz="110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  <a:r>
                        <a:rPr lang="es-MX" sz="800" b="0" i="0" baseline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Abr – 04 </a:t>
                      </a:r>
                      <a:r>
                        <a:rPr lang="es-MX" sz="800" b="0" i="0" baseline="0" noProof="0" dirty="0" err="1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</a:t>
                      </a:r>
                      <a:endParaRPr lang="es-MX" sz="800" b="0" i="0" noProof="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 dirty="0">
                          <a:solidFill>
                            <a:srgbClr val="E67E22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 a)</a:t>
                      </a:r>
                      <a:endParaRPr lang="es-MX" sz="1000" b="0" i="0" noProof="0" dirty="0">
                        <a:solidFill>
                          <a:srgbClr val="7F8C8D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48359"/>
                  </a:ext>
                </a:extLst>
              </a:tr>
              <a:tr h="3920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i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Esquema</a:t>
                      </a:r>
                      <a:r>
                        <a:rPr lang="es-MX" sz="1100" i="0" baseline="0" noProof="0" dirty="0">
                          <a:solidFill>
                            <a:srgbClr val="4086C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B.D. de pruebas</a:t>
                      </a:r>
                      <a:endParaRPr lang="es-MX" sz="1100" i="0" noProof="0" dirty="0">
                        <a:solidFill>
                          <a:srgbClr val="4086C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0" i="0" noProof="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 Abr – 27 Abr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i="0" noProof="0">
                          <a:solidFill>
                            <a:srgbClr val="2ECC71"/>
                          </a:solidFill>
                          <a:latin typeface="FontAwesome" pitchFamily="2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 c)</a:t>
                      </a:r>
                      <a:endParaRPr lang="es-MX" sz="1000" b="0" i="0" noProof="0" dirty="0">
                        <a:solidFill>
                          <a:srgbClr val="7F8C8D"/>
                        </a:solidFill>
                        <a:latin typeface="FontAwesome" pitchFamily="2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i="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783953"/>
                  </a:ext>
                </a:extLst>
              </a:tr>
            </a:tbl>
          </a:graphicData>
        </a:graphic>
      </p:graphicFrame>
      <p:cxnSp>
        <p:nvCxnSpPr>
          <p:cNvPr id="7" name="Straight Arrow Connector 55"/>
          <p:cNvCxnSpPr/>
          <p:nvPr/>
        </p:nvCxnSpPr>
        <p:spPr>
          <a:xfrm>
            <a:off x="4801967" y="756356"/>
            <a:ext cx="0" cy="6105071"/>
          </a:xfrm>
          <a:prstGeom prst="straightConnector1">
            <a:avLst/>
          </a:prstGeom>
          <a:ln>
            <a:solidFill>
              <a:srgbClr val="2ECC7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49"/>
          <p:cNvCxnSpPr/>
          <p:nvPr/>
        </p:nvCxnSpPr>
        <p:spPr>
          <a:xfrm>
            <a:off x="8967987" y="756356"/>
            <a:ext cx="34552" cy="6101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2"/>
          <p:cNvCxnSpPr/>
          <p:nvPr/>
        </p:nvCxnSpPr>
        <p:spPr>
          <a:xfrm>
            <a:off x="10978300" y="756356"/>
            <a:ext cx="33866" cy="6022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4"/>
          <p:cNvSpPr txBox="1"/>
          <p:nvPr/>
        </p:nvSpPr>
        <p:spPr>
          <a:xfrm>
            <a:off x="4873370" y="6663699"/>
            <a:ext cx="66259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MX" sz="900" dirty="0">
                <a:solidFill>
                  <a:srgbClr val="16A08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Inicio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8967987" y="6672865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Hoy </a:t>
            </a:r>
          </a:p>
        </p:txBody>
      </p:sp>
      <p:sp>
        <p:nvSpPr>
          <p:cNvPr id="12" name="TextBox 53"/>
          <p:cNvSpPr txBox="1"/>
          <p:nvPr/>
        </p:nvSpPr>
        <p:spPr>
          <a:xfrm>
            <a:off x="11090092" y="6451078"/>
            <a:ext cx="592182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MX" sz="9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Entrega final</a:t>
            </a:r>
          </a:p>
        </p:txBody>
      </p:sp>
      <p:sp>
        <p:nvSpPr>
          <p:cNvPr id="33" name="Rectangle 40"/>
          <p:cNvSpPr/>
          <p:nvPr/>
        </p:nvSpPr>
        <p:spPr>
          <a:xfrm>
            <a:off x="4808473" y="756356"/>
            <a:ext cx="1577088" cy="282222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34" name="Rectangle 41"/>
          <p:cNvSpPr/>
          <p:nvPr/>
        </p:nvSpPr>
        <p:spPr>
          <a:xfrm>
            <a:off x="4787315" y="1237604"/>
            <a:ext cx="748646" cy="216024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35" name="Rectangle 41"/>
          <p:cNvSpPr/>
          <p:nvPr/>
        </p:nvSpPr>
        <p:spPr>
          <a:xfrm>
            <a:off x="5535960" y="1585515"/>
            <a:ext cx="481018" cy="249172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36" name="Rectangle 41"/>
          <p:cNvSpPr/>
          <p:nvPr/>
        </p:nvSpPr>
        <p:spPr>
          <a:xfrm>
            <a:off x="5532518" y="2033713"/>
            <a:ext cx="481018" cy="222400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37" name="Rectangle 41"/>
          <p:cNvSpPr/>
          <p:nvPr/>
        </p:nvSpPr>
        <p:spPr>
          <a:xfrm>
            <a:off x="6013536" y="2483556"/>
            <a:ext cx="372025" cy="372533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39" name="Rectangle 46"/>
          <p:cNvSpPr/>
          <p:nvPr/>
        </p:nvSpPr>
        <p:spPr>
          <a:xfrm>
            <a:off x="6013536" y="3064281"/>
            <a:ext cx="3672331" cy="17151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41" name="Rectangle 46"/>
          <p:cNvSpPr/>
          <p:nvPr/>
        </p:nvSpPr>
        <p:spPr>
          <a:xfrm>
            <a:off x="8128000" y="5339724"/>
            <a:ext cx="1266707" cy="248356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43" name="Rectangle 41"/>
          <p:cNvSpPr/>
          <p:nvPr/>
        </p:nvSpPr>
        <p:spPr>
          <a:xfrm>
            <a:off x="6013536" y="3295742"/>
            <a:ext cx="372025" cy="372533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</a:t>
            </a:r>
          </a:p>
        </p:txBody>
      </p:sp>
      <p:sp>
        <p:nvSpPr>
          <p:cNvPr id="44" name="Rectangle 41"/>
          <p:cNvSpPr/>
          <p:nvPr/>
        </p:nvSpPr>
        <p:spPr>
          <a:xfrm>
            <a:off x="6403959" y="3767735"/>
            <a:ext cx="481018" cy="222400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45" name="Rectangle 41"/>
          <p:cNvSpPr/>
          <p:nvPr/>
        </p:nvSpPr>
        <p:spPr>
          <a:xfrm>
            <a:off x="6385561" y="4147043"/>
            <a:ext cx="1367416" cy="244335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46" name="Rectangle 41"/>
          <p:cNvSpPr/>
          <p:nvPr/>
        </p:nvSpPr>
        <p:spPr>
          <a:xfrm>
            <a:off x="6992226" y="4548286"/>
            <a:ext cx="929604" cy="238203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48" name="Rectangle 46"/>
          <p:cNvSpPr/>
          <p:nvPr/>
        </p:nvSpPr>
        <p:spPr>
          <a:xfrm>
            <a:off x="7457028" y="4942971"/>
            <a:ext cx="2228839" cy="233638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  <p:sp>
        <p:nvSpPr>
          <p:cNvPr id="49" name="Rectangle 41"/>
          <p:cNvSpPr/>
          <p:nvPr/>
        </p:nvSpPr>
        <p:spPr>
          <a:xfrm>
            <a:off x="8669867" y="6005690"/>
            <a:ext cx="332672" cy="458983"/>
          </a:xfrm>
          <a:prstGeom prst="rect">
            <a:avLst/>
          </a:prstGeom>
          <a:solidFill>
            <a:srgbClr val="2ECC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</a:t>
            </a:r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Rectangle 46"/>
          <p:cNvSpPr/>
          <p:nvPr/>
        </p:nvSpPr>
        <p:spPr>
          <a:xfrm>
            <a:off x="8128000" y="5751194"/>
            <a:ext cx="1266707" cy="193317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484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0700" y="470196"/>
            <a:ext cx="3978100" cy="2374603"/>
            <a:chOff x="401114" y="5227422"/>
            <a:chExt cx="2903743" cy="963504"/>
          </a:xfrm>
        </p:grpSpPr>
        <p:sp>
          <p:nvSpPr>
            <p:cNvPr id="5" name="TextBox 56"/>
            <p:cNvSpPr txBox="1"/>
            <p:nvPr/>
          </p:nvSpPr>
          <p:spPr>
            <a:xfrm>
              <a:off x="401114" y="5279181"/>
              <a:ext cx="1960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 Nivel de progreso:</a:t>
              </a:r>
            </a:p>
          </p:txBody>
        </p:sp>
        <p:grpSp>
          <p:nvGrpSpPr>
            <p:cNvPr id="6" name="Group 57"/>
            <p:cNvGrpSpPr/>
            <p:nvPr/>
          </p:nvGrpSpPr>
          <p:grpSpPr>
            <a:xfrm>
              <a:off x="1801753" y="5227422"/>
              <a:ext cx="1503104" cy="963504"/>
              <a:chOff x="3228956" y="5575784"/>
              <a:chExt cx="1503104" cy="963504"/>
            </a:xfrm>
          </p:grpSpPr>
          <p:sp>
            <p:nvSpPr>
              <p:cNvPr id="7" name="Rectangle 58"/>
              <p:cNvSpPr/>
              <p:nvPr/>
            </p:nvSpPr>
            <p:spPr>
              <a:xfrm>
                <a:off x="3228956" y="5607868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s-MX" sz="1400" dirty="0">
                    <a:solidFill>
                      <a:srgbClr val="2ECC71"/>
                    </a:solidFill>
                    <a:latin typeface="FontAwesome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</a:t>
                </a:r>
              </a:p>
            </p:txBody>
          </p:sp>
          <p:sp>
            <p:nvSpPr>
              <p:cNvPr id="8" name="Rectangle 59"/>
              <p:cNvSpPr/>
              <p:nvPr/>
            </p:nvSpPr>
            <p:spPr>
              <a:xfrm>
                <a:off x="3228956" y="5815749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s-MX" sz="1400" dirty="0">
                    <a:solidFill>
                      <a:srgbClr val="E67E22"/>
                    </a:solidFill>
                    <a:latin typeface="FontAwesome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</a:t>
                </a:r>
              </a:p>
            </p:txBody>
          </p:sp>
          <p:sp>
            <p:nvSpPr>
              <p:cNvPr id="9" name="Rectangle 60"/>
              <p:cNvSpPr/>
              <p:nvPr/>
            </p:nvSpPr>
            <p:spPr>
              <a:xfrm>
                <a:off x="3228956" y="6023630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s-MX" sz="1400" dirty="0">
                    <a:solidFill>
                      <a:srgbClr val="C00000"/>
                    </a:solidFill>
                    <a:latin typeface="FontAwesome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</a:t>
                </a:r>
              </a:p>
            </p:txBody>
          </p:sp>
          <p:sp>
            <p:nvSpPr>
              <p:cNvPr id="10" name="Rectangle 61"/>
              <p:cNvSpPr/>
              <p:nvPr/>
            </p:nvSpPr>
            <p:spPr>
              <a:xfrm>
                <a:off x="3228956" y="6231511"/>
                <a:ext cx="276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s-MX" sz="1400" dirty="0">
                    <a:solidFill>
                      <a:srgbClr val="7F8C8D"/>
                    </a:solidFill>
                    <a:latin typeface="FontAwesome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</a:t>
                </a:r>
              </a:p>
            </p:txBody>
          </p:sp>
          <p:sp>
            <p:nvSpPr>
              <p:cNvPr id="11" name="Rectangle 62"/>
              <p:cNvSpPr/>
              <p:nvPr/>
            </p:nvSpPr>
            <p:spPr>
              <a:xfrm>
                <a:off x="3431704" y="5575784"/>
                <a:ext cx="974947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s-MX" sz="14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completo</a:t>
                </a:r>
                <a:endParaRPr lang="es-MX" sz="1400" dirty="0"/>
              </a:p>
            </p:txBody>
          </p:sp>
          <p:sp>
            <p:nvSpPr>
              <p:cNvPr id="12" name="Rectangle 63"/>
              <p:cNvSpPr/>
              <p:nvPr/>
            </p:nvSpPr>
            <p:spPr>
              <a:xfrm>
                <a:off x="3431704" y="5789350"/>
                <a:ext cx="1195392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s-MX" sz="14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 progreso</a:t>
                </a:r>
                <a:endParaRPr lang="es-MX" sz="1400" dirty="0"/>
              </a:p>
            </p:txBody>
          </p:sp>
          <p:sp>
            <p:nvSpPr>
              <p:cNvPr id="13" name="Rectangle 64"/>
              <p:cNvSpPr/>
              <p:nvPr/>
            </p:nvSpPr>
            <p:spPr>
              <a:xfrm>
                <a:off x="3431704" y="6002916"/>
                <a:ext cx="1128450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s-MX" sz="14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problemas </a:t>
                </a:r>
                <a:endParaRPr lang="es-MX" sz="1400" dirty="0"/>
              </a:p>
            </p:txBody>
          </p:sp>
          <p:sp>
            <p:nvSpPr>
              <p:cNvPr id="14" name="Rectangle 65"/>
              <p:cNvSpPr/>
              <p:nvPr/>
            </p:nvSpPr>
            <p:spPr>
              <a:xfrm>
                <a:off x="3431704" y="6216482"/>
                <a:ext cx="1300356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s-MX" sz="1400" dirty="0">
                    <a:solidFill>
                      <a:prstClr val="black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sin comenzar</a:t>
                </a:r>
                <a:endParaRPr lang="es-MX" sz="1400" dirty="0"/>
              </a:p>
            </p:txBody>
          </p:sp>
        </p:grpSp>
      </p:grpSp>
      <p:sp>
        <p:nvSpPr>
          <p:cNvPr id="15" name="CuadroTexto 14"/>
          <p:cNvSpPr txBox="1"/>
          <p:nvPr/>
        </p:nvSpPr>
        <p:spPr>
          <a:xfrm>
            <a:off x="5576711" y="480130"/>
            <a:ext cx="6434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MX" dirty="0"/>
              <a:t>Flores Mejía Irving Alan, Galicia Vargas Gerardo,</a:t>
            </a:r>
            <a:r>
              <a:rPr lang="pt-BR" dirty="0"/>
              <a:t> Morales García  Miguel Angel.</a:t>
            </a:r>
          </a:p>
          <a:p>
            <a:pPr marL="342900" indent="-342900">
              <a:buFont typeface="+mj-lt"/>
              <a:buAutoNum type="alphaLcParenR"/>
            </a:pP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Aguilera Ramírez Rubén </a:t>
            </a:r>
            <a:r>
              <a:rPr lang="pt-BR" dirty="0" err="1"/>
              <a:t>Omar,Altamirano</a:t>
            </a:r>
            <a:r>
              <a:rPr lang="pt-BR" dirty="0"/>
              <a:t> Lara </a:t>
            </a:r>
            <a:r>
              <a:rPr lang="pt-BR" dirty="0" err="1"/>
              <a:t>Jesús</a:t>
            </a:r>
            <a:r>
              <a:rPr lang="pt-BR" dirty="0"/>
              <a:t> David, Hernández Gómez Ricardo </a:t>
            </a:r>
            <a:r>
              <a:rPr lang="pt-BR" dirty="0" err="1"/>
              <a:t>Neftali,Hernández</a:t>
            </a:r>
            <a:r>
              <a:rPr lang="pt-BR" dirty="0"/>
              <a:t> Quintero Victor.</a:t>
            </a:r>
          </a:p>
          <a:p>
            <a:pPr marL="342900" indent="-342900">
              <a:buFont typeface="+mj-lt"/>
              <a:buAutoNum type="alphaLcParenR"/>
            </a:pP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Arredondo </a:t>
            </a:r>
            <a:r>
              <a:rPr lang="pt-BR" dirty="0" err="1"/>
              <a:t>Basurto</a:t>
            </a:r>
            <a:r>
              <a:rPr lang="pt-BR" dirty="0"/>
              <a:t> Edgar </a:t>
            </a:r>
            <a:r>
              <a:rPr lang="pt-BR" dirty="0" err="1"/>
              <a:t>Rodrigo,Fernández</a:t>
            </a:r>
            <a:r>
              <a:rPr lang="pt-BR" dirty="0"/>
              <a:t> </a:t>
            </a:r>
            <a:r>
              <a:rPr lang="pt-BR" dirty="0" err="1"/>
              <a:t>Quiñones</a:t>
            </a:r>
            <a:r>
              <a:rPr lang="pt-BR" dirty="0"/>
              <a:t> Isaac, </a:t>
            </a:r>
            <a:r>
              <a:rPr lang="pt-BR" dirty="0" err="1"/>
              <a:t>Landa</a:t>
            </a:r>
            <a:r>
              <a:rPr lang="pt-BR" dirty="0"/>
              <a:t> Aguirre Rafael, Mundo López Alejandro Edgar.</a:t>
            </a:r>
          </a:p>
        </p:txBody>
      </p:sp>
    </p:spTree>
    <p:extLst>
      <p:ext uri="{BB962C8B-B14F-4D97-AF65-F5344CB8AC3E}">
        <p14:creationId xmlns:p14="http://schemas.microsoft.com/office/powerpoint/2010/main" val="437960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275</Words>
  <Application>Microsoft Office PowerPoint</Application>
  <PresentationFormat>Panorámica</PresentationFormat>
  <Paragraphs>81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FontAwesome</vt:lpstr>
      <vt:lpstr>Open Sans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Irving Alan Flores Mejía</dc:creator>
  <cp:lastModifiedBy>Irving Alan Flores Mejía</cp:lastModifiedBy>
  <cp:revision>14</cp:revision>
  <dcterms:created xsi:type="dcterms:W3CDTF">2017-04-27T12:46:18Z</dcterms:created>
  <dcterms:modified xsi:type="dcterms:W3CDTF">2017-04-27T16:54:34Z</dcterms:modified>
</cp:coreProperties>
</file>