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737"/>
  </p:normalViewPr>
  <p:slideViewPr>
    <p:cSldViewPr snapToGrid="0">
      <p:cViewPr varScale="1">
        <p:scale>
          <a:sx n="126" d="100"/>
          <a:sy n="126" d="100"/>
        </p:scale>
        <p:origin x="23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C24BB-EE08-38C8-105E-CEA356581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7AD29-C0F8-9D10-056B-BF1B15E10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B63D-46CA-32AE-FEA0-DCE3BDD9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EFF5-0179-F04A-A76F-C7DEE1DCCBC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CB94-66AF-16AE-64DC-2EA5F763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DC23-F891-BF63-08C7-F953CB9C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940-E974-6D44-B2F1-2A98391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0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AE32-264F-8466-D335-72531F4D1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FF0DC-8852-600B-9B66-7F0CD325B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C79D-5266-134A-8019-82C06B7B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EFF5-0179-F04A-A76F-C7DEE1DCCBC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FB653-EFBA-ABAF-C42B-D5384F68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244C-B52D-338A-2C02-A4AFE617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940-E974-6D44-B2F1-2A98391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6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7DE6F-D05B-F2F5-7956-33D1D663B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9D4C1-537F-1A6B-E939-6557EFEFE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CBF0-176D-230B-8101-4C1F2A07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EFF5-0179-F04A-A76F-C7DEE1DCCBC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AB49-82ED-D4B6-00DB-6FB08B9C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8AB98-DAFF-D175-E94F-26519936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940-E974-6D44-B2F1-2A98391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A6873-D229-53E6-3AE0-F3067F74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18B1E-547D-2F21-6F87-A3BA0AABF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80A6-316F-B7F9-D273-52BFF496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EFF5-0179-F04A-A76F-C7DEE1DCCBC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D13F1-0AF2-83BB-152C-762EB864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C527-3A86-FC43-028B-4314CC78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940-E974-6D44-B2F1-2A98391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6D343-13C4-D8AC-4F5A-1876DA987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F96A4-DBD8-1337-F5C5-532C33A26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91AF0-76B3-F827-3F3D-4230A0BE6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EFF5-0179-F04A-A76F-C7DEE1DCCBC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9FED3-B5EF-F8A5-9462-AD0ED3A7D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34B27-64EE-0655-4D6F-F0E4E7AE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940-E974-6D44-B2F1-2A98391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09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010CD-BFD8-6AF0-4C43-B1B0B354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0F82-10A7-655D-D928-4B80079065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4FFEF-3716-E5FE-EAC6-303138A1A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88C99-9A23-C76B-5A29-F531327A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EFF5-0179-F04A-A76F-C7DEE1DCCBC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54E66-47FC-2EEC-93E2-A0B5C213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5589F-C8AF-C926-0FDC-4BCA66CA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940-E974-6D44-B2F1-2A98391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81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AF195-F5E7-4608-5589-98B5455A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B514F-6E1B-0151-9B7B-EAF14810F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8ABCD-DC93-832A-7EA9-64DF4C826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0750C-7C26-5BA0-C4F8-2B2AEA0FE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43258-E17D-C03F-6385-225A086F8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26B0A-A911-D602-D2EB-68B55C4E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EFF5-0179-F04A-A76F-C7DEE1DCCBC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3163D-1DCE-CCAF-63E6-E0A58E72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6F8EE-D28B-A5E4-4023-E0C6CB9A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940-E974-6D44-B2F1-2A98391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4802-C831-FDB2-D778-F6460379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AEFAB-86F5-A5B7-3E16-40F69523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EFF5-0179-F04A-A76F-C7DEE1DCCBC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EB66BB-7AED-C3D6-C2A4-7A23BEB9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B8A24-22A0-E987-06A6-202499F0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940-E974-6D44-B2F1-2A98391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0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9747C-01C1-7C03-3AAC-0B19EC0A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EFF5-0179-F04A-A76F-C7DEE1DCCBC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DC002-4F2B-76BF-95AB-1868C1BA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05953-06AD-65FD-3FE7-05A33175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940-E974-6D44-B2F1-2A98391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7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762D-3B55-162D-9C27-3E9682C20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0AD4-F3F6-3427-BFA6-ECD56657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DB818-AA6D-CECA-7159-FB83DB3BB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E584B-62A6-EFEF-195D-E6B882E4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EFF5-0179-F04A-A76F-C7DEE1DCCBC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9C84F-8ECC-FBF7-904B-44A6697B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7F07A-F2BE-240C-DE51-4B0DD77F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940-E974-6D44-B2F1-2A98391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C2E4-ED47-AE0F-9674-F905ED99B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B3E4D-C714-CAD3-CE3F-63D38F75A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37E93-64B9-0CDD-7A20-009D3E181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D4A3F-8476-A985-8585-6D491FE3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6EFF5-0179-F04A-A76F-C7DEE1DCCBC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EF608-4517-90D2-B65F-2EB4F4CC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51017-1189-D9FF-10E7-410DD38EF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0D940-E974-6D44-B2F1-2A98391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AFAE9A-2BC2-8C4E-95BE-101585E4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A2AC6-143D-72B7-6C74-C088BDBB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F1B35-F0C9-86F0-8A6A-04C42E85E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6EFF5-0179-F04A-A76F-C7DEE1DCCBC2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1241-8918-6D92-3D19-D897E073E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499D9-5522-4C10-8420-5CE865F2D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0D940-E974-6D44-B2F1-2A98391E2A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7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986A-9268-CB8C-25B8-41FAD4354B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MDP, Optimal Policies and Values 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D0DF0A7-65BA-A92B-1E7A-5C0FD0C9E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38791"/>
          </a:xfrm>
        </p:spPr>
        <p:txBody>
          <a:bodyPr>
            <a:normAutofit/>
          </a:bodyPr>
          <a:lstStyle/>
          <a:p>
            <a:r>
              <a:rPr lang="en-US" dirty="0"/>
              <a:t>LARK Lab RL Reading Seminar Week 3 </a:t>
            </a:r>
          </a:p>
          <a:p>
            <a:r>
              <a:rPr lang="en-US" dirty="0"/>
              <a:t>May 12, 2025 </a:t>
            </a:r>
          </a:p>
          <a:p>
            <a:r>
              <a:rPr lang="en-US" dirty="0"/>
              <a:t>Slides will be available on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</p:spTree>
    <p:extLst>
      <p:ext uri="{BB962C8B-B14F-4D97-AF65-F5344CB8AC3E}">
        <p14:creationId xmlns:p14="http://schemas.microsoft.com/office/powerpoint/2010/main" val="40981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2DD1A-0E80-868B-44AC-9B583B14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graph</a:t>
            </a:r>
          </a:p>
        </p:txBody>
      </p:sp>
      <p:pic>
        <p:nvPicPr>
          <p:cNvPr id="4" name="Picture 3" descr="A diagram of a search engine&#10;&#10;AI-generated content may be incorrect.">
            <a:extLst>
              <a:ext uri="{FF2B5EF4-FFF2-40B4-BE49-F238E27FC236}">
                <a16:creationId xmlns:a16="http://schemas.microsoft.com/office/drawing/2014/main" id="{D7C77A8E-4B15-DE6E-35C5-388B24B9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17" y="2411894"/>
            <a:ext cx="9171365" cy="284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42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1C4B-8A8D-61C7-0B3B-7EC2593C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Rewards</a:t>
            </a:r>
          </a:p>
        </p:txBody>
      </p:sp>
      <p:pic>
        <p:nvPicPr>
          <p:cNvPr id="5" name="Picture 4" descr="A text on a piece of paper&#10;&#10;AI-generated content may be incorrect.">
            <a:extLst>
              <a:ext uri="{FF2B5EF4-FFF2-40B4-BE49-F238E27FC236}">
                <a16:creationId xmlns:a16="http://schemas.microsoft.com/office/drawing/2014/main" id="{4AFC3AD3-BFD0-BC2D-36DA-25E46E404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69" y="1690688"/>
            <a:ext cx="7772400" cy="294209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DC70DC-422E-9265-DB5D-DB585BB12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8165" y="4429845"/>
            <a:ext cx="3190461" cy="4058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pp 75</a:t>
            </a:r>
          </a:p>
        </p:txBody>
      </p:sp>
    </p:spTree>
    <p:extLst>
      <p:ext uri="{BB962C8B-B14F-4D97-AF65-F5344CB8AC3E}">
        <p14:creationId xmlns:p14="http://schemas.microsoft.com/office/powerpoint/2010/main" val="172287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E99E9-EA5E-BD5A-5792-9CA2CCAF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Returns and Episodes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967C0-F213-8547-DE9A-EE0FF7412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Return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specific function of the rewards </a:t>
            </a:r>
          </a:p>
          <a:p>
            <a:r>
              <a:rPr lang="en-US" dirty="0">
                <a:highlight>
                  <a:srgbClr val="FFFF00"/>
                </a:highlight>
              </a:rPr>
              <a:t>Return vs. Reward:</a:t>
            </a:r>
          </a:p>
          <a:p>
            <a:pPr lvl="1"/>
            <a:r>
              <a:rPr lang="en-US" dirty="0"/>
              <a:t>Reward: a specific value obtained through the agent acting an action</a:t>
            </a:r>
          </a:p>
          <a:p>
            <a:pPr lvl="1"/>
            <a:r>
              <a:rPr lang="en-US" dirty="0"/>
              <a:t>Return: cumulative reward when the agent picks a sequence of actions, leading to terminal state.  </a:t>
            </a:r>
          </a:p>
          <a:p>
            <a:r>
              <a:rPr lang="en-US" dirty="0"/>
              <a:t>The agent is trained to choose the action that </a:t>
            </a:r>
            <a:r>
              <a:rPr lang="en-US" b="1" dirty="0"/>
              <a:t>maximize </a:t>
            </a:r>
            <a:r>
              <a:rPr lang="en-US" dirty="0"/>
              <a:t>the expected return</a:t>
            </a:r>
          </a:p>
          <a:p>
            <a:pPr lvl="1"/>
            <a:r>
              <a:rPr lang="en-US" dirty="0"/>
              <a:t>Why discounted factor (discounted factor)? </a:t>
            </a:r>
          </a:p>
        </p:txBody>
      </p:sp>
      <p:pic>
        <p:nvPicPr>
          <p:cNvPr id="5" name="Picture 4" descr="A math formula with black text&#10;&#10;AI-generated content may be incorrect.">
            <a:extLst>
              <a:ext uri="{FF2B5EF4-FFF2-40B4-BE49-F238E27FC236}">
                <a16:creationId xmlns:a16="http://schemas.microsoft.com/office/drawing/2014/main" id="{A1D8FA9E-9FEC-963B-871F-89C79C5D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543" y="5344930"/>
            <a:ext cx="6215031" cy="83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77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154A-3CEC-69F9-E004-3969344B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1382F-D8D5-BA97-C6EB-1BBBFE978F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Balancing immediate reward vs. future reward</a:t>
                </a:r>
              </a:p>
              <a:p>
                <a:pPr lvl="1"/>
                <a:r>
                  <a:rPr lang="en-US" dirty="0"/>
                  <a:t>If gamma &lt; 1, G</a:t>
                </a:r>
                <a:r>
                  <a:rPr lang="en-US" baseline="-25000" dirty="0"/>
                  <a:t>t </a:t>
                </a:r>
                <a:r>
                  <a:rPr lang="en-US" dirty="0"/>
                  <a:t> from being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--&gt; finite sum </a:t>
                </a:r>
              </a:p>
              <a:p>
                <a:pPr lvl="1"/>
                <a:r>
                  <a:rPr lang="en-US" dirty="0"/>
                  <a:t>If gamma = 0, only consider immediate reward</a:t>
                </a:r>
              </a:p>
              <a:p>
                <a:pPr lvl="1"/>
                <a:r>
                  <a:rPr lang="en-US" dirty="0"/>
                  <a:t>Why is it bad if gamma &gt; 1?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1382F-D8D5-BA97-C6EB-1BBBFE978F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16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95AB1-0B22-E7C8-0E99-F5459D57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8885-7A84-9BC2-74F4-F1EB0002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Discounted Factor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19D42-13B2-65D8-A9FB-93D3C3C452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Balancing immediate reward vs. future reward</a:t>
                </a:r>
              </a:p>
              <a:p>
                <a:pPr lvl="1"/>
                <a:r>
                  <a:rPr lang="en-US" dirty="0"/>
                  <a:t>If gamma &lt; 1, G</a:t>
                </a:r>
                <a:r>
                  <a:rPr lang="en-US" baseline="-25000" dirty="0"/>
                  <a:t>t </a:t>
                </a:r>
                <a:r>
                  <a:rPr lang="en-US" dirty="0"/>
                  <a:t> from being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baseline="-25000" dirty="0"/>
                  <a:t> </a:t>
                </a:r>
                <a:r>
                  <a:rPr lang="en-US" dirty="0"/>
                  <a:t>--&gt; finite sum </a:t>
                </a:r>
              </a:p>
              <a:p>
                <a:pPr lvl="1"/>
                <a:r>
                  <a:rPr lang="en-US" dirty="0"/>
                  <a:t>If gamma = 0, only consider immediate reward</a:t>
                </a:r>
              </a:p>
              <a:p>
                <a:pPr lvl="1"/>
                <a:r>
                  <a:rPr lang="en-US" dirty="0"/>
                  <a:t>Why is it bad if gamma &gt; 1? </a:t>
                </a:r>
              </a:p>
              <a:p>
                <a:pPr lvl="2"/>
                <a:r>
                  <a:rPr lang="en-US" dirty="0"/>
                  <a:t>G</a:t>
                </a:r>
                <a:r>
                  <a:rPr lang="en-US" baseline="-25000" dirty="0"/>
                  <a:t>t </a:t>
                </a:r>
                <a:r>
                  <a:rPr lang="en-US" dirty="0"/>
                  <a:t> being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Reward/Return </a:t>
                </a:r>
                <a:r>
                  <a:rPr lang="en-US" b="1" dirty="0">
                    <a:sym typeface="Wingdings" pitchFamily="2" charset="2"/>
                  </a:rPr>
                  <a:t>unbounded</a:t>
                </a:r>
                <a:r>
                  <a:rPr lang="en-US" dirty="0">
                    <a:sym typeface="Wingdings" pitchFamily="2" charset="2"/>
                  </a:rPr>
                  <a:t>  No useful signal to compare actions or policies  Agent’s RL learning </a:t>
                </a:r>
                <a:r>
                  <a:rPr lang="en-US" b="1" dirty="0">
                    <a:sym typeface="Wingdings" pitchFamily="2" charset="2"/>
                  </a:rPr>
                  <a:t>diverges</a:t>
                </a:r>
                <a:r>
                  <a:rPr lang="en-US" dirty="0">
                    <a:sym typeface="Wingdings" pitchFamily="2" charset="2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619D42-13B2-65D8-A9FB-93D3C3C452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07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ECBA-A7B6-24D2-E2C1-A5B961B3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Notation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25FE8D35-DFED-6039-DED2-38598A8AA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4500" y="2125283"/>
            <a:ext cx="5829300" cy="1181100"/>
          </a:xfrm>
        </p:spPr>
      </p:pic>
      <p:pic>
        <p:nvPicPr>
          <p:cNvPr id="7" name="Picture 6" descr="A mathematical equation with a number and a mathematical equation&#10;&#10;AI-generated content may be incorrect.">
            <a:extLst>
              <a:ext uri="{FF2B5EF4-FFF2-40B4-BE49-F238E27FC236}">
                <a16:creationId xmlns:a16="http://schemas.microsoft.com/office/drawing/2014/main" id="{C2CCDE0E-FD38-3238-F313-70346089F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111" y="2245933"/>
            <a:ext cx="2806700" cy="93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54ACAB-7563-F081-AC03-BF45078009A7}"/>
              </a:ext>
            </a:extLst>
          </p:cNvPr>
          <p:cNvSpPr txBox="1"/>
          <p:nvPr/>
        </p:nvSpPr>
        <p:spPr>
          <a:xfrm>
            <a:off x="8150088" y="3185733"/>
            <a:ext cx="3737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Termination state (where agent gets stuck at getting 0 reward), aka. “absorbing state” in the book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F3B652-46C0-4341-DE52-01495952013E}"/>
              </a:ext>
            </a:extLst>
          </p:cNvPr>
          <p:cNvSpPr txBox="1"/>
          <p:nvPr/>
        </p:nvSpPr>
        <p:spPr>
          <a:xfrm>
            <a:off x="1107039" y="3306383"/>
            <a:ext cx="4193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Finite-horizon discounted return </a:t>
            </a:r>
          </a:p>
          <a:p>
            <a:r>
              <a:rPr lang="en-US" dirty="0"/>
              <a:t>Starting </a:t>
            </a:r>
            <a:r>
              <a:rPr lang="en-US" u="sng" dirty="0"/>
              <a:t>from </a:t>
            </a:r>
            <a:r>
              <a:rPr lang="en-US" i="1" u="sng" dirty="0"/>
              <a:t>t+1</a:t>
            </a:r>
            <a:r>
              <a:rPr lang="en-US" u="sng" dirty="0"/>
              <a:t> </a:t>
            </a:r>
            <a:r>
              <a:rPr lang="en-US" dirty="0"/>
              <a:t>because at </a:t>
            </a:r>
            <a:r>
              <a:rPr lang="en-US" u="sng" dirty="0"/>
              <a:t>time </a:t>
            </a:r>
            <a:r>
              <a:rPr lang="en-US" i="1" u="sng" dirty="0"/>
              <a:t>t</a:t>
            </a:r>
            <a:r>
              <a:rPr lang="en-US" dirty="0"/>
              <a:t>, the expected return  is the cumulative &amp; discounted reward starting from time </a:t>
            </a:r>
            <a:r>
              <a:rPr lang="en-US" i="1" u="sng" dirty="0"/>
              <a:t>t+1</a:t>
            </a:r>
          </a:p>
        </p:txBody>
      </p:sp>
    </p:spTree>
    <p:extLst>
      <p:ext uri="{BB962C8B-B14F-4D97-AF65-F5344CB8AC3E}">
        <p14:creationId xmlns:p14="http://schemas.microsoft.com/office/powerpoint/2010/main" val="3878256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517C-A7EC-2A58-D4D6-02868766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Value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035C-E6C0-2075-F2F8-FA0EF00D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function: how good it is for the agent to be in a given state (or how good is it to perform a given action in a given state)</a:t>
            </a:r>
          </a:p>
          <a:p>
            <a:r>
              <a:rPr lang="en-US" dirty="0"/>
              <a:t>Policy: mapping from states to probabilities of selecting each possible action.                 </a:t>
            </a:r>
          </a:p>
          <a:p>
            <a:pPr lvl="1"/>
            <a:r>
              <a:rPr lang="en-US" dirty="0"/>
              <a:t>Probability distribution of actions given a state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5F6DB-E7D1-216F-4BE8-182E17CB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469" y="3136900"/>
            <a:ext cx="749481" cy="388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D6A32-8FFF-AF0D-F582-CE7C139A8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0199" y="3618230"/>
            <a:ext cx="2004255" cy="2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52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998F-8F42-1DA0-18F4-F57D1BB9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and Value Functions</a:t>
            </a:r>
          </a:p>
        </p:txBody>
      </p:sp>
      <p:pic>
        <p:nvPicPr>
          <p:cNvPr id="4" name="Picture 3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B4092CC3-7C8A-DFA2-CCF8-384E7C72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323" y="1726351"/>
            <a:ext cx="7490365" cy="1010811"/>
          </a:xfrm>
          <a:prstGeom prst="rect">
            <a:avLst/>
          </a:prstGeom>
        </p:spPr>
      </p:pic>
      <p:pic>
        <p:nvPicPr>
          <p:cNvPr id="5" name="Picture 4" descr="A mathematical equation with black text&#10;&#10;AI-generated content may be incorrect.">
            <a:extLst>
              <a:ext uri="{FF2B5EF4-FFF2-40B4-BE49-F238E27FC236}">
                <a16:creationId xmlns:a16="http://schemas.microsoft.com/office/drawing/2014/main" id="{9F9A0141-523D-44AC-B287-3F03D982D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358" y="3614301"/>
            <a:ext cx="8404294" cy="1097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777F4A-426A-48BB-DB9D-A65F75EC374F}"/>
              </a:ext>
            </a:extLst>
          </p:cNvPr>
          <p:cNvSpPr txBox="1"/>
          <p:nvPr/>
        </p:nvSpPr>
        <p:spPr>
          <a:xfrm>
            <a:off x="1534135" y="2603490"/>
            <a:ext cx="373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State-value function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7EB62-75AD-CB45-38CA-BBE7476D8590}"/>
              </a:ext>
            </a:extLst>
          </p:cNvPr>
          <p:cNvSpPr txBox="1"/>
          <p:nvPr/>
        </p:nvSpPr>
        <p:spPr>
          <a:xfrm>
            <a:off x="1506623" y="4595657"/>
            <a:ext cx="3737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Action-value function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FD081-F20B-F3C8-E8C0-CDC567858247}"/>
              </a:ext>
            </a:extLst>
          </p:cNvPr>
          <p:cNvSpPr txBox="1"/>
          <p:nvPr/>
        </p:nvSpPr>
        <p:spPr>
          <a:xfrm>
            <a:off x="1385047" y="5620871"/>
            <a:ext cx="9424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could be estimated (learned) from experiences (training data), e.g. Monte Carlo methods</a:t>
            </a:r>
          </a:p>
        </p:txBody>
      </p:sp>
    </p:spTree>
    <p:extLst>
      <p:ext uri="{BB962C8B-B14F-4D97-AF65-F5344CB8AC3E}">
        <p14:creationId xmlns:p14="http://schemas.microsoft.com/office/powerpoint/2010/main" val="4057557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C6979-F1CF-18A7-2FE6-7CBDA68B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Bellman Equation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3F0A5-9ED8-C7A0-D090-C0A92875C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4462" y="630936"/>
                <a:ext cx="7074409" cy="1463040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200" dirty="0">
                    <a:solidFill>
                      <a:srgbClr val="FFFFFF"/>
                    </a:solidFill>
                  </a:rPr>
                  <a:t>For any policy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200" dirty="0">
                    <a:solidFill>
                      <a:srgbClr val="FFFFFF"/>
                    </a:solidFill>
                  </a:rPr>
                  <a:t> and any state, the following consistency condition holds between the value of </a:t>
                </a:r>
                <a:r>
                  <a:rPr lang="en-US" sz="2200" i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200" dirty="0">
                    <a:solidFill>
                      <a:srgbClr val="FFFFFF"/>
                    </a:solidFill>
                  </a:rPr>
                  <a:t> and the value of its possible </a:t>
                </a:r>
                <a:r>
                  <a:rPr lang="en-US" sz="2200" b="1" u="sng" dirty="0">
                    <a:solidFill>
                      <a:srgbClr val="FFFFFF"/>
                    </a:solidFill>
                  </a:rPr>
                  <a:t>successor states</a:t>
                </a:r>
                <a:r>
                  <a:rPr lang="en-US" sz="2200" dirty="0">
                    <a:solidFill>
                      <a:srgbClr val="FFFFFF"/>
                    </a:solidFill>
                  </a:rPr>
                  <a:t>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3F0A5-9ED8-C7A0-D090-C0A92875C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4462" y="630936"/>
                <a:ext cx="7074409" cy="1463040"/>
              </a:xfrm>
              <a:blipFill>
                <a:blip r:embed="rId2"/>
                <a:stretch>
                  <a:fillRect l="-1075" r="-1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14DC02D1-F4A8-BBB0-4D98-E39A9C93D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902" y="3429000"/>
            <a:ext cx="8353075" cy="213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01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962B82-F1B7-3388-527F-F03E81BE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160" y="487045"/>
            <a:ext cx="10515600" cy="1325563"/>
          </a:xfrm>
        </p:spPr>
        <p:txBody>
          <a:bodyPr/>
          <a:lstStyle/>
          <a:p>
            <a:r>
              <a:rPr lang="en-US" dirty="0"/>
              <a:t>Optimal Policies and Optimal Value Function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0F8076-5E1C-79BA-083A-3E67592ED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How do we know if a policy is better than the other? (leading to a better expected return)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BF425-E3B6-3038-7AA0-3ADE92CC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309" y="2895600"/>
            <a:ext cx="3648287" cy="314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65E45-4476-DE35-ECC8-A27A5CBE3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67" y="2895600"/>
            <a:ext cx="1191065" cy="322580"/>
          </a:xfrm>
          <a:prstGeom prst="rect">
            <a:avLst/>
          </a:prstGeom>
        </p:spPr>
      </p:pic>
      <p:pic>
        <p:nvPicPr>
          <p:cNvPr id="11" name="Picture 10" descr="A mathematical equations and symbols&#10;&#10;AI-generated content may be incorrect.">
            <a:extLst>
              <a:ext uri="{FF2B5EF4-FFF2-40B4-BE49-F238E27FC236}">
                <a16:creationId xmlns:a16="http://schemas.microsoft.com/office/drawing/2014/main" id="{B37FA49C-A2C8-F541-F39A-9C2BA951C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132" y="3911600"/>
            <a:ext cx="3136195" cy="12598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D6A9BB-B7A3-E28D-63FC-3CB6E3F643B8}"/>
              </a:ext>
            </a:extLst>
          </p:cNvPr>
          <p:cNvSpPr txBox="1"/>
          <p:nvPr/>
        </p:nvSpPr>
        <p:spPr>
          <a:xfrm>
            <a:off x="6485964" y="4541519"/>
            <a:ext cx="463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might be more than one optimal policy </a:t>
            </a:r>
          </a:p>
        </p:txBody>
      </p:sp>
    </p:spTree>
    <p:extLst>
      <p:ext uri="{BB962C8B-B14F-4D97-AF65-F5344CB8AC3E}">
        <p14:creationId xmlns:p14="http://schemas.microsoft.com/office/powerpoint/2010/main" val="111968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027F-2F4E-F776-73A7-4BBE3FC92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1105E32-FAD4-4342-C132-7D270C07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053" y="407369"/>
            <a:ext cx="8064127" cy="60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27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5A3E-2CFA-0837-FE72-CCE8F2DB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20A3CF-38D4-6E5B-CEAA-BA7CE006FF4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115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Optimal action-value function </a:t>
            </a:r>
          </a:p>
        </p:txBody>
      </p:sp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64F4A5FA-F322-1EA2-9587-402F319D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20" y="1856105"/>
            <a:ext cx="2621280" cy="612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61899-7370-1C07-6C42-EBA5BEB4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17" y="2590473"/>
            <a:ext cx="4950613" cy="612447"/>
          </a:xfrm>
          <a:prstGeom prst="rect">
            <a:avLst/>
          </a:prstGeom>
        </p:spPr>
      </p:pic>
      <p:pic>
        <p:nvPicPr>
          <p:cNvPr id="10" name="Picture 9" descr="A math equations with black text&#10;&#10;AI-generated content may be incorrect.">
            <a:extLst>
              <a:ext uri="{FF2B5EF4-FFF2-40B4-BE49-F238E27FC236}">
                <a16:creationId xmlns:a16="http://schemas.microsoft.com/office/drawing/2014/main" id="{6A6722A0-9184-099E-241C-8B795067F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903" y="3728721"/>
            <a:ext cx="6589097" cy="267344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06DD2DA-C570-63C1-BDED-67CF46899CB1}"/>
              </a:ext>
            </a:extLst>
          </p:cNvPr>
          <p:cNvSpPr txBox="1">
            <a:spLocks/>
          </p:cNvSpPr>
          <p:nvPr/>
        </p:nvSpPr>
        <p:spPr>
          <a:xfrm>
            <a:off x="1041400" y="4213225"/>
            <a:ext cx="10515600" cy="115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Apply Bellman Equation</a:t>
            </a:r>
          </a:p>
        </p:txBody>
      </p:sp>
    </p:spTree>
    <p:extLst>
      <p:ext uri="{BB962C8B-B14F-4D97-AF65-F5344CB8AC3E}">
        <p14:creationId xmlns:p14="http://schemas.microsoft.com/office/powerpoint/2010/main" val="2327024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927C-A0AA-2B7B-E73C-7FC07073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 </a:t>
            </a:r>
          </a:p>
        </p:txBody>
      </p:sp>
      <p:pic>
        <p:nvPicPr>
          <p:cNvPr id="5" name="Picture 4" descr="A group of mathematical equations&#10;&#10;AI-generated content may be incorrect.">
            <a:extLst>
              <a:ext uri="{FF2B5EF4-FFF2-40B4-BE49-F238E27FC236}">
                <a16:creationId xmlns:a16="http://schemas.microsoft.com/office/drawing/2014/main" id="{AD36CC09-A1EC-6A11-8BD9-91160903E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6692"/>
            <a:ext cx="5174532" cy="1870004"/>
          </a:xfrm>
          <a:prstGeom prst="rect">
            <a:avLst/>
          </a:prstGeom>
        </p:spPr>
      </p:pic>
      <p:pic>
        <p:nvPicPr>
          <p:cNvPr id="7" name="Picture 6" descr="A math equations and symbols&#10;&#10;AI-generated content may be incorrect.">
            <a:extLst>
              <a:ext uri="{FF2B5EF4-FFF2-40B4-BE49-F238E27FC236}">
                <a16:creationId xmlns:a16="http://schemas.microsoft.com/office/drawing/2014/main" id="{B5A0D013-DB69-96B9-45CA-A3098F081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807" y="2799658"/>
            <a:ext cx="5456193" cy="1081181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B0A10C05-8A53-9962-1E60-4F9EDE914E57}"/>
              </a:ext>
            </a:extLst>
          </p:cNvPr>
          <p:cNvSpPr/>
          <p:nvPr/>
        </p:nvSpPr>
        <p:spPr>
          <a:xfrm>
            <a:off x="5163671" y="3246120"/>
            <a:ext cx="1572136" cy="2360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1581AC-CD21-0692-33C5-59AC3551E68A}"/>
              </a:ext>
            </a:extLst>
          </p:cNvPr>
          <p:cNvSpPr txBox="1"/>
          <p:nvPr/>
        </p:nvSpPr>
        <p:spPr>
          <a:xfrm>
            <a:off x="4908339" y="2524267"/>
            <a:ext cx="19178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rule (for a fixed policy)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EC5F19-ADF8-C615-410D-5568599DA102}"/>
              </a:ext>
            </a:extLst>
          </p:cNvPr>
          <p:cNvSpPr txBox="1"/>
          <p:nvPr/>
        </p:nvSpPr>
        <p:spPr>
          <a:xfrm>
            <a:off x="7561431" y="3995284"/>
            <a:ext cx="421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Iterative policy </a:t>
            </a:r>
            <a:r>
              <a:rPr lang="en-US" b="1" dirty="0"/>
              <a:t>evaluation</a:t>
            </a:r>
            <a:r>
              <a:rPr lang="en-US" dirty="0"/>
              <a:t> (computable)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4271DE-F387-D2D4-94B0-2685B7C124C1}"/>
                  </a:ext>
                </a:extLst>
              </p:cNvPr>
              <p:cNvSpPr txBox="1"/>
              <p:nvPr/>
            </p:nvSpPr>
            <p:spPr>
              <a:xfrm>
                <a:off x="838200" y="1643962"/>
                <a:ext cx="6012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Compute the state-value function for a given policy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4271DE-F387-D2D4-94B0-2685B7C12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43962"/>
                <a:ext cx="6012056" cy="369332"/>
              </a:xfrm>
              <a:prstGeom prst="rect">
                <a:avLst/>
              </a:prstGeom>
              <a:blipFill>
                <a:blip r:embed="rId4"/>
                <a:stretch>
                  <a:fillRect l="-105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7541F02-0809-C680-B206-9F4986516270}"/>
              </a:ext>
            </a:extLst>
          </p:cNvPr>
          <p:cNvSpPr txBox="1"/>
          <p:nvPr/>
        </p:nvSpPr>
        <p:spPr>
          <a:xfrm>
            <a:off x="1861671" y="4594724"/>
            <a:ext cx="299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Bellman Equation base form</a:t>
            </a:r>
          </a:p>
        </p:txBody>
      </p:sp>
    </p:spTree>
    <p:extLst>
      <p:ext uri="{BB962C8B-B14F-4D97-AF65-F5344CB8AC3E}">
        <p14:creationId xmlns:p14="http://schemas.microsoft.com/office/powerpoint/2010/main" val="39078887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31DB-1E11-829E-F781-1D6B1710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Policy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148F7-9E5A-85F8-38D0-A9F4040E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 from </a:t>
            </a:r>
            <a:r>
              <a:rPr lang="en-US" dirty="0" err="1"/>
              <a:t>v</a:t>
            </a:r>
            <a:r>
              <a:rPr lang="en-US" baseline="-25000" dirty="0" err="1"/>
              <a:t>k</a:t>
            </a:r>
            <a:r>
              <a:rPr lang="en-US" dirty="0"/>
              <a:t>(s) to v</a:t>
            </a:r>
            <a:r>
              <a:rPr lang="en-US" baseline="-25000" dirty="0"/>
              <a:t>k+1</a:t>
            </a:r>
            <a:r>
              <a:rPr lang="en-US" dirty="0"/>
              <a:t>(s)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B402D-ADD9-BF8B-01F3-5961209DBB07}"/>
              </a:ext>
            </a:extLst>
          </p:cNvPr>
          <p:cNvSpPr txBox="1"/>
          <p:nvPr/>
        </p:nvSpPr>
        <p:spPr>
          <a:xfrm>
            <a:off x="1961440" y="2690336"/>
            <a:ext cx="82691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</a:t>
            </a:r>
            <a:r>
              <a:rPr lang="en-US" b="1" dirty="0"/>
              <a:t>replaces the old value of state </a:t>
            </a:r>
            <a:r>
              <a:rPr lang="en-US" dirty="0"/>
              <a:t>s with a new value based on:</a:t>
            </a:r>
          </a:p>
          <a:p>
            <a:r>
              <a:rPr lang="en-US" dirty="0"/>
              <a:t>• The </a:t>
            </a:r>
            <a:r>
              <a:rPr lang="en-US" b="1" dirty="0"/>
              <a:t>expected immediate rewards</a:t>
            </a:r>
            <a:r>
              <a:rPr lang="en-US" dirty="0"/>
              <a:t>,</a:t>
            </a:r>
          </a:p>
          <a:p>
            <a:r>
              <a:rPr lang="en-US" dirty="0"/>
              <a:t>• The </a:t>
            </a:r>
            <a:r>
              <a:rPr lang="en-US" b="1" dirty="0"/>
              <a:t>old values of the successor states</a:t>
            </a:r>
            <a:r>
              <a:rPr lang="en-US" dirty="0"/>
              <a:t> of s,</a:t>
            </a:r>
          </a:p>
          <a:p>
            <a:r>
              <a:rPr lang="en-US" dirty="0"/>
              <a:t>• And all the </a:t>
            </a:r>
            <a:r>
              <a:rPr lang="en-US" b="1" dirty="0"/>
              <a:t>one-step transitions</a:t>
            </a:r>
            <a:r>
              <a:rPr lang="en-US" dirty="0"/>
              <a:t> possible under the current policy.</a:t>
            </a:r>
          </a:p>
          <a:p>
            <a:r>
              <a:rPr lang="en-US" dirty="0"/>
              <a:t>• This operation is called an </a:t>
            </a:r>
            <a:r>
              <a:rPr lang="en-US" b="1" dirty="0"/>
              <a:t>expected update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34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CFAB-A760-E08B-0126-8F87E4A5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4978F-7C90-4669-5621-525C9393FB4D}"/>
              </a:ext>
            </a:extLst>
          </p:cNvPr>
          <p:cNvSpPr txBox="1"/>
          <p:nvPr/>
        </p:nvSpPr>
        <p:spPr>
          <a:xfrm>
            <a:off x="1270000" y="1778060"/>
            <a:ext cx="965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Each iteration updates </a:t>
            </a:r>
            <a:r>
              <a:rPr lang="en-US" b="1" dirty="0"/>
              <a:t>the value of every state once</a:t>
            </a:r>
            <a:r>
              <a:rPr lang="en-US" dirty="0"/>
              <a:t> to produce the </a:t>
            </a:r>
            <a:r>
              <a:rPr lang="en-US" dirty="0">
                <a:highlight>
                  <a:srgbClr val="FFFF00"/>
                </a:highlight>
              </a:rPr>
              <a:t>new approximate value function v</a:t>
            </a:r>
            <a:r>
              <a:rPr lang="en-US" baseline="-25000" dirty="0">
                <a:highlight>
                  <a:srgbClr val="FFFF00"/>
                </a:highlight>
              </a:rPr>
              <a:t>k+1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r>
              <a:rPr lang="en-US" dirty="0"/>
              <a:t>• There are different kinds of expected updates, depending on:</a:t>
            </a:r>
          </a:p>
          <a:p>
            <a:r>
              <a:rPr lang="en-US" dirty="0"/>
              <a:t>	- Whether the update is based on a </a:t>
            </a:r>
            <a:r>
              <a:rPr lang="en-US" b="1" dirty="0"/>
              <a:t>state</a:t>
            </a:r>
            <a:r>
              <a:rPr lang="en-US" dirty="0"/>
              <a:t> or a </a:t>
            </a:r>
            <a:r>
              <a:rPr lang="en-US" b="1" dirty="0"/>
              <a:t>state–action pair</a:t>
            </a:r>
            <a:r>
              <a:rPr lang="en-US" dirty="0"/>
              <a:t>,</a:t>
            </a:r>
          </a:p>
          <a:p>
            <a:r>
              <a:rPr lang="en-US" dirty="0"/>
              <a:t>	- And how the </a:t>
            </a:r>
            <a:r>
              <a:rPr lang="en-US" b="1" dirty="0"/>
              <a:t>successor state values are aggregated</a:t>
            </a:r>
            <a:r>
              <a:rPr lang="en-US" dirty="0"/>
              <a:t>.</a:t>
            </a:r>
          </a:p>
          <a:p>
            <a:r>
              <a:rPr lang="en-US" dirty="0"/>
              <a:t>• All dynamic programming (DP) updates are called </a:t>
            </a:r>
            <a:r>
              <a:rPr lang="en-US" b="1" dirty="0"/>
              <a:t>expected updates</a:t>
            </a:r>
            <a:r>
              <a:rPr lang="en-US" dirty="0"/>
              <a:t> because they involve </a:t>
            </a:r>
            <a:r>
              <a:rPr lang="en-US" b="1" dirty="0"/>
              <a:t>expectations over all possible next states</a:t>
            </a:r>
            <a:r>
              <a:rPr lang="en-US" dirty="0"/>
              <a:t>, rather than sampling a single next state</a:t>
            </a:r>
          </a:p>
        </p:txBody>
      </p:sp>
    </p:spTree>
    <p:extLst>
      <p:ext uri="{BB962C8B-B14F-4D97-AF65-F5344CB8AC3E}">
        <p14:creationId xmlns:p14="http://schemas.microsoft.com/office/powerpoint/2010/main" val="262157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4D32-114A-76D6-0164-514F061C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Session: Policy Evaluation and Iteration and DP (</a:t>
            </a:r>
            <a:r>
              <a:rPr lang="en-US" dirty="0" err="1"/>
              <a:t>contd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02E85-A42F-033C-90DE-A27C29852DF6}"/>
              </a:ext>
            </a:extLst>
          </p:cNvPr>
          <p:cNvSpPr txBox="1"/>
          <p:nvPr/>
        </p:nvSpPr>
        <p:spPr>
          <a:xfrm>
            <a:off x="1391920" y="2153920"/>
            <a:ext cx="7608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So far, we are still talking about </a:t>
            </a:r>
            <a:r>
              <a:rPr lang="en-US" i="1" dirty="0"/>
              <a:t>estimating how good the current policy is</a:t>
            </a:r>
          </a:p>
          <a:p>
            <a:pPr marL="285750" indent="-285750">
              <a:buFontTx/>
              <a:buChar char="-"/>
            </a:pPr>
            <a:r>
              <a:rPr lang="en-US" i="1" dirty="0"/>
              <a:t>How to improve the policy is what we will cover next session.  </a:t>
            </a:r>
          </a:p>
        </p:txBody>
      </p:sp>
    </p:spTree>
    <p:extLst>
      <p:ext uri="{BB962C8B-B14F-4D97-AF65-F5344CB8AC3E}">
        <p14:creationId xmlns:p14="http://schemas.microsoft.com/office/powerpoint/2010/main" val="5884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BDE5-7DDE-54C6-F315-14387827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F36C-0490-7FE4-7188-7932E7D64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8530" cy="4351338"/>
          </a:xfrm>
        </p:spPr>
        <p:txBody>
          <a:bodyPr/>
          <a:lstStyle/>
          <a:p>
            <a:r>
              <a:rPr lang="en-US" dirty="0"/>
              <a:t>Multi-armed bandit problem</a:t>
            </a:r>
          </a:p>
          <a:p>
            <a:pPr lvl="1"/>
            <a:r>
              <a:rPr lang="en-US" dirty="0"/>
              <a:t>Exploration vs. Exploitation </a:t>
            </a:r>
          </a:p>
          <a:p>
            <a:pPr lvl="1"/>
            <a:r>
              <a:rPr lang="en-US" dirty="0"/>
              <a:t>Greedy vs. epsilon-greedy vs. UCB and others</a:t>
            </a:r>
          </a:p>
        </p:txBody>
      </p:sp>
      <p:pic>
        <p:nvPicPr>
          <p:cNvPr id="4" name="Picture 3" descr="A diagram of a machine&#10;&#10;AI-generated content may be incorrect.">
            <a:extLst>
              <a:ext uri="{FF2B5EF4-FFF2-40B4-BE49-F238E27FC236}">
                <a16:creationId xmlns:a16="http://schemas.microsoft.com/office/drawing/2014/main" id="{C6A6CD76-A3CF-6B8D-CC09-DA6ABB216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29" y="1027906"/>
            <a:ext cx="6350000" cy="519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4D517-DFD9-3E18-CDB7-36D9A2893368}"/>
              </a:ext>
            </a:extLst>
          </p:cNvPr>
          <p:cNvSpPr txBox="1"/>
          <p:nvPr/>
        </p:nvSpPr>
        <p:spPr>
          <a:xfrm>
            <a:off x="838200" y="47386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bandits, we act and observe. In MDPs, our actions </a:t>
            </a:r>
            <a:r>
              <a:rPr lang="en-US" i="1" dirty="0"/>
              <a:t>change</a:t>
            </a:r>
            <a:r>
              <a:rPr lang="en-US" dirty="0"/>
              <a:t> the world. What changes when </a:t>
            </a:r>
            <a:r>
              <a:rPr lang="en-US" i="1" dirty="0"/>
              <a:t>where you are</a:t>
            </a:r>
            <a:r>
              <a:rPr lang="en-US" dirty="0"/>
              <a:t> matters? </a:t>
            </a:r>
          </a:p>
        </p:txBody>
      </p:sp>
    </p:spTree>
    <p:extLst>
      <p:ext uri="{BB962C8B-B14F-4D97-AF65-F5344CB8AC3E}">
        <p14:creationId xmlns:p14="http://schemas.microsoft.com/office/powerpoint/2010/main" val="84014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7E4C-9EE7-A52F-C021-8AD51FD9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72C53-BD98-EA9E-F0CF-0D6A290A5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Markov Decision Process!</a:t>
            </a:r>
          </a:p>
          <a:p>
            <a:pPr lvl="1"/>
            <a:r>
              <a:rPr lang="en-US" b="1" dirty="0"/>
              <a:t>Very foundational and rich topic</a:t>
            </a:r>
          </a:p>
          <a:p>
            <a:pPr lvl="1"/>
            <a:r>
              <a:rPr lang="en-US" b="1" dirty="0"/>
              <a:t>Most of the RL problems can be formulated MDP </a:t>
            </a:r>
          </a:p>
          <a:p>
            <a:r>
              <a:rPr lang="en-US" b="1" dirty="0"/>
              <a:t>Optimal policies and value functions</a:t>
            </a:r>
          </a:p>
          <a:p>
            <a:pPr lvl="1"/>
            <a:r>
              <a:rPr lang="en-US" b="1" dirty="0">
                <a:highlight>
                  <a:srgbClr val="FFFF00"/>
                </a:highlight>
              </a:rPr>
              <a:t>Bellman equation!  </a:t>
            </a:r>
          </a:p>
          <a:p>
            <a:pPr lvl="2"/>
            <a:r>
              <a:rPr lang="en-US" b="1" dirty="0">
                <a:highlight>
                  <a:srgbClr val="FFFF00"/>
                </a:highlight>
              </a:rPr>
              <a:t>Foundational framework for many RL algorithms – recursive “reasoning”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If you do not remember any RL after this seminar ends, it is okay, as long as you remember and understand Bellman Equation! </a:t>
            </a:r>
          </a:p>
          <a:p>
            <a:r>
              <a:rPr lang="en-US" dirty="0"/>
              <a:t>Policy Evaluation and Iterations (if time permits)</a:t>
            </a:r>
          </a:p>
        </p:txBody>
      </p:sp>
    </p:spTree>
    <p:extLst>
      <p:ext uri="{BB962C8B-B14F-4D97-AF65-F5344CB8AC3E}">
        <p14:creationId xmlns:p14="http://schemas.microsoft.com/office/powerpoint/2010/main" val="386868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agent and environment&#10;&#10;AI-generated content may be incorrect.">
            <a:extLst>
              <a:ext uri="{FF2B5EF4-FFF2-40B4-BE49-F238E27FC236}">
                <a16:creationId xmlns:a16="http://schemas.microsoft.com/office/drawing/2014/main" id="{F457308C-9C98-3F40-6B1B-19C66088C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4298" y="328647"/>
            <a:ext cx="5067702" cy="165510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A2CC1F-3D47-E931-9F6B-0B8151732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CB3F8B-EDDF-D547-91EA-D1FB7F33D7B9}"/>
              </a:ext>
            </a:extLst>
          </p:cNvPr>
          <p:cNvSpPr txBox="1">
            <a:spLocks/>
          </p:cNvSpPr>
          <p:nvPr/>
        </p:nvSpPr>
        <p:spPr>
          <a:xfrm>
            <a:off x="755467" y="1850405"/>
            <a:ext cx="10515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MDP Trajectory: </a:t>
            </a:r>
          </a:p>
        </p:txBody>
      </p:sp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A66B3F4-AC34-9536-56E5-C6E4189E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89" y="1841842"/>
            <a:ext cx="3873500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524236-1EAA-602F-F899-74A7B2F69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712" y="3102247"/>
            <a:ext cx="5569821" cy="533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E23382-1680-A127-B1E0-D0B07666D2C8}"/>
              </a:ext>
            </a:extLst>
          </p:cNvPr>
          <p:cNvSpPr txBox="1"/>
          <p:nvPr/>
        </p:nvSpPr>
        <p:spPr>
          <a:xfrm>
            <a:off x="755467" y="2571162"/>
            <a:ext cx="10681066" cy="48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How the states and rewards change given the actions of the agent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58695-4F50-3783-D47C-386BD85A38CC}"/>
              </a:ext>
            </a:extLst>
          </p:cNvPr>
          <p:cNvSpPr txBox="1"/>
          <p:nvPr/>
        </p:nvSpPr>
        <p:spPr>
          <a:xfrm>
            <a:off x="672734" y="3804271"/>
            <a:ext cx="10681066" cy="48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Conditional probability for state transition </a:t>
            </a:r>
          </a:p>
        </p:txBody>
      </p:sp>
      <p:pic>
        <p:nvPicPr>
          <p:cNvPr id="15" name="Picture 1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E08E691-0EFE-009E-8A08-6AB0FF002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004" y="4220579"/>
            <a:ext cx="7910826" cy="113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5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8B02-AFD7-F862-B96E-30C145585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(Hidden Markov) vs. MDP</a:t>
            </a:r>
          </a:p>
        </p:txBody>
      </p:sp>
      <p:pic>
        <p:nvPicPr>
          <p:cNvPr id="5" name="Picture 4" descr="A diagram of a weather diagram&#10;&#10;AI-generated content may be incorrect.">
            <a:extLst>
              <a:ext uri="{FF2B5EF4-FFF2-40B4-BE49-F238E27FC236}">
                <a16:creationId xmlns:a16="http://schemas.microsoft.com/office/drawing/2014/main" id="{3515819D-4FFC-C090-54E5-E4E5CE362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30" y="1695588"/>
            <a:ext cx="8066025" cy="34668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FE07FB-5F65-1881-72BA-54B90B57C6A6}"/>
              </a:ext>
            </a:extLst>
          </p:cNvPr>
          <p:cNvSpPr txBox="1"/>
          <p:nvPr/>
        </p:nvSpPr>
        <p:spPr>
          <a:xfrm>
            <a:off x="2854911" y="5459896"/>
            <a:ext cx="579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Passive Observer (no action available) vs. Active Planner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C5B33-2D0A-4F8B-90BD-AF2CB65E39A5}"/>
              </a:ext>
            </a:extLst>
          </p:cNvPr>
          <p:cNvSpPr txBox="1"/>
          <p:nvPr/>
        </p:nvSpPr>
        <p:spPr>
          <a:xfrm>
            <a:off x="3252476" y="6126713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taken from </a:t>
            </a:r>
            <a:r>
              <a:rPr lang="en-US" dirty="0" err="1"/>
              <a:t>Jurafsky</a:t>
            </a:r>
            <a:r>
              <a:rPr lang="en-US" dirty="0"/>
              <a:t> NLP textbook</a:t>
            </a:r>
          </a:p>
        </p:txBody>
      </p:sp>
    </p:spTree>
    <p:extLst>
      <p:ext uri="{BB962C8B-B14F-4D97-AF65-F5344CB8AC3E}">
        <p14:creationId xmlns:p14="http://schemas.microsoft.com/office/powerpoint/2010/main" val="18146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3353B-BC80-A315-2C3B-E2862DEEB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D11D-C854-6F2C-A4B8-2E834247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1026-CE61-0E87-A91C-616B9C09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088"/>
          </a:xfrm>
        </p:spPr>
        <p:txBody>
          <a:bodyPr/>
          <a:lstStyle/>
          <a:p>
            <a:r>
              <a:rPr lang="en-US" dirty="0"/>
              <a:t>Even if the problem is not a Markovian process, one could still apply MDP?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3D657A-37E3-2176-E6FA-F3CA0E8FB32A}"/>
              </a:ext>
            </a:extLst>
          </p:cNvPr>
          <p:cNvSpPr txBox="1">
            <a:spLocks/>
          </p:cNvSpPr>
          <p:nvPr/>
        </p:nvSpPr>
        <p:spPr>
          <a:xfrm>
            <a:off x="838200" y="3044826"/>
            <a:ext cx="10515600" cy="1341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Markovian process: next state (t+1) only depends the current state (t), not the previous history (t-1).  </a:t>
            </a:r>
          </a:p>
          <a:p>
            <a:pPr lvl="1"/>
            <a:r>
              <a:rPr lang="en-US" dirty="0"/>
              <a:t>We say a process has </a:t>
            </a:r>
            <a:r>
              <a:rPr lang="en-US" i="1" dirty="0"/>
              <a:t>Markov property</a:t>
            </a:r>
            <a:r>
              <a:rPr lang="en-US" dirty="0"/>
              <a:t>: </a:t>
            </a:r>
          </a:p>
        </p:txBody>
      </p:sp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6D09715-FB2D-B50B-203E-07926A4F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774" y="3861905"/>
            <a:ext cx="4196520" cy="52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8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72A2-8A4A-4C41-FE98-14919238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or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122D-94C9-CD03-445E-1EC7B29DC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088"/>
          </a:xfrm>
        </p:spPr>
        <p:txBody>
          <a:bodyPr/>
          <a:lstStyle/>
          <a:p>
            <a:r>
              <a:rPr lang="en-US" dirty="0"/>
              <a:t>Even if the problem is not a Markovian process, one could still apply MDP?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67A353-7A34-8021-6742-0735F2711220}"/>
              </a:ext>
            </a:extLst>
          </p:cNvPr>
          <p:cNvSpPr txBox="1">
            <a:spLocks/>
          </p:cNvSpPr>
          <p:nvPr/>
        </p:nvSpPr>
        <p:spPr>
          <a:xfrm>
            <a:off x="838200" y="3044825"/>
            <a:ext cx="10515600" cy="1924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Yes -- one could approximate the problem as MDP.</a:t>
            </a:r>
          </a:p>
          <a:p>
            <a:pPr lvl="1"/>
            <a:r>
              <a:rPr lang="en-US" dirty="0"/>
              <a:t>Carefully choose the state representation </a:t>
            </a:r>
          </a:p>
          <a:p>
            <a:r>
              <a:rPr lang="en-US" dirty="0"/>
              <a:t>Bonus read: HMM, Strong Markov Property,  Partially Observable MDP (POMDP)</a:t>
            </a:r>
          </a:p>
        </p:txBody>
      </p:sp>
    </p:spTree>
    <p:extLst>
      <p:ext uri="{BB962C8B-B14F-4D97-AF65-F5344CB8AC3E}">
        <p14:creationId xmlns:p14="http://schemas.microsoft.com/office/powerpoint/2010/main" val="159450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22A1F-8990-603E-418E-B70297687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 and Expected Rewards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EA2713-88CF-8B2C-2082-5A1F354BE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07" y="2822713"/>
            <a:ext cx="7264582" cy="88099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E2A2EA-58E0-7B0C-ABE6-91A6349C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7088"/>
          </a:xfrm>
        </p:spPr>
        <p:txBody>
          <a:bodyPr/>
          <a:lstStyle/>
          <a:p>
            <a:r>
              <a:rPr lang="en-US" dirty="0"/>
              <a:t>Expected rewards for state–action pairs as a two-argument function </a:t>
            </a:r>
          </a:p>
        </p:txBody>
      </p:sp>
    </p:spTree>
    <p:extLst>
      <p:ext uri="{BB962C8B-B14F-4D97-AF65-F5344CB8AC3E}">
        <p14:creationId xmlns:p14="http://schemas.microsoft.com/office/powerpoint/2010/main" val="185380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</TotalTime>
  <Words>918</Words>
  <Application>Microsoft Macintosh PowerPoint</Application>
  <PresentationFormat>Widescreen</PresentationFormat>
  <Paragraphs>97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Cambria Math</vt:lpstr>
      <vt:lpstr>Times New Roman</vt:lpstr>
      <vt:lpstr>Wingdings</vt:lpstr>
      <vt:lpstr>Office Theme</vt:lpstr>
      <vt:lpstr>MDP, Optimal Policies and Values Functions</vt:lpstr>
      <vt:lpstr>PowerPoint Presentation</vt:lpstr>
      <vt:lpstr>Recap</vt:lpstr>
      <vt:lpstr>This week</vt:lpstr>
      <vt:lpstr>Markov Decision Process</vt:lpstr>
      <vt:lpstr>Markov Chain (Hidden Markov) vs. MDP</vt:lpstr>
      <vt:lpstr>True or False</vt:lpstr>
      <vt:lpstr>True or False</vt:lpstr>
      <vt:lpstr>Rewards and Expected Rewards</vt:lpstr>
      <vt:lpstr>Transition graph</vt:lpstr>
      <vt:lpstr>Goals and Rewards</vt:lpstr>
      <vt:lpstr>Returns and Episodes</vt:lpstr>
      <vt:lpstr>Discounted Factor</vt:lpstr>
      <vt:lpstr>Discounted Factor</vt:lpstr>
      <vt:lpstr>Unified Notation</vt:lpstr>
      <vt:lpstr>Policies and Value Functions</vt:lpstr>
      <vt:lpstr>Policies and Value Functions</vt:lpstr>
      <vt:lpstr>Bellman Equation</vt:lpstr>
      <vt:lpstr>Optimal Policies and Optimal Value Function </vt:lpstr>
      <vt:lpstr>PowerPoint Presentation</vt:lpstr>
      <vt:lpstr>Policy Evaluation </vt:lpstr>
      <vt:lpstr>Iterative Policy Evaluation </vt:lpstr>
      <vt:lpstr>Contd. </vt:lpstr>
      <vt:lpstr>Next Session: Policy Evaluation and Iteration and DP (contd)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Yanjun Gao</dc:creator>
  <cp:lastModifiedBy>Yanjun Gao</cp:lastModifiedBy>
  <cp:revision>8</cp:revision>
  <dcterms:created xsi:type="dcterms:W3CDTF">2025-05-12T03:44:30Z</dcterms:created>
  <dcterms:modified xsi:type="dcterms:W3CDTF">2025-05-13T22:21:41Z</dcterms:modified>
</cp:coreProperties>
</file>