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75" r:id="rId4"/>
    <p:sldId id="259" r:id="rId5"/>
    <p:sldId id="262" r:id="rId6"/>
    <p:sldId id="260" r:id="rId7"/>
    <p:sldId id="265" r:id="rId8"/>
    <p:sldId id="264" r:id="rId9"/>
    <p:sldId id="266" r:id="rId10"/>
    <p:sldId id="267" r:id="rId11"/>
    <p:sldId id="268" r:id="rId12"/>
    <p:sldId id="269" r:id="rId13"/>
    <p:sldId id="276" r:id="rId14"/>
    <p:sldId id="277" r:id="rId15"/>
    <p:sldId id="278" r:id="rId16"/>
    <p:sldId id="279" r:id="rId17"/>
    <p:sldId id="280" r:id="rId18"/>
    <p:sldId id="281" r:id="rId19"/>
    <p:sldId id="282" r:id="rId20"/>
    <p:sldId id="284" r:id="rId21"/>
    <p:sldId id="286" r:id="rId22"/>
    <p:sldId id="288" r:id="rId23"/>
    <p:sldId id="289" r:id="rId24"/>
    <p:sldId id="290" r:id="rId25"/>
    <p:sldId id="291" r:id="rId26"/>
    <p:sldId id="294" r:id="rId27"/>
    <p:sldId id="29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4710"/>
  </p:normalViewPr>
  <p:slideViewPr>
    <p:cSldViewPr snapToGrid="0">
      <p:cViewPr varScale="1">
        <p:scale>
          <a:sx n="126" d="100"/>
          <a:sy n="126" d="100"/>
        </p:scale>
        <p:origin x="224" y="1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7D3C-142A-24DB-DC60-8B502A7947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1265AC-405C-7A7E-ED48-014D5EAA93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48E1AE-83C8-6AE1-4D25-16782239E06E}"/>
              </a:ext>
            </a:extLst>
          </p:cNvPr>
          <p:cNvSpPr>
            <a:spLocks noGrp="1"/>
          </p:cNvSpPr>
          <p:nvPr>
            <p:ph type="dt" sz="half" idx="10"/>
          </p:nvPr>
        </p:nvSpPr>
        <p:spPr/>
        <p:txBody>
          <a:bodyPr/>
          <a:lstStyle/>
          <a:p>
            <a:fld id="{AE1B12D0-D61C-FD43-849E-21F2C1506ACC}" type="datetimeFigureOut">
              <a:rPr lang="en-US" smtClean="0"/>
              <a:t>4/7/25</a:t>
            </a:fld>
            <a:endParaRPr lang="en-US"/>
          </a:p>
        </p:txBody>
      </p:sp>
      <p:sp>
        <p:nvSpPr>
          <p:cNvPr id="5" name="Footer Placeholder 4">
            <a:extLst>
              <a:ext uri="{FF2B5EF4-FFF2-40B4-BE49-F238E27FC236}">
                <a16:creationId xmlns:a16="http://schemas.microsoft.com/office/drawing/2014/main" id="{751FE653-A050-A252-BAAE-DA8C5FC96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2CD63-D05D-ADE0-8F94-B0385371C262}"/>
              </a:ext>
            </a:extLst>
          </p:cNvPr>
          <p:cNvSpPr>
            <a:spLocks noGrp="1"/>
          </p:cNvSpPr>
          <p:nvPr>
            <p:ph type="sldNum" sz="quarter" idx="12"/>
          </p:nvPr>
        </p:nvSpPr>
        <p:spPr/>
        <p:txBody>
          <a:bodyPr/>
          <a:lstStyle/>
          <a:p>
            <a:fld id="{A848BF7D-69A0-5A4D-8025-7A5B1EDBFAA3}" type="slidenum">
              <a:rPr lang="en-US" smtClean="0"/>
              <a:t>‹#›</a:t>
            </a:fld>
            <a:endParaRPr lang="en-US"/>
          </a:p>
        </p:txBody>
      </p:sp>
    </p:spTree>
    <p:extLst>
      <p:ext uri="{BB962C8B-B14F-4D97-AF65-F5344CB8AC3E}">
        <p14:creationId xmlns:p14="http://schemas.microsoft.com/office/powerpoint/2010/main" val="371261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B91B-AD85-1DDE-4A2E-B6018F39A3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483A67-C118-0E72-F497-7BEF12C7B1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CE5D3-F4E5-F505-D9E7-F688A2FB734D}"/>
              </a:ext>
            </a:extLst>
          </p:cNvPr>
          <p:cNvSpPr>
            <a:spLocks noGrp="1"/>
          </p:cNvSpPr>
          <p:nvPr>
            <p:ph type="dt" sz="half" idx="10"/>
          </p:nvPr>
        </p:nvSpPr>
        <p:spPr/>
        <p:txBody>
          <a:bodyPr/>
          <a:lstStyle/>
          <a:p>
            <a:fld id="{AE1B12D0-D61C-FD43-849E-21F2C1506ACC}" type="datetimeFigureOut">
              <a:rPr lang="en-US" smtClean="0"/>
              <a:t>4/7/25</a:t>
            </a:fld>
            <a:endParaRPr lang="en-US"/>
          </a:p>
        </p:txBody>
      </p:sp>
      <p:sp>
        <p:nvSpPr>
          <p:cNvPr id="5" name="Footer Placeholder 4">
            <a:extLst>
              <a:ext uri="{FF2B5EF4-FFF2-40B4-BE49-F238E27FC236}">
                <a16:creationId xmlns:a16="http://schemas.microsoft.com/office/drawing/2014/main" id="{6B0B1258-389B-28D5-4B80-4766CA33C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DBF90-3C47-1283-CDFE-E6148AFE43B5}"/>
              </a:ext>
            </a:extLst>
          </p:cNvPr>
          <p:cNvSpPr>
            <a:spLocks noGrp="1"/>
          </p:cNvSpPr>
          <p:nvPr>
            <p:ph type="sldNum" sz="quarter" idx="12"/>
          </p:nvPr>
        </p:nvSpPr>
        <p:spPr/>
        <p:txBody>
          <a:bodyPr/>
          <a:lstStyle/>
          <a:p>
            <a:fld id="{A848BF7D-69A0-5A4D-8025-7A5B1EDBFAA3}" type="slidenum">
              <a:rPr lang="en-US" smtClean="0"/>
              <a:t>‹#›</a:t>
            </a:fld>
            <a:endParaRPr lang="en-US"/>
          </a:p>
        </p:txBody>
      </p:sp>
    </p:spTree>
    <p:extLst>
      <p:ext uri="{BB962C8B-B14F-4D97-AF65-F5344CB8AC3E}">
        <p14:creationId xmlns:p14="http://schemas.microsoft.com/office/powerpoint/2010/main" val="48435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A366CB-ED9F-1C4A-0EB1-BE65535CFC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F1114C-BDA9-F3A5-1977-23A0440EF7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66C08-E6A7-3DEB-F1ED-C7B6B4604FD9}"/>
              </a:ext>
            </a:extLst>
          </p:cNvPr>
          <p:cNvSpPr>
            <a:spLocks noGrp="1"/>
          </p:cNvSpPr>
          <p:nvPr>
            <p:ph type="dt" sz="half" idx="10"/>
          </p:nvPr>
        </p:nvSpPr>
        <p:spPr/>
        <p:txBody>
          <a:bodyPr/>
          <a:lstStyle/>
          <a:p>
            <a:fld id="{AE1B12D0-D61C-FD43-849E-21F2C1506ACC}" type="datetimeFigureOut">
              <a:rPr lang="en-US" smtClean="0"/>
              <a:t>4/7/25</a:t>
            </a:fld>
            <a:endParaRPr lang="en-US"/>
          </a:p>
        </p:txBody>
      </p:sp>
      <p:sp>
        <p:nvSpPr>
          <p:cNvPr id="5" name="Footer Placeholder 4">
            <a:extLst>
              <a:ext uri="{FF2B5EF4-FFF2-40B4-BE49-F238E27FC236}">
                <a16:creationId xmlns:a16="http://schemas.microsoft.com/office/drawing/2014/main" id="{EB85D232-26C9-99E6-C845-52036F777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F4741-D05D-7837-C024-6F9B45F4EE1E}"/>
              </a:ext>
            </a:extLst>
          </p:cNvPr>
          <p:cNvSpPr>
            <a:spLocks noGrp="1"/>
          </p:cNvSpPr>
          <p:nvPr>
            <p:ph type="sldNum" sz="quarter" idx="12"/>
          </p:nvPr>
        </p:nvSpPr>
        <p:spPr/>
        <p:txBody>
          <a:bodyPr/>
          <a:lstStyle/>
          <a:p>
            <a:fld id="{A848BF7D-69A0-5A4D-8025-7A5B1EDBFAA3}" type="slidenum">
              <a:rPr lang="en-US" smtClean="0"/>
              <a:t>‹#›</a:t>
            </a:fld>
            <a:endParaRPr lang="en-US"/>
          </a:p>
        </p:txBody>
      </p:sp>
    </p:spTree>
    <p:extLst>
      <p:ext uri="{BB962C8B-B14F-4D97-AF65-F5344CB8AC3E}">
        <p14:creationId xmlns:p14="http://schemas.microsoft.com/office/powerpoint/2010/main" val="198452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588E0-F866-5EA2-9D21-1E8268DA8D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925313-F9B2-14A4-B5E6-CEF3222B4E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324A7-BD93-21D9-A94E-994F62AAB89F}"/>
              </a:ext>
            </a:extLst>
          </p:cNvPr>
          <p:cNvSpPr>
            <a:spLocks noGrp="1"/>
          </p:cNvSpPr>
          <p:nvPr>
            <p:ph type="dt" sz="half" idx="10"/>
          </p:nvPr>
        </p:nvSpPr>
        <p:spPr/>
        <p:txBody>
          <a:bodyPr/>
          <a:lstStyle/>
          <a:p>
            <a:fld id="{AE1B12D0-D61C-FD43-849E-21F2C1506ACC}" type="datetimeFigureOut">
              <a:rPr lang="en-US" smtClean="0"/>
              <a:t>4/7/25</a:t>
            </a:fld>
            <a:endParaRPr lang="en-US"/>
          </a:p>
        </p:txBody>
      </p:sp>
      <p:sp>
        <p:nvSpPr>
          <p:cNvPr id="5" name="Footer Placeholder 4">
            <a:extLst>
              <a:ext uri="{FF2B5EF4-FFF2-40B4-BE49-F238E27FC236}">
                <a16:creationId xmlns:a16="http://schemas.microsoft.com/office/drawing/2014/main" id="{77334406-F102-59A6-F753-A678A1153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CE6A0-BF57-F24A-46F4-A07AF2FFFF98}"/>
              </a:ext>
            </a:extLst>
          </p:cNvPr>
          <p:cNvSpPr>
            <a:spLocks noGrp="1"/>
          </p:cNvSpPr>
          <p:nvPr>
            <p:ph type="sldNum" sz="quarter" idx="12"/>
          </p:nvPr>
        </p:nvSpPr>
        <p:spPr/>
        <p:txBody>
          <a:bodyPr/>
          <a:lstStyle/>
          <a:p>
            <a:fld id="{A848BF7D-69A0-5A4D-8025-7A5B1EDBFAA3}" type="slidenum">
              <a:rPr lang="en-US" smtClean="0"/>
              <a:t>‹#›</a:t>
            </a:fld>
            <a:endParaRPr lang="en-US"/>
          </a:p>
        </p:txBody>
      </p:sp>
    </p:spTree>
    <p:extLst>
      <p:ext uri="{BB962C8B-B14F-4D97-AF65-F5344CB8AC3E}">
        <p14:creationId xmlns:p14="http://schemas.microsoft.com/office/powerpoint/2010/main" val="309395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36620-0F3F-C4C9-5176-5DD9EE5CD0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F199D3-A489-2BCA-F984-5ADFC9BF52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7E1F54-F5C9-9F83-EBAE-6B72FABFAF06}"/>
              </a:ext>
            </a:extLst>
          </p:cNvPr>
          <p:cNvSpPr>
            <a:spLocks noGrp="1"/>
          </p:cNvSpPr>
          <p:nvPr>
            <p:ph type="dt" sz="half" idx="10"/>
          </p:nvPr>
        </p:nvSpPr>
        <p:spPr/>
        <p:txBody>
          <a:bodyPr/>
          <a:lstStyle/>
          <a:p>
            <a:fld id="{AE1B12D0-D61C-FD43-849E-21F2C1506ACC}" type="datetimeFigureOut">
              <a:rPr lang="en-US" smtClean="0"/>
              <a:t>4/7/25</a:t>
            </a:fld>
            <a:endParaRPr lang="en-US"/>
          </a:p>
        </p:txBody>
      </p:sp>
      <p:sp>
        <p:nvSpPr>
          <p:cNvPr id="5" name="Footer Placeholder 4">
            <a:extLst>
              <a:ext uri="{FF2B5EF4-FFF2-40B4-BE49-F238E27FC236}">
                <a16:creationId xmlns:a16="http://schemas.microsoft.com/office/drawing/2014/main" id="{29E8263C-D9F5-30BE-FB14-B991E10CD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BD2EA-B3FA-ACDA-9DDD-F74FA8D6DADF}"/>
              </a:ext>
            </a:extLst>
          </p:cNvPr>
          <p:cNvSpPr>
            <a:spLocks noGrp="1"/>
          </p:cNvSpPr>
          <p:nvPr>
            <p:ph type="sldNum" sz="quarter" idx="12"/>
          </p:nvPr>
        </p:nvSpPr>
        <p:spPr/>
        <p:txBody>
          <a:bodyPr/>
          <a:lstStyle/>
          <a:p>
            <a:fld id="{A848BF7D-69A0-5A4D-8025-7A5B1EDBFAA3}" type="slidenum">
              <a:rPr lang="en-US" smtClean="0"/>
              <a:t>‹#›</a:t>
            </a:fld>
            <a:endParaRPr lang="en-US"/>
          </a:p>
        </p:txBody>
      </p:sp>
    </p:spTree>
    <p:extLst>
      <p:ext uri="{BB962C8B-B14F-4D97-AF65-F5344CB8AC3E}">
        <p14:creationId xmlns:p14="http://schemas.microsoft.com/office/powerpoint/2010/main" val="27543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3A90-DCDC-C3CB-9C1E-D9B979A5F4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804F4-3A57-BDAF-F123-05C6DBF9AD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3C9FE-1FF3-3117-37E0-C94C1D64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F3C3BB-5452-CED8-FFE8-AE4EFB962F2E}"/>
              </a:ext>
            </a:extLst>
          </p:cNvPr>
          <p:cNvSpPr>
            <a:spLocks noGrp="1"/>
          </p:cNvSpPr>
          <p:nvPr>
            <p:ph type="dt" sz="half" idx="10"/>
          </p:nvPr>
        </p:nvSpPr>
        <p:spPr/>
        <p:txBody>
          <a:bodyPr/>
          <a:lstStyle/>
          <a:p>
            <a:fld id="{AE1B12D0-D61C-FD43-849E-21F2C1506ACC}" type="datetimeFigureOut">
              <a:rPr lang="en-US" smtClean="0"/>
              <a:t>4/7/25</a:t>
            </a:fld>
            <a:endParaRPr lang="en-US"/>
          </a:p>
        </p:txBody>
      </p:sp>
      <p:sp>
        <p:nvSpPr>
          <p:cNvPr id="6" name="Footer Placeholder 5">
            <a:extLst>
              <a:ext uri="{FF2B5EF4-FFF2-40B4-BE49-F238E27FC236}">
                <a16:creationId xmlns:a16="http://schemas.microsoft.com/office/drawing/2014/main" id="{A6DB6241-F188-02B3-3E5F-EB29C83EC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B06A7-30FF-A175-FBC7-6BCA43DD2624}"/>
              </a:ext>
            </a:extLst>
          </p:cNvPr>
          <p:cNvSpPr>
            <a:spLocks noGrp="1"/>
          </p:cNvSpPr>
          <p:nvPr>
            <p:ph type="sldNum" sz="quarter" idx="12"/>
          </p:nvPr>
        </p:nvSpPr>
        <p:spPr/>
        <p:txBody>
          <a:bodyPr/>
          <a:lstStyle/>
          <a:p>
            <a:fld id="{A848BF7D-69A0-5A4D-8025-7A5B1EDBFAA3}" type="slidenum">
              <a:rPr lang="en-US" smtClean="0"/>
              <a:t>‹#›</a:t>
            </a:fld>
            <a:endParaRPr lang="en-US"/>
          </a:p>
        </p:txBody>
      </p:sp>
    </p:spTree>
    <p:extLst>
      <p:ext uri="{BB962C8B-B14F-4D97-AF65-F5344CB8AC3E}">
        <p14:creationId xmlns:p14="http://schemas.microsoft.com/office/powerpoint/2010/main" val="428892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FC94-A72D-7867-6A78-6C53CB6356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75EECC-CB72-CB71-4F51-EE573AFE4E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568680-8EB8-9628-F2BF-450A79D6C1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DC2D4-299C-16BD-BCC1-F838EBC27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87DD45-86F7-47B6-0F36-39C867876E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C20220-D8B8-3432-4AB5-4F2CB39D1BB8}"/>
              </a:ext>
            </a:extLst>
          </p:cNvPr>
          <p:cNvSpPr>
            <a:spLocks noGrp="1"/>
          </p:cNvSpPr>
          <p:nvPr>
            <p:ph type="dt" sz="half" idx="10"/>
          </p:nvPr>
        </p:nvSpPr>
        <p:spPr/>
        <p:txBody>
          <a:bodyPr/>
          <a:lstStyle/>
          <a:p>
            <a:fld id="{AE1B12D0-D61C-FD43-849E-21F2C1506ACC}" type="datetimeFigureOut">
              <a:rPr lang="en-US" smtClean="0"/>
              <a:t>4/7/25</a:t>
            </a:fld>
            <a:endParaRPr lang="en-US"/>
          </a:p>
        </p:txBody>
      </p:sp>
      <p:sp>
        <p:nvSpPr>
          <p:cNvPr id="8" name="Footer Placeholder 7">
            <a:extLst>
              <a:ext uri="{FF2B5EF4-FFF2-40B4-BE49-F238E27FC236}">
                <a16:creationId xmlns:a16="http://schemas.microsoft.com/office/drawing/2014/main" id="{9087A6BD-78AE-CF23-3D53-EDA8FE2483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EBACC6-26B3-A0C0-998C-3D6724BEB9A6}"/>
              </a:ext>
            </a:extLst>
          </p:cNvPr>
          <p:cNvSpPr>
            <a:spLocks noGrp="1"/>
          </p:cNvSpPr>
          <p:nvPr>
            <p:ph type="sldNum" sz="quarter" idx="12"/>
          </p:nvPr>
        </p:nvSpPr>
        <p:spPr/>
        <p:txBody>
          <a:bodyPr/>
          <a:lstStyle/>
          <a:p>
            <a:fld id="{A848BF7D-69A0-5A4D-8025-7A5B1EDBFAA3}" type="slidenum">
              <a:rPr lang="en-US" smtClean="0"/>
              <a:t>‹#›</a:t>
            </a:fld>
            <a:endParaRPr lang="en-US"/>
          </a:p>
        </p:txBody>
      </p:sp>
    </p:spTree>
    <p:extLst>
      <p:ext uri="{BB962C8B-B14F-4D97-AF65-F5344CB8AC3E}">
        <p14:creationId xmlns:p14="http://schemas.microsoft.com/office/powerpoint/2010/main" val="3124443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0B67-354E-5F8C-E388-65B6F8183B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113DE-1D9F-D510-56BB-221AB4583BE4}"/>
              </a:ext>
            </a:extLst>
          </p:cNvPr>
          <p:cNvSpPr>
            <a:spLocks noGrp="1"/>
          </p:cNvSpPr>
          <p:nvPr>
            <p:ph type="dt" sz="half" idx="10"/>
          </p:nvPr>
        </p:nvSpPr>
        <p:spPr/>
        <p:txBody>
          <a:bodyPr/>
          <a:lstStyle/>
          <a:p>
            <a:fld id="{AE1B12D0-D61C-FD43-849E-21F2C1506ACC}" type="datetimeFigureOut">
              <a:rPr lang="en-US" smtClean="0"/>
              <a:t>4/7/25</a:t>
            </a:fld>
            <a:endParaRPr lang="en-US"/>
          </a:p>
        </p:txBody>
      </p:sp>
      <p:sp>
        <p:nvSpPr>
          <p:cNvPr id="4" name="Footer Placeholder 3">
            <a:extLst>
              <a:ext uri="{FF2B5EF4-FFF2-40B4-BE49-F238E27FC236}">
                <a16:creationId xmlns:a16="http://schemas.microsoft.com/office/drawing/2014/main" id="{7D179CED-5A61-B803-25D3-03C6521DDE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FB659-BDB5-5652-B0A4-034ECC1C0CB0}"/>
              </a:ext>
            </a:extLst>
          </p:cNvPr>
          <p:cNvSpPr>
            <a:spLocks noGrp="1"/>
          </p:cNvSpPr>
          <p:nvPr>
            <p:ph type="sldNum" sz="quarter" idx="12"/>
          </p:nvPr>
        </p:nvSpPr>
        <p:spPr/>
        <p:txBody>
          <a:bodyPr/>
          <a:lstStyle/>
          <a:p>
            <a:fld id="{A848BF7D-69A0-5A4D-8025-7A5B1EDBFAA3}" type="slidenum">
              <a:rPr lang="en-US" smtClean="0"/>
              <a:t>‹#›</a:t>
            </a:fld>
            <a:endParaRPr lang="en-US"/>
          </a:p>
        </p:txBody>
      </p:sp>
    </p:spTree>
    <p:extLst>
      <p:ext uri="{BB962C8B-B14F-4D97-AF65-F5344CB8AC3E}">
        <p14:creationId xmlns:p14="http://schemas.microsoft.com/office/powerpoint/2010/main" val="346925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85EF3-EA92-C78F-0285-C617DB256897}"/>
              </a:ext>
            </a:extLst>
          </p:cNvPr>
          <p:cNvSpPr>
            <a:spLocks noGrp="1"/>
          </p:cNvSpPr>
          <p:nvPr>
            <p:ph type="dt" sz="half" idx="10"/>
          </p:nvPr>
        </p:nvSpPr>
        <p:spPr/>
        <p:txBody>
          <a:bodyPr/>
          <a:lstStyle/>
          <a:p>
            <a:fld id="{AE1B12D0-D61C-FD43-849E-21F2C1506ACC}" type="datetimeFigureOut">
              <a:rPr lang="en-US" smtClean="0"/>
              <a:t>4/7/25</a:t>
            </a:fld>
            <a:endParaRPr lang="en-US"/>
          </a:p>
        </p:txBody>
      </p:sp>
      <p:sp>
        <p:nvSpPr>
          <p:cNvPr id="3" name="Footer Placeholder 2">
            <a:extLst>
              <a:ext uri="{FF2B5EF4-FFF2-40B4-BE49-F238E27FC236}">
                <a16:creationId xmlns:a16="http://schemas.microsoft.com/office/drawing/2014/main" id="{75FA3F5E-9C6A-447A-68AC-7024692221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C60CE9-46FE-071A-1EDD-23FE1BB0D691}"/>
              </a:ext>
            </a:extLst>
          </p:cNvPr>
          <p:cNvSpPr>
            <a:spLocks noGrp="1"/>
          </p:cNvSpPr>
          <p:nvPr>
            <p:ph type="sldNum" sz="quarter" idx="12"/>
          </p:nvPr>
        </p:nvSpPr>
        <p:spPr/>
        <p:txBody>
          <a:bodyPr/>
          <a:lstStyle/>
          <a:p>
            <a:fld id="{A848BF7D-69A0-5A4D-8025-7A5B1EDBFAA3}" type="slidenum">
              <a:rPr lang="en-US" smtClean="0"/>
              <a:t>‹#›</a:t>
            </a:fld>
            <a:endParaRPr lang="en-US"/>
          </a:p>
        </p:txBody>
      </p:sp>
    </p:spTree>
    <p:extLst>
      <p:ext uri="{BB962C8B-B14F-4D97-AF65-F5344CB8AC3E}">
        <p14:creationId xmlns:p14="http://schemas.microsoft.com/office/powerpoint/2010/main" val="324856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29F4-7935-C4B9-1EB9-41715CDE5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B02E95-08A9-29EA-02BE-E88C9F8A3A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180CA5-2CF3-F1CA-B05F-FAB5F74D9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B56E9-075E-DA2C-6C95-0F9C0DAFD5B1}"/>
              </a:ext>
            </a:extLst>
          </p:cNvPr>
          <p:cNvSpPr>
            <a:spLocks noGrp="1"/>
          </p:cNvSpPr>
          <p:nvPr>
            <p:ph type="dt" sz="half" idx="10"/>
          </p:nvPr>
        </p:nvSpPr>
        <p:spPr/>
        <p:txBody>
          <a:bodyPr/>
          <a:lstStyle/>
          <a:p>
            <a:fld id="{AE1B12D0-D61C-FD43-849E-21F2C1506ACC}" type="datetimeFigureOut">
              <a:rPr lang="en-US" smtClean="0"/>
              <a:t>4/7/25</a:t>
            </a:fld>
            <a:endParaRPr lang="en-US"/>
          </a:p>
        </p:txBody>
      </p:sp>
      <p:sp>
        <p:nvSpPr>
          <p:cNvPr id="6" name="Footer Placeholder 5">
            <a:extLst>
              <a:ext uri="{FF2B5EF4-FFF2-40B4-BE49-F238E27FC236}">
                <a16:creationId xmlns:a16="http://schemas.microsoft.com/office/drawing/2014/main" id="{6A06FCD2-0CE7-EA2C-1196-D700D2114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CEAE2-99FF-B55B-363E-7601FF02FED0}"/>
              </a:ext>
            </a:extLst>
          </p:cNvPr>
          <p:cNvSpPr>
            <a:spLocks noGrp="1"/>
          </p:cNvSpPr>
          <p:nvPr>
            <p:ph type="sldNum" sz="quarter" idx="12"/>
          </p:nvPr>
        </p:nvSpPr>
        <p:spPr/>
        <p:txBody>
          <a:bodyPr/>
          <a:lstStyle/>
          <a:p>
            <a:fld id="{A848BF7D-69A0-5A4D-8025-7A5B1EDBFAA3}" type="slidenum">
              <a:rPr lang="en-US" smtClean="0"/>
              <a:t>‹#›</a:t>
            </a:fld>
            <a:endParaRPr lang="en-US"/>
          </a:p>
        </p:txBody>
      </p:sp>
    </p:spTree>
    <p:extLst>
      <p:ext uri="{BB962C8B-B14F-4D97-AF65-F5344CB8AC3E}">
        <p14:creationId xmlns:p14="http://schemas.microsoft.com/office/powerpoint/2010/main" val="162579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BA14-4333-FF79-4A5F-09B52216A0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39FCF4-DB83-57B9-FAB1-D258F4DF5E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6EB06F-4CCA-B071-30C3-5005EAD6B5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EEF85D-6A24-09FA-B364-C99923C4514E}"/>
              </a:ext>
            </a:extLst>
          </p:cNvPr>
          <p:cNvSpPr>
            <a:spLocks noGrp="1"/>
          </p:cNvSpPr>
          <p:nvPr>
            <p:ph type="dt" sz="half" idx="10"/>
          </p:nvPr>
        </p:nvSpPr>
        <p:spPr/>
        <p:txBody>
          <a:bodyPr/>
          <a:lstStyle/>
          <a:p>
            <a:fld id="{AE1B12D0-D61C-FD43-849E-21F2C1506ACC}" type="datetimeFigureOut">
              <a:rPr lang="en-US" smtClean="0"/>
              <a:t>4/7/25</a:t>
            </a:fld>
            <a:endParaRPr lang="en-US"/>
          </a:p>
        </p:txBody>
      </p:sp>
      <p:sp>
        <p:nvSpPr>
          <p:cNvPr id="6" name="Footer Placeholder 5">
            <a:extLst>
              <a:ext uri="{FF2B5EF4-FFF2-40B4-BE49-F238E27FC236}">
                <a16:creationId xmlns:a16="http://schemas.microsoft.com/office/drawing/2014/main" id="{6A232A98-1A46-256A-6ECB-3858379FDB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0CB6E-C761-0949-61AA-3390065CBD9E}"/>
              </a:ext>
            </a:extLst>
          </p:cNvPr>
          <p:cNvSpPr>
            <a:spLocks noGrp="1"/>
          </p:cNvSpPr>
          <p:nvPr>
            <p:ph type="sldNum" sz="quarter" idx="12"/>
          </p:nvPr>
        </p:nvSpPr>
        <p:spPr/>
        <p:txBody>
          <a:bodyPr/>
          <a:lstStyle/>
          <a:p>
            <a:fld id="{A848BF7D-69A0-5A4D-8025-7A5B1EDBFAA3}" type="slidenum">
              <a:rPr lang="en-US" smtClean="0"/>
              <a:t>‹#›</a:t>
            </a:fld>
            <a:endParaRPr lang="en-US"/>
          </a:p>
        </p:txBody>
      </p:sp>
    </p:spTree>
    <p:extLst>
      <p:ext uri="{BB962C8B-B14F-4D97-AF65-F5344CB8AC3E}">
        <p14:creationId xmlns:p14="http://schemas.microsoft.com/office/powerpoint/2010/main" val="154159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3F36F-A84E-8B0E-0616-3DC4D59FD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B385B2-8AFA-64D2-42D8-73FBA0F1DD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70A15-AC83-8EBA-FC35-535697D2D5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1B12D0-D61C-FD43-849E-21F2C1506ACC}" type="datetimeFigureOut">
              <a:rPr lang="en-US" smtClean="0"/>
              <a:t>4/7/25</a:t>
            </a:fld>
            <a:endParaRPr lang="en-US"/>
          </a:p>
        </p:txBody>
      </p:sp>
      <p:sp>
        <p:nvSpPr>
          <p:cNvPr id="5" name="Footer Placeholder 4">
            <a:extLst>
              <a:ext uri="{FF2B5EF4-FFF2-40B4-BE49-F238E27FC236}">
                <a16:creationId xmlns:a16="http://schemas.microsoft.com/office/drawing/2014/main" id="{74B3278B-8AEC-4ED5-C2BA-A431D4C3AE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5529B99-2E7F-25A0-0F55-62C67CD46C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48BF7D-69A0-5A4D-8025-7A5B1EDBFAA3}" type="slidenum">
              <a:rPr lang="en-US" smtClean="0"/>
              <a:t>‹#›</a:t>
            </a:fld>
            <a:endParaRPr lang="en-US"/>
          </a:p>
        </p:txBody>
      </p:sp>
    </p:spTree>
    <p:extLst>
      <p:ext uri="{BB962C8B-B14F-4D97-AF65-F5344CB8AC3E}">
        <p14:creationId xmlns:p14="http://schemas.microsoft.com/office/powerpoint/2010/main" val="2437143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s.cmu.edu/~kate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2264-372D-223A-2C54-0D3D27391830}"/>
              </a:ext>
            </a:extLst>
          </p:cNvPr>
          <p:cNvSpPr>
            <a:spLocks noGrp="1"/>
          </p:cNvSpPr>
          <p:nvPr>
            <p:ph type="ctrTitle"/>
          </p:nvPr>
        </p:nvSpPr>
        <p:spPr/>
        <p:txBody>
          <a:bodyPr/>
          <a:lstStyle/>
          <a:p>
            <a:r>
              <a:rPr lang="en-US" dirty="0"/>
              <a:t>Multi-Armed Bandits</a:t>
            </a:r>
          </a:p>
        </p:txBody>
      </p:sp>
      <p:sp>
        <p:nvSpPr>
          <p:cNvPr id="3" name="Subtitle 2">
            <a:extLst>
              <a:ext uri="{FF2B5EF4-FFF2-40B4-BE49-F238E27FC236}">
                <a16:creationId xmlns:a16="http://schemas.microsoft.com/office/drawing/2014/main" id="{2C48B4AE-301E-CA48-ABE7-D0463602675F}"/>
              </a:ext>
            </a:extLst>
          </p:cNvPr>
          <p:cNvSpPr>
            <a:spLocks noGrp="1"/>
          </p:cNvSpPr>
          <p:nvPr>
            <p:ph type="subTitle" idx="1"/>
          </p:nvPr>
        </p:nvSpPr>
        <p:spPr>
          <a:xfrm>
            <a:off x="1524000" y="3602037"/>
            <a:ext cx="9144000" cy="1938791"/>
          </a:xfrm>
        </p:spPr>
        <p:txBody>
          <a:bodyPr>
            <a:normAutofit fontScale="92500" lnSpcReduction="10000"/>
          </a:bodyPr>
          <a:lstStyle/>
          <a:p>
            <a:r>
              <a:rPr lang="en-US" dirty="0"/>
              <a:t>LARK Lab RL Reading Seminar Week 2</a:t>
            </a:r>
          </a:p>
          <a:p>
            <a:r>
              <a:rPr lang="en-US" dirty="0"/>
              <a:t>April 1, 2025 </a:t>
            </a:r>
          </a:p>
          <a:p>
            <a:r>
              <a:rPr lang="en-US" dirty="0"/>
              <a:t>Slides will be available on </a:t>
            </a:r>
            <a:r>
              <a:rPr lang="en-US" dirty="0" err="1"/>
              <a:t>github</a:t>
            </a:r>
            <a:r>
              <a:rPr lang="en-US" dirty="0"/>
              <a:t> repo</a:t>
            </a:r>
          </a:p>
          <a:p>
            <a:r>
              <a:rPr lang="en-US" dirty="0"/>
              <a:t>Some slides are adapted from </a:t>
            </a:r>
            <a:r>
              <a:rPr lang="en-US" b="0" i="0" u="none" strike="noStrike" dirty="0">
                <a:solidFill>
                  <a:srgbClr val="0000A0"/>
                </a:solidFill>
                <a:effectLst/>
                <a:latin typeface="Times"/>
                <a:hlinkClick r:id="rId2"/>
              </a:rPr>
              <a:t>Katerina Fragkiadaki</a:t>
            </a:r>
            <a:r>
              <a:rPr lang="en-US" b="0" i="0" u="none" strike="noStrike" dirty="0">
                <a:solidFill>
                  <a:srgbClr val="0000A0"/>
                </a:solidFill>
                <a:effectLst/>
                <a:latin typeface="Times"/>
              </a:rPr>
              <a:t>, </a:t>
            </a:r>
            <a:r>
              <a:rPr lang="en-US" b="1" i="0" dirty="0">
                <a:solidFill>
                  <a:srgbClr val="000000"/>
                </a:solidFill>
                <a:effectLst/>
                <a:latin typeface="Times"/>
              </a:rPr>
              <a:t>Spring 2019, CMU 10403</a:t>
            </a:r>
          </a:p>
        </p:txBody>
      </p:sp>
      <p:sp>
        <p:nvSpPr>
          <p:cNvPr id="4" name="Footer Placeholder 3">
            <a:extLst>
              <a:ext uri="{FF2B5EF4-FFF2-40B4-BE49-F238E27FC236}">
                <a16:creationId xmlns:a16="http://schemas.microsoft.com/office/drawing/2014/main" id="{314CD55E-07D8-3772-0C24-2769295906A2}"/>
              </a:ext>
            </a:extLst>
          </p:cNvPr>
          <p:cNvSpPr>
            <a:spLocks noGrp="1"/>
          </p:cNvSpPr>
          <p:nvPr>
            <p:ph type="ftr" sz="quarter" idx="11"/>
          </p:nvPr>
        </p:nvSpPr>
        <p:spPr/>
        <p:txBody>
          <a:bodyPr/>
          <a:lstStyle/>
          <a:p>
            <a:r>
              <a:rPr lang="en-US" dirty="0"/>
              <a:t>LARK Lab RL Seminar Week 2 04/01-2025</a:t>
            </a:r>
          </a:p>
        </p:txBody>
      </p:sp>
    </p:spTree>
    <p:extLst>
      <p:ext uri="{BB962C8B-B14F-4D97-AF65-F5344CB8AC3E}">
        <p14:creationId xmlns:p14="http://schemas.microsoft.com/office/powerpoint/2010/main" val="250066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141B-857C-2E56-DE0B-AD75D3D3E11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1979A7-C053-AF53-F545-FB13D6F7017D}"/>
                  </a:ext>
                </a:extLst>
              </p:cNvPr>
              <p:cNvSpPr>
                <a:spLocks noGrp="1"/>
              </p:cNvSpPr>
              <p:nvPr>
                <p:ph idx="1"/>
              </p:nvPr>
            </p:nvSpPr>
            <p:spPr/>
            <p:txBody>
              <a:bodyPr/>
              <a:lstStyle/>
              <a:p>
                <a:r>
                  <a:rPr lang="en-US" dirty="0"/>
                  <a:t>What if we have some control over being greedy? </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dirty="0"/>
                  <a:t>a small probability sampling randomly from all possible actions </a:t>
                </a:r>
              </a:p>
              <a:p>
                <a:pPr lvl="1"/>
                <a:r>
                  <a:rPr lang="en-US" dirty="0"/>
                  <a:t>1 -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probability of always choosing the certain actions (with max Qt(a)) </a:t>
                </a:r>
              </a:p>
            </p:txBody>
          </p:sp>
        </mc:Choice>
        <mc:Fallback xmlns="">
          <p:sp>
            <p:nvSpPr>
              <p:cNvPr id="3" name="Content Placeholder 2">
                <a:extLst>
                  <a:ext uri="{FF2B5EF4-FFF2-40B4-BE49-F238E27FC236}">
                    <a16:creationId xmlns:a16="http://schemas.microsoft.com/office/drawing/2014/main" id="{041979A7-C053-AF53-F545-FB13D6F7017D}"/>
                  </a:ext>
                </a:extLst>
              </p:cNvPr>
              <p:cNvSpPr>
                <a:spLocks noGrp="1" noRot="1" noChangeAspect="1" noMove="1" noResize="1" noEditPoints="1" noAdjustHandles="1" noChangeArrowheads="1" noChangeShapeType="1" noTextEdit="1"/>
              </p:cNvSpPr>
              <p:nvPr>
                <p:ph idx="1"/>
              </p:nvPr>
            </p:nvSpPr>
            <p:spPr>
              <a:blipFill>
                <a:blip r:embed="rId2"/>
                <a:stretch>
                  <a:fillRect l="-1086" t="-2326" r="-48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082B74F-6CE0-3DE0-8ECB-376839CA8078}"/>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3443946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arison of steps and steps&#10;&#10;AI-generated content may be incorrect.">
            <a:extLst>
              <a:ext uri="{FF2B5EF4-FFF2-40B4-BE49-F238E27FC236}">
                <a16:creationId xmlns:a16="http://schemas.microsoft.com/office/drawing/2014/main" id="{F934D809-0363-4404-92C6-021745ED667D}"/>
              </a:ext>
            </a:extLst>
          </p:cNvPr>
          <p:cNvPicPr>
            <a:picLocks noChangeAspect="1"/>
          </p:cNvPicPr>
          <p:nvPr/>
        </p:nvPicPr>
        <p:blipFill>
          <a:blip r:embed="rId2"/>
          <a:stretch>
            <a:fillRect/>
          </a:stretch>
        </p:blipFill>
        <p:spPr>
          <a:xfrm>
            <a:off x="4986958" y="1038846"/>
            <a:ext cx="6025598" cy="5384577"/>
          </a:xfrm>
          <a:prstGeom prst="rect">
            <a:avLst/>
          </a:prstGeom>
        </p:spPr>
      </p:pic>
      <p:sp>
        <p:nvSpPr>
          <p:cNvPr id="6" name="Content Placeholder 2">
            <a:extLst>
              <a:ext uri="{FF2B5EF4-FFF2-40B4-BE49-F238E27FC236}">
                <a16:creationId xmlns:a16="http://schemas.microsoft.com/office/drawing/2014/main" id="{CBEE4890-3A3E-B36A-5917-0DA85704A406}"/>
              </a:ext>
            </a:extLst>
          </p:cNvPr>
          <p:cNvSpPr>
            <a:spLocks noGrp="1"/>
          </p:cNvSpPr>
          <p:nvPr>
            <p:ph idx="1"/>
          </p:nvPr>
        </p:nvSpPr>
        <p:spPr>
          <a:xfrm>
            <a:off x="612913" y="1555465"/>
            <a:ext cx="4091609" cy="4351338"/>
          </a:xfrm>
        </p:spPr>
        <p:txBody>
          <a:bodyPr/>
          <a:lstStyle/>
          <a:p>
            <a:r>
              <a:rPr lang="en-US" dirty="0"/>
              <a:t>Simulating model behavior on 10-arm bandit</a:t>
            </a:r>
          </a:p>
          <a:p>
            <a:pPr lvl="1"/>
            <a:r>
              <a:rPr lang="en-US" dirty="0"/>
              <a:t>Assuming Gaussian (normal) distribution</a:t>
            </a:r>
          </a:p>
          <a:p>
            <a:r>
              <a:rPr lang="en-US" dirty="0"/>
              <a:t>Depending on the task and reward variances</a:t>
            </a:r>
          </a:p>
          <a:p>
            <a:pPr lvl="1"/>
            <a:r>
              <a:rPr lang="en-US" dirty="0"/>
              <a:t>If reward variance is small, no significant difference between near-greedy vs. greedy </a:t>
            </a:r>
          </a:p>
        </p:txBody>
      </p:sp>
      <p:sp>
        <p:nvSpPr>
          <p:cNvPr id="2" name="Footer Placeholder 3">
            <a:extLst>
              <a:ext uri="{FF2B5EF4-FFF2-40B4-BE49-F238E27FC236}">
                <a16:creationId xmlns:a16="http://schemas.microsoft.com/office/drawing/2014/main" id="{24763641-0D65-5597-62BC-46B36688C453}"/>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315160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8BC1-779B-A7A7-2F47-BB79FEAAA5DB}"/>
              </a:ext>
            </a:extLst>
          </p:cNvPr>
          <p:cNvSpPr>
            <a:spLocks noGrp="1"/>
          </p:cNvSpPr>
          <p:nvPr>
            <p:ph type="title"/>
          </p:nvPr>
        </p:nvSpPr>
        <p:spPr/>
        <p:txBody>
          <a:bodyPr/>
          <a:lstStyle/>
          <a:p>
            <a:r>
              <a:rPr lang="en-US" dirty="0"/>
              <a:t>Incremental Implementation</a:t>
            </a:r>
          </a:p>
        </p:txBody>
      </p:sp>
      <p:pic>
        <p:nvPicPr>
          <p:cNvPr id="7" name="Picture 6" descr="A black text on a white background&#10;&#10;AI-generated content may be incorrect.">
            <a:extLst>
              <a:ext uri="{FF2B5EF4-FFF2-40B4-BE49-F238E27FC236}">
                <a16:creationId xmlns:a16="http://schemas.microsoft.com/office/drawing/2014/main" id="{219C4766-08ED-FC0F-EBEC-3537B4C39984}"/>
              </a:ext>
            </a:extLst>
          </p:cNvPr>
          <p:cNvPicPr>
            <a:picLocks noChangeAspect="1"/>
          </p:cNvPicPr>
          <p:nvPr/>
        </p:nvPicPr>
        <p:blipFill>
          <a:blip r:embed="rId2"/>
          <a:stretch>
            <a:fillRect/>
          </a:stretch>
        </p:blipFill>
        <p:spPr>
          <a:xfrm>
            <a:off x="1164536" y="1694070"/>
            <a:ext cx="8708014" cy="1734930"/>
          </a:xfrm>
          <a:prstGeom prst="rect">
            <a:avLst/>
          </a:prstGeom>
        </p:spPr>
      </p:pic>
      <p:sp>
        <p:nvSpPr>
          <p:cNvPr id="8" name="Content Placeholder 2">
            <a:extLst>
              <a:ext uri="{FF2B5EF4-FFF2-40B4-BE49-F238E27FC236}">
                <a16:creationId xmlns:a16="http://schemas.microsoft.com/office/drawing/2014/main" id="{7ACB5E87-1C25-DE24-EAD1-CBC4A066D6A1}"/>
              </a:ext>
            </a:extLst>
          </p:cNvPr>
          <p:cNvSpPr>
            <a:spLocks noGrp="1"/>
          </p:cNvSpPr>
          <p:nvPr>
            <p:ph idx="1"/>
          </p:nvPr>
        </p:nvSpPr>
        <p:spPr>
          <a:xfrm>
            <a:off x="1350067" y="4222128"/>
            <a:ext cx="10003733" cy="4351338"/>
          </a:xfrm>
        </p:spPr>
        <p:txBody>
          <a:bodyPr/>
          <a:lstStyle/>
          <a:p>
            <a:r>
              <a:rPr lang="en-US" dirty="0"/>
              <a:t>Keeping track of all rewards the agent went through is memory consuming! </a:t>
            </a:r>
          </a:p>
          <a:p>
            <a:r>
              <a:rPr lang="en-US" dirty="0"/>
              <a:t>Better way? </a:t>
            </a:r>
          </a:p>
          <a:p>
            <a:r>
              <a:rPr lang="en-US" dirty="0">
                <a:solidFill>
                  <a:schemeClr val="accent6">
                    <a:lumMod val="75000"/>
                  </a:schemeClr>
                </a:solidFill>
              </a:rPr>
              <a:t>(Relationship between n+1, n, n-1)</a:t>
            </a:r>
          </a:p>
        </p:txBody>
      </p:sp>
      <p:sp>
        <p:nvSpPr>
          <p:cNvPr id="3" name="Footer Placeholder 3">
            <a:extLst>
              <a:ext uri="{FF2B5EF4-FFF2-40B4-BE49-F238E27FC236}">
                <a16:creationId xmlns:a16="http://schemas.microsoft.com/office/drawing/2014/main" id="{7ABE33CC-E389-5CC2-4ACB-5C3D418E42F2}"/>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397764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65F65C3-B6FA-B5B6-EF77-7E338F61FD13}"/>
              </a:ext>
            </a:extLst>
          </p:cNvPr>
          <p:cNvSpPr>
            <a:spLocks noGrp="1"/>
          </p:cNvSpPr>
          <p:nvPr>
            <p:ph idx="1"/>
          </p:nvPr>
        </p:nvSpPr>
        <p:spPr>
          <a:xfrm>
            <a:off x="992258" y="948841"/>
            <a:ext cx="10003733" cy="4351338"/>
          </a:xfrm>
        </p:spPr>
        <p:txBody>
          <a:bodyPr/>
          <a:lstStyle/>
          <a:p>
            <a:r>
              <a:rPr lang="en-US" dirty="0"/>
              <a:t>Rewrite into </a:t>
            </a:r>
            <a:r>
              <a:rPr lang="en-US" dirty="0">
                <a:solidFill>
                  <a:schemeClr val="accent6">
                    <a:lumMod val="75000"/>
                  </a:schemeClr>
                </a:solidFill>
              </a:rPr>
              <a:t>constant computation </a:t>
            </a:r>
          </a:p>
        </p:txBody>
      </p:sp>
      <p:pic>
        <p:nvPicPr>
          <p:cNvPr id="6" name="Picture 5" descr="A math equations and formulas&#10;&#10;AI-generated content may be incorrect.">
            <a:extLst>
              <a:ext uri="{FF2B5EF4-FFF2-40B4-BE49-F238E27FC236}">
                <a16:creationId xmlns:a16="http://schemas.microsoft.com/office/drawing/2014/main" id="{E894E4A7-F7B4-5925-E29E-2987B048BB01}"/>
              </a:ext>
            </a:extLst>
          </p:cNvPr>
          <p:cNvPicPr>
            <a:picLocks noChangeAspect="1"/>
          </p:cNvPicPr>
          <p:nvPr/>
        </p:nvPicPr>
        <p:blipFill>
          <a:blip r:embed="rId2"/>
          <a:stretch>
            <a:fillRect/>
          </a:stretch>
        </p:blipFill>
        <p:spPr>
          <a:xfrm>
            <a:off x="1779105" y="1557822"/>
            <a:ext cx="5020773" cy="4351337"/>
          </a:xfrm>
          <a:prstGeom prst="rect">
            <a:avLst/>
          </a:prstGeom>
        </p:spPr>
      </p:pic>
      <p:sp>
        <p:nvSpPr>
          <p:cNvPr id="2" name="Footer Placeholder 3">
            <a:extLst>
              <a:ext uri="{FF2B5EF4-FFF2-40B4-BE49-F238E27FC236}">
                <a16:creationId xmlns:a16="http://schemas.microsoft.com/office/drawing/2014/main" id="{88EDD0F3-CE76-750D-3C89-5F9F5511091D}"/>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335297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531199A-980E-3B07-8657-CA4190D6CD0F}"/>
              </a:ext>
            </a:extLst>
          </p:cNvPr>
          <p:cNvSpPr>
            <a:spLocks noGrp="1"/>
          </p:cNvSpPr>
          <p:nvPr>
            <p:ph idx="1"/>
          </p:nvPr>
        </p:nvSpPr>
        <p:spPr>
          <a:xfrm>
            <a:off x="992258" y="948841"/>
            <a:ext cx="10003733" cy="4351338"/>
          </a:xfrm>
        </p:spPr>
        <p:txBody>
          <a:bodyPr/>
          <a:lstStyle/>
          <a:p>
            <a:r>
              <a:rPr lang="en-US" dirty="0"/>
              <a:t>*General rule</a:t>
            </a:r>
            <a:endParaRPr lang="en-US" dirty="0">
              <a:solidFill>
                <a:schemeClr val="accent6">
                  <a:lumMod val="75000"/>
                </a:schemeClr>
              </a:solidFill>
            </a:endParaRPr>
          </a:p>
        </p:txBody>
      </p:sp>
      <p:pic>
        <p:nvPicPr>
          <p:cNvPr id="6" name="Picture 5">
            <a:extLst>
              <a:ext uri="{FF2B5EF4-FFF2-40B4-BE49-F238E27FC236}">
                <a16:creationId xmlns:a16="http://schemas.microsoft.com/office/drawing/2014/main" id="{1BFF8357-0647-2C65-BA87-FB37F2CD4DC0}"/>
              </a:ext>
            </a:extLst>
          </p:cNvPr>
          <p:cNvPicPr>
            <a:picLocks noChangeAspect="1"/>
          </p:cNvPicPr>
          <p:nvPr/>
        </p:nvPicPr>
        <p:blipFill>
          <a:blip r:embed="rId2"/>
          <a:stretch>
            <a:fillRect/>
          </a:stretch>
        </p:blipFill>
        <p:spPr>
          <a:xfrm>
            <a:off x="1416327" y="2176430"/>
            <a:ext cx="9887777" cy="697478"/>
          </a:xfrm>
          <a:prstGeom prst="rect">
            <a:avLst/>
          </a:prstGeom>
        </p:spPr>
      </p:pic>
      <p:sp>
        <p:nvSpPr>
          <p:cNvPr id="7" name="TextBox 6">
            <a:extLst>
              <a:ext uri="{FF2B5EF4-FFF2-40B4-BE49-F238E27FC236}">
                <a16:creationId xmlns:a16="http://schemas.microsoft.com/office/drawing/2014/main" id="{C18C374D-D5AB-D814-F589-66447DE2C4E2}"/>
              </a:ext>
            </a:extLst>
          </p:cNvPr>
          <p:cNvSpPr txBox="1"/>
          <p:nvPr/>
        </p:nvSpPr>
        <p:spPr>
          <a:xfrm>
            <a:off x="3949147" y="2873908"/>
            <a:ext cx="699230" cy="369332"/>
          </a:xfrm>
          <a:prstGeom prst="rect">
            <a:avLst/>
          </a:prstGeom>
          <a:noFill/>
        </p:spPr>
        <p:txBody>
          <a:bodyPr wrap="none" rtlCol="0">
            <a:spAutoFit/>
          </a:bodyPr>
          <a:lstStyle/>
          <a:p>
            <a:r>
              <a:rPr lang="en-US" dirty="0">
                <a:solidFill>
                  <a:srgbClr val="FF0000"/>
                </a:solidFill>
              </a:rPr>
              <a:t>Qt(A)</a:t>
            </a:r>
          </a:p>
        </p:txBody>
      </p:sp>
      <p:sp>
        <p:nvSpPr>
          <p:cNvPr id="8" name="TextBox 7">
            <a:extLst>
              <a:ext uri="{FF2B5EF4-FFF2-40B4-BE49-F238E27FC236}">
                <a16:creationId xmlns:a16="http://schemas.microsoft.com/office/drawing/2014/main" id="{94463B02-F484-C097-DBFA-62A2E3CBB8C5}"/>
              </a:ext>
            </a:extLst>
          </p:cNvPr>
          <p:cNvSpPr txBox="1"/>
          <p:nvPr/>
        </p:nvSpPr>
        <p:spPr>
          <a:xfrm>
            <a:off x="6264797" y="2824212"/>
            <a:ext cx="1924373" cy="369332"/>
          </a:xfrm>
          <a:prstGeom prst="rect">
            <a:avLst/>
          </a:prstGeom>
          <a:noFill/>
        </p:spPr>
        <p:txBody>
          <a:bodyPr wrap="none" rtlCol="0">
            <a:spAutoFit/>
          </a:bodyPr>
          <a:lstStyle/>
          <a:p>
            <a:r>
              <a:rPr lang="en-US" dirty="0">
                <a:solidFill>
                  <a:srgbClr val="FF0000"/>
                </a:solidFill>
              </a:rPr>
              <a:t>Rt : actual reward</a:t>
            </a:r>
          </a:p>
        </p:txBody>
      </p:sp>
      <p:sp>
        <p:nvSpPr>
          <p:cNvPr id="9" name="TextBox 8">
            <a:extLst>
              <a:ext uri="{FF2B5EF4-FFF2-40B4-BE49-F238E27FC236}">
                <a16:creationId xmlns:a16="http://schemas.microsoft.com/office/drawing/2014/main" id="{427F9190-AC4E-4130-310D-58926355E1B5}"/>
              </a:ext>
            </a:extLst>
          </p:cNvPr>
          <p:cNvSpPr txBox="1"/>
          <p:nvPr/>
        </p:nvSpPr>
        <p:spPr>
          <a:xfrm>
            <a:off x="8441281" y="2850717"/>
            <a:ext cx="699230" cy="369332"/>
          </a:xfrm>
          <a:prstGeom prst="rect">
            <a:avLst/>
          </a:prstGeom>
          <a:noFill/>
        </p:spPr>
        <p:txBody>
          <a:bodyPr wrap="none" rtlCol="0">
            <a:spAutoFit/>
          </a:bodyPr>
          <a:lstStyle/>
          <a:p>
            <a:r>
              <a:rPr lang="en-US" dirty="0">
                <a:solidFill>
                  <a:srgbClr val="FF0000"/>
                </a:solidFill>
              </a:rPr>
              <a:t>Qt(A)</a:t>
            </a:r>
          </a:p>
        </p:txBody>
      </p:sp>
      <p:sp>
        <p:nvSpPr>
          <p:cNvPr id="10" name="TextBox 9">
            <a:extLst>
              <a:ext uri="{FF2B5EF4-FFF2-40B4-BE49-F238E27FC236}">
                <a16:creationId xmlns:a16="http://schemas.microsoft.com/office/drawing/2014/main" id="{5E5C2A95-A787-A8AB-CEEB-C93F0471B73A}"/>
              </a:ext>
            </a:extLst>
          </p:cNvPr>
          <p:cNvSpPr txBox="1"/>
          <p:nvPr/>
        </p:nvSpPr>
        <p:spPr>
          <a:xfrm>
            <a:off x="7226983" y="1933071"/>
            <a:ext cx="1703223" cy="369332"/>
          </a:xfrm>
          <a:prstGeom prst="rect">
            <a:avLst/>
          </a:prstGeom>
          <a:noFill/>
        </p:spPr>
        <p:txBody>
          <a:bodyPr wrap="none" rtlCol="0">
            <a:spAutoFit/>
          </a:bodyPr>
          <a:lstStyle/>
          <a:p>
            <a:r>
              <a:rPr lang="en-US" dirty="0">
                <a:solidFill>
                  <a:srgbClr val="FF0000"/>
                </a:solidFill>
              </a:rPr>
              <a:t>Step-wise Error</a:t>
            </a:r>
          </a:p>
        </p:txBody>
      </p:sp>
      <p:sp>
        <p:nvSpPr>
          <p:cNvPr id="11" name="Content Placeholder 2">
            <a:extLst>
              <a:ext uri="{FF2B5EF4-FFF2-40B4-BE49-F238E27FC236}">
                <a16:creationId xmlns:a16="http://schemas.microsoft.com/office/drawing/2014/main" id="{8F6AC14F-40D9-BA55-403B-7B9F99139602}"/>
              </a:ext>
            </a:extLst>
          </p:cNvPr>
          <p:cNvSpPr txBox="1">
            <a:spLocks/>
          </p:cNvSpPr>
          <p:nvPr/>
        </p:nvSpPr>
        <p:spPr>
          <a:xfrm>
            <a:off x="1350067" y="4222128"/>
            <a:ext cx="100037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Only need the reward and old estimate from last step! </a:t>
            </a:r>
          </a:p>
        </p:txBody>
      </p:sp>
      <p:sp>
        <p:nvSpPr>
          <p:cNvPr id="2" name="Footer Placeholder 3">
            <a:extLst>
              <a:ext uri="{FF2B5EF4-FFF2-40B4-BE49-F238E27FC236}">
                <a16:creationId xmlns:a16="http://schemas.microsoft.com/office/drawing/2014/main" id="{5A6D804E-F630-56AA-D2C0-60848BFF26C8}"/>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2696641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6DB4-2F18-CB81-3C2F-C2CFA8DE386D}"/>
              </a:ext>
            </a:extLst>
          </p:cNvPr>
          <p:cNvSpPr>
            <a:spLocks noGrp="1"/>
          </p:cNvSpPr>
          <p:nvPr>
            <p:ph type="title"/>
          </p:nvPr>
        </p:nvSpPr>
        <p:spPr/>
        <p:txBody>
          <a:bodyPr/>
          <a:lstStyle/>
          <a:p>
            <a:r>
              <a:rPr lang="en-US" dirty="0"/>
              <a:t>Non-stationary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82884C-0D6F-2584-3E80-92A52405756D}"/>
                  </a:ext>
                </a:extLst>
              </p:cNvPr>
              <p:cNvSpPr>
                <a:spLocks noGrp="1"/>
              </p:cNvSpPr>
              <p:nvPr>
                <p:ph idx="1"/>
              </p:nvPr>
            </p:nvSpPr>
            <p:spPr>
              <a:xfrm>
                <a:off x="718931" y="1434341"/>
                <a:ext cx="10515600" cy="4351338"/>
              </a:xfrm>
            </p:spPr>
            <p:txBody>
              <a:bodyPr/>
              <a:lstStyle/>
              <a:p>
                <a:r>
                  <a:rPr lang="en-US" dirty="0"/>
                  <a:t>Assigning weights to past rewards --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t>
                </a:r>
              </a:p>
            </p:txBody>
          </p:sp>
        </mc:Choice>
        <mc:Fallback xmlns="">
          <p:sp>
            <p:nvSpPr>
              <p:cNvPr id="3" name="Content Placeholder 2">
                <a:extLst>
                  <a:ext uri="{FF2B5EF4-FFF2-40B4-BE49-F238E27FC236}">
                    <a16:creationId xmlns:a16="http://schemas.microsoft.com/office/drawing/2014/main" id="{3982884C-0D6F-2584-3E80-92A52405756D}"/>
                  </a:ext>
                </a:extLst>
              </p:cNvPr>
              <p:cNvSpPr>
                <a:spLocks noGrp="1" noRot="1" noChangeAspect="1" noMove="1" noResize="1" noEditPoints="1" noAdjustHandles="1" noChangeArrowheads="1" noChangeShapeType="1" noTextEdit="1"/>
              </p:cNvSpPr>
              <p:nvPr>
                <p:ph idx="1"/>
              </p:nvPr>
            </p:nvSpPr>
            <p:spPr>
              <a:xfrm>
                <a:off x="718931" y="1434341"/>
                <a:ext cx="10515600" cy="4351338"/>
              </a:xfrm>
              <a:blipFill>
                <a:blip r:embed="rId2"/>
                <a:stretch>
                  <a:fillRect l="-965" t="-2326"/>
                </a:stretch>
              </a:blipFill>
            </p:spPr>
            <p:txBody>
              <a:bodyPr/>
              <a:lstStyle/>
              <a:p>
                <a:r>
                  <a:rPr lang="en-US">
                    <a:noFill/>
                  </a:rPr>
                  <a:t> </a:t>
                </a:r>
              </a:p>
            </p:txBody>
          </p:sp>
        </mc:Fallback>
      </mc:AlternateContent>
      <p:pic>
        <p:nvPicPr>
          <p:cNvPr id="5" name="Picture 4" descr="A math problem with numbers and equations&#10;&#10;AI-generated content may be incorrect.">
            <a:extLst>
              <a:ext uri="{FF2B5EF4-FFF2-40B4-BE49-F238E27FC236}">
                <a16:creationId xmlns:a16="http://schemas.microsoft.com/office/drawing/2014/main" id="{8E927D69-D8A1-92AD-E34B-8A644F349995}"/>
              </a:ext>
            </a:extLst>
          </p:cNvPr>
          <p:cNvPicPr>
            <a:picLocks noChangeAspect="1"/>
          </p:cNvPicPr>
          <p:nvPr/>
        </p:nvPicPr>
        <p:blipFill>
          <a:blip r:embed="rId3"/>
          <a:stretch>
            <a:fillRect/>
          </a:stretch>
        </p:blipFill>
        <p:spPr>
          <a:xfrm>
            <a:off x="599662" y="2004358"/>
            <a:ext cx="8947802" cy="4171156"/>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F06A1F-BC2F-06A3-43E4-BD99712B5ABD}"/>
                  </a:ext>
                </a:extLst>
              </p:cNvPr>
              <p:cNvSpPr txBox="1"/>
              <p:nvPr/>
            </p:nvSpPr>
            <p:spPr>
              <a:xfrm>
                <a:off x="6908805" y="3946331"/>
                <a:ext cx="5078535"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Qn+1 is exponentially weighted average of R – “exponential recency weighted-average”</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1− </m:t>
                    </m:r>
                    <m:r>
                      <a:rPr lang="en-US" i="1" smtClean="0">
                        <a:latin typeface="Cambria Math" panose="02040503050406030204" pitchFamily="18" charset="0"/>
                        <a:ea typeface="Cambria Math" panose="02040503050406030204" pitchFamily="18" charset="0"/>
                      </a:rPr>
                      <m:t>𝛼</m:t>
                    </m:r>
                  </m:oMath>
                </a14:m>
                <a:r>
                  <a:rPr lang="en-US" dirty="0">
                    <a:solidFill>
                      <a:srgbClr val="FF0000"/>
                    </a:solidFill>
                  </a:rPr>
                  <a:t> as weight is getting smaller and smaller – the longer the past it goes, the smaller it becomes</a:t>
                </a:r>
              </a:p>
            </p:txBody>
          </p:sp>
        </mc:Choice>
        <mc:Fallback xmlns="">
          <p:sp>
            <p:nvSpPr>
              <p:cNvPr id="6" name="TextBox 5">
                <a:extLst>
                  <a:ext uri="{FF2B5EF4-FFF2-40B4-BE49-F238E27FC236}">
                    <a16:creationId xmlns:a16="http://schemas.microsoft.com/office/drawing/2014/main" id="{7FF06A1F-BC2F-06A3-43E4-BD99712B5ABD}"/>
                  </a:ext>
                </a:extLst>
              </p:cNvPr>
              <p:cNvSpPr txBox="1">
                <a:spLocks noRot="1" noChangeAspect="1" noMove="1" noResize="1" noEditPoints="1" noAdjustHandles="1" noChangeArrowheads="1" noChangeShapeType="1" noTextEdit="1"/>
              </p:cNvSpPr>
              <p:nvPr/>
            </p:nvSpPr>
            <p:spPr>
              <a:xfrm>
                <a:off x="6908805" y="3946331"/>
                <a:ext cx="5078535" cy="1477328"/>
              </a:xfrm>
              <a:prstGeom prst="rect">
                <a:avLst/>
              </a:prstGeom>
              <a:blipFill>
                <a:blip r:embed="rId4"/>
                <a:stretch>
                  <a:fillRect l="-748" t="-1695" b="-508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732EB47-6636-4ABB-EB67-A780B1A06BDD}"/>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3642715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E3CB-0D2E-FB56-2C0B-02FD21FD7024}"/>
              </a:ext>
            </a:extLst>
          </p:cNvPr>
          <p:cNvSpPr>
            <a:spLocks noGrp="1"/>
          </p:cNvSpPr>
          <p:nvPr>
            <p:ph type="title"/>
          </p:nvPr>
        </p:nvSpPr>
        <p:spPr/>
        <p:txBody>
          <a:bodyPr/>
          <a:lstStyle/>
          <a:p>
            <a:r>
              <a:rPr lang="en-US" dirty="0"/>
              <a:t>Optimistic initial values </a:t>
            </a:r>
          </a:p>
        </p:txBody>
      </p:sp>
      <p:sp>
        <p:nvSpPr>
          <p:cNvPr id="3" name="Content Placeholder 2">
            <a:extLst>
              <a:ext uri="{FF2B5EF4-FFF2-40B4-BE49-F238E27FC236}">
                <a16:creationId xmlns:a16="http://schemas.microsoft.com/office/drawing/2014/main" id="{1AD1ED58-7192-5A4D-8492-7FFB73D8B526}"/>
              </a:ext>
            </a:extLst>
          </p:cNvPr>
          <p:cNvSpPr>
            <a:spLocks noGrp="1"/>
          </p:cNvSpPr>
          <p:nvPr>
            <p:ph idx="1"/>
          </p:nvPr>
        </p:nvSpPr>
        <p:spPr/>
        <p:txBody>
          <a:bodyPr/>
          <a:lstStyle/>
          <a:p>
            <a:r>
              <a:rPr lang="en-US" dirty="0"/>
              <a:t>Qn+1 is dependent on Q1, the initial value estimates – Qn+1 is “biased”</a:t>
            </a:r>
          </a:p>
          <a:p>
            <a:r>
              <a:rPr lang="en-US" dirty="0"/>
              <a:t>How do we know we are choosing the right Q1? (what is a good “start”?)</a:t>
            </a:r>
          </a:p>
        </p:txBody>
      </p:sp>
      <p:sp>
        <p:nvSpPr>
          <p:cNvPr id="5" name="TextBox 4">
            <a:extLst>
              <a:ext uri="{FF2B5EF4-FFF2-40B4-BE49-F238E27FC236}">
                <a16:creationId xmlns:a16="http://schemas.microsoft.com/office/drawing/2014/main" id="{99A6EF77-3169-30D3-F3F7-0EEF9378A761}"/>
              </a:ext>
            </a:extLst>
          </p:cNvPr>
          <p:cNvSpPr txBox="1"/>
          <p:nvPr/>
        </p:nvSpPr>
        <p:spPr>
          <a:xfrm>
            <a:off x="2213113" y="4120564"/>
            <a:ext cx="7421218" cy="1477328"/>
          </a:xfrm>
          <a:prstGeom prst="rect">
            <a:avLst/>
          </a:prstGeom>
          <a:noFill/>
        </p:spPr>
        <p:txBody>
          <a:bodyPr wrap="square">
            <a:spAutoFit/>
          </a:bodyPr>
          <a:lstStyle/>
          <a:p>
            <a:r>
              <a:rPr lang="en-US" sz="1800" i="1" dirty="0">
                <a:effectLst/>
                <a:highlight>
                  <a:srgbClr val="FFFF00"/>
                </a:highlight>
                <a:latin typeface="Times New Roman" panose="02020603050405020304" pitchFamily="18" charset="0"/>
                <a:cs typeface="Times New Roman" panose="02020603050405020304" pitchFamily="18" charset="0"/>
              </a:rPr>
              <a:t>In practice, this kind of bias is usually not a problem and can sometimes be very helpful. The downside is that the initial estimates become, in effect, a set of parameters that must be picked by the user, if only to set them all to zero. The upside is that they provide an easy way to supply some prior knowledge about what level of rewards can be expected. (pp. 56)</a:t>
            </a:r>
            <a:endParaRPr lang="en-US" i="1" dirty="0">
              <a:highlight>
                <a:srgbClr val="FFFF00"/>
              </a:highlight>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E744E8F-5AC0-C904-9764-87BABDEDEC02}"/>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3270263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0226-2DEE-23E4-4650-D8181375A0D2}"/>
              </a:ext>
            </a:extLst>
          </p:cNvPr>
          <p:cNvSpPr>
            <a:spLocks noGrp="1"/>
          </p:cNvSpPr>
          <p:nvPr>
            <p:ph type="title"/>
          </p:nvPr>
        </p:nvSpPr>
        <p:spPr/>
        <p:txBody>
          <a:bodyPr/>
          <a:lstStyle/>
          <a:p>
            <a:r>
              <a:rPr lang="en-US" dirty="0"/>
              <a:t>Tradeoff again</a:t>
            </a:r>
          </a:p>
        </p:txBody>
      </p:sp>
      <p:pic>
        <p:nvPicPr>
          <p:cNvPr id="5" name="Picture 4" descr="A graph of a graph of steps&#10;&#10;AI-generated content may be incorrect.">
            <a:extLst>
              <a:ext uri="{FF2B5EF4-FFF2-40B4-BE49-F238E27FC236}">
                <a16:creationId xmlns:a16="http://schemas.microsoft.com/office/drawing/2014/main" id="{71972E91-5EAC-4C25-B2B5-26501B149622}"/>
              </a:ext>
            </a:extLst>
          </p:cNvPr>
          <p:cNvPicPr>
            <a:picLocks noChangeAspect="1"/>
          </p:cNvPicPr>
          <p:nvPr/>
        </p:nvPicPr>
        <p:blipFill>
          <a:blip r:embed="rId2"/>
          <a:stretch>
            <a:fillRect/>
          </a:stretch>
        </p:blipFill>
        <p:spPr>
          <a:xfrm>
            <a:off x="4087637" y="1886768"/>
            <a:ext cx="8104363" cy="3578085"/>
          </a:xfrm>
          <a:prstGeom prst="rect">
            <a:avLst/>
          </a:prstGeom>
        </p:spPr>
      </p:pic>
      <p:sp>
        <p:nvSpPr>
          <p:cNvPr id="6" name="Content Placeholder 2">
            <a:extLst>
              <a:ext uri="{FF2B5EF4-FFF2-40B4-BE49-F238E27FC236}">
                <a16:creationId xmlns:a16="http://schemas.microsoft.com/office/drawing/2014/main" id="{1B7BDF8F-4C80-0DD0-55F6-7EAE69D1381E}"/>
              </a:ext>
            </a:extLst>
          </p:cNvPr>
          <p:cNvSpPr>
            <a:spLocks noGrp="1"/>
          </p:cNvSpPr>
          <p:nvPr>
            <p:ph idx="1"/>
          </p:nvPr>
        </p:nvSpPr>
        <p:spPr>
          <a:xfrm>
            <a:off x="321367" y="1886768"/>
            <a:ext cx="3906076" cy="4792327"/>
          </a:xfrm>
        </p:spPr>
        <p:txBody>
          <a:bodyPr>
            <a:normAutofit lnSpcReduction="10000"/>
          </a:bodyPr>
          <a:lstStyle/>
          <a:p>
            <a:r>
              <a:rPr lang="en-US" dirty="0"/>
              <a:t>In the 10-armed problem:</a:t>
            </a:r>
          </a:p>
          <a:p>
            <a:pPr lvl="1"/>
            <a:r>
              <a:rPr lang="en-US" dirty="0"/>
              <a:t>If starting with super optimistic value and being greedy all the time</a:t>
            </a:r>
          </a:p>
          <a:p>
            <a:pPr lvl="1"/>
            <a:r>
              <a:rPr lang="en-US" dirty="0"/>
              <a:t>Start off bad but has more long-term values </a:t>
            </a:r>
          </a:p>
          <a:p>
            <a:pPr lvl="1"/>
            <a:r>
              <a:rPr lang="en-US" dirty="0"/>
              <a:t>Because super optimistic beginning leads to more ”disappointment”, therefore encouraging more “exploration”! </a:t>
            </a:r>
          </a:p>
        </p:txBody>
      </p:sp>
      <p:sp>
        <p:nvSpPr>
          <p:cNvPr id="7" name="TextBox 6">
            <a:extLst>
              <a:ext uri="{FF2B5EF4-FFF2-40B4-BE49-F238E27FC236}">
                <a16:creationId xmlns:a16="http://schemas.microsoft.com/office/drawing/2014/main" id="{843710A9-EE44-ADC7-C6F1-34EFE52EC469}"/>
              </a:ext>
            </a:extLst>
          </p:cNvPr>
          <p:cNvSpPr txBox="1"/>
          <p:nvPr/>
        </p:nvSpPr>
        <p:spPr>
          <a:xfrm>
            <a:off x="5836108" y="6123543"/>
            <a:ext cx="5078535"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Only works when the problem is static. </a:t>
            </a:r>
          </a:p>
        </p:txBody>
      </p:sp>
      <p:sp>
        <p:nvSpPr>
          <p:cNvPr id="3" name="Footer Placeholder 3">
            <a:extLst>
              <a:ext uri="{FF2B5EF4-FFF2-40B4-BE49-F238E27FC236}">
                <a16:creationId xmlns:a16="http://schemas.microsoft.com/office/drawing/2014/main" id="{3C953CD5-6DFB-7455-8A89-A71666559EEC}"/>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3111975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9979-40C7-6430-3765-DCA7BC812871}"/>
              </a:ext>
            </a:extLst>
          </p:cNvPr>
          <p:cNvSpPr>
            <a:spLocks noGrp="1"/>
          </p:cNvSpPr>
          <p:nvPr>
            <p:ph type="title"/>
          </p:nvPr>
        </p:nvSpPr>
        <p:spPr/>
        <p:txBody>
          <a:bodyPr/>
          <a:lstStyle/>
          <a:p>
            <a:r>
              <a:rPr lang="en-US" dirty="0"/>
              <a:t>Where epsilon-greedy might not be enough</a:t>
            </a:r>
          </a:p>
        </p:txBody>
      </p:sp>
      <p:sp>
        <p:nvSpPr>
          <p:cNvPr id="5" name="TextBox 4">
            <a:extLst>
              <a:ext uri="{FF2B5EF4-FFF2-40B4-BE49-F238E27FC236}">
                <a16:creationId xmlns:a16="http://schemas.microsoft.com/office/drawing/2014/main" id="{85C05CFF-8DEC-C8AE-0E10-C2C7AC5404DB}"/>
              </a:ext>
            </a:extLst>
          </p:cNvPr>
          <p:cNvSpPr txBox="1"/>
          <p:nvPr/>
        </p:nvSpPr>
        <p:spPr>
          <a:xfrm>
            <a:off x="2080591" y="1997839"/>
            <a:ext cx="8030817" cy="2862322"/>
          </a:xfrm>
          <a:prstGeom prst="rect">
            <a:avLst/>
          </a:prstGeom>
          <a:noFill/>
        </p:spPr>
        <p:txBody>
          <a:bodyPr wrap="square">
            <a:spAutoFit/>
          </a:bodyPr>
          <a:lstStyle/>
          <a:p>
            <a:r>
              <a:rPr lang="en-US" sz="2000" i="1" dirty="0">
                <a:effectLst/>
                <a:highlight>
                  <a:srgbClr val="FFFF00"/>
                </a:highlight>
                <a:latin typeface="Times New Roman" panose="02020603050405020304" pitchFamily="18" charset="0"/>
                <a:cs typeface="Times New Roman" panose="02020603050405020304" pitchFamily="18" charset="0"/>
              </a:rPr>
              <a:t>Exploration is needed because there is always uncertainty about the accuracy of the action-value estimates. The greedy actions are those that look best at present, but some of the other actions may actually be better. epsilon-greedy action selection forces the non-greedy actions to be tried, but indiscriminately, with no preference for those that are nearly greedy or particularly uncertain. It would be better to select among the non-greedy actions according to their potential for actually being optimal, taking into account both how close their estimates are to being maximal and the uncertainties in those estimates. (pp.57) </a:t>
            </a:r>
            <a:endParaRPr lang="en-US" sz="2000" i="1" dirty="0">
              <a:highlight>
                <a:srgbClr val="FFFF00"/>
              </a:highligh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61E6C58-14E7-238E-9A5B-F6C6535FFCCD}"/>
              </a:ext>
            </a:extLst>
          </p:cNvPr>
          <p:cNvSpPr txBox="1"/>
          <p:nvPr/>
        </p:nvSpPr>
        <p:spPr>
          <a:xfrm>
            <a:off x="1992976" y="5602905"/>
            <a:ext cx="9032831"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Epsilon-greedy looks at all actions equally. </a:t>
            </a:r>
          </a:p>
          <a:p>
            <a:pPr marL="285750" indent="-285750">
              <a:buFont typeface="Arial" panose="020B0604020202020204" pitchFamily="34" charset="0"/>
              <a:buChar char="•"/>
            </a:pPr>
            <a:r>
              <a:rPr lang="en-US" dirty="0">
                <a:solidFill>
                  <a:srgbClr val="FF0000"/>
                </a:solidFill>
              </a:rPr>
              <a:t>Heuristics might be helpful to decide what actions might be better than the others. </a:t>
            </a:r>
          </a:p>
        </p:txBody>
      </p:sp>
      <p:sp>
        <p:nvSpPr>
          <p:cNvPr id="3" name="Footer Placeholder 3">
            <a:extLst>
              <a:ext uri="{FF2B5EF4-FFF2-40B4-BE49-F238E27FC236}">
                <a16:creationId xmlns:a16="http://schemas.microsoft.com/office/drawing/2014/main" id="{3AAC6428-9197-14C1-61DA-B9F9F74A7EE6}"/>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1947676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math equation with black text&#10;&#10;AI-generated content may be incorrect.">
            <a:extLst>
              <a:ext uri="{FF2B5EF4-FFF2-40B4-BE49-F238E27FC236}">
                <a16:creationId xmlns:a16="http://schemas.microsoft.com/office/drawing/2014/main" id="{C530D20C-38CE-9080-2346-5CC52FBAF1E8}"/>
              </a:ext>
            </a:extLst>
          </p:cNvPr>
          <p:cNvPicPr>
            <a:picLocks noChangeAspect="1"/>
          </p:cNvPicPr>
          <p:nvPr/>
        </p:nvPicPr>
        <p:blipFill>
          <a:blip r:embed="rId2"/>
          <a:stretch>
            <a:fillRect/>
          </a:stretch>
        </p:blipFill>
        <p:spPr>
          <a:xfrm>
            <a:off x="2673625" y="1896719"/>
            <a:ext cx="6317261" cy="1551608"/>
          </a:xfrm>
          <a:prstGeom prst="rect">
            <a:avLst/>
          </a:prstGeom>
        </p:spPr>
      </p:pic>
      <p:sp>
        <p:nvSpPr>
          <p:cNvPr id="7" name="TextBox 6">
            <a:extLst>
              <a:ext uri="{FF2B5EF4-FFF2-40B4-BE49-F238E27FC236}">
                <a16:creationId xmlns:a16="http://schemas.microsoft.com/office/drawing/2014/main" id="{AA1CBAD6-085F-BBFE-2884-0E9481A3D453}"/>
              </a:ext>
            </a:extLst>
          </p:cNvPr>
          <p:cNvSpPr txBox="1"/>
          <p:nvPr/>
        </p:nvSpPr>
        <p:spPr>
          <a:xfrm>
            <a:off x="702365" y="756238"/>
            <a:ext cx="8799444" cy="707886"/>
          </a:xfrm>
          <a:prstGeom prst="rect">
            <a:avLst/>
          </a:prstGeom>
          <a:noFill/>
        </p:spPr>
        <p:txBody>
          <a:bodyPr wrap="square">
            <a:spAutoFit/>
          </a:bodyPr>
          <a:lstStyle/>
          <a:p>
            <a:r>
              <a:rPr lang="en-US" sz="4000" dirty="0">
                <a:latin typeface="+mj-lt"/>
              </a:rPr>
              <a:t>Upper-confidence-bound action selection</a:t>
            </a:r>
          </a:p>
        </p:txBody>
      </p:sp>
      <p:sp>
        <p:nvSpPr>
          <p:cNvPr id="9" name="TextBox 8">
            <a:extLst>
              <a:ext uri="{FF2B5EF4-FFF2-40B4-BE49-F238E27FC236}">
                <a16:creationId xmlns:a16="http://schemas.microsoft.com/office/drawing/2014/main" id="{4898C26D-1D33-F71D-370A-482E3F59008F}"/>
              </a:ext>
            </a:extLst>
          </p:cNvPr>
          <p:cNvSpPr txBox="1"/>
          <p:nvPr/>
        </p:nvSpPr>
        <p:spPr>
          <a:xfrm>
            <a:off x="461162" y="3078995"/>
            <a:ext cx="6096000" cy="369332"/>
          </a:xfrm>
          <a:prstGeom prst="rect">
            <a:avLst/>
          </a:prstGeom>
          <a:noFill/>
        </p:spPr>
        <p:txBody>
          <a:bodyPr wrap="square">
            <a:spAutoFit/>
          </a:bodyPr>
          <a:lstStyle/>
          <a:p>
            <a:r>
              <a:rPr lang="en-US" dirty="0"/>
              <a:t>The action chosen at time step t</a:t>
            </a:r>
          </a:p>
        </p:txBody>
      </p:sp>
      <p:sp>
        <p:nvSpPr>
          <p:cNvPr id="10" name="TextBox 9">
            <a:extLst>
              <a:ext uri="{FF2B5EF4-FFF2-40B4-BE49-F238E27FC236}">
                <a16:creationId xmlns:a16="http://schemas.microsoft.com/office/drawing/2014/main" id="{60A6AA94-1397-08BC-D98C-6C07DB43DB5A}"/>
              </a:ext>
            </a:extLst>
          </p:cNvPr>
          <p:cNvSpPr txBox="1"/>
          <p:nvPr/>
        </p:nvSpPr>
        <p:spPr>
          <a:xfrm>
            <a:off x="4344698" y="3309827"/>
            <a:ext cx="2975114" cy="646331"/>
          </a:xfrm>
          <a:prstGeom prst="rect">
            <a:avLst/>
          </a:prstGeom>
          <a:noFill/>
        </p:spPr>
        <p:txBody>
          <a:bodyPr wrap="square">
            <a:spAutoFit/>
          </a:bodyPr>
          <a:lstStyle/>
          <a:p>
            <a:r>
              <a:rPr lang="en-US" dirty="0"/>
              <a:t>Current estimated value (mean reward)</a:t>
            </a:r>
          </a:p>
        </p:txBody>
      </p:sp>
      <p:sp>
        <p:nvSpPr>
          <p:cNvPr id="12" name="TextBox 11">
            <a:extLst>
              <a:ext uri="{FF2B5EF4-FFF2-40B4-BE49-F238E27FC236}">
                <a16:creationId xmlns:a16="http://schemas.microsoft.com/office/drawing/2014/main" id="{27231BE5-EA27-7508-62BA-5CCE8D6513AF}"/>
              </a:ext>
            </a:extLst>
          </p:cNvPr>
          <p:cNvSpPr txBox="1"/>
          <p:nvPr/>
        </p:nvSpPr>
        <p:spPr>
          <a:xfrm>
            <a:off x="8386611" y="1865976"/>
            <a:ext cx="2975114" cy="369332"/>
          </a:xfrm>
          <a:prstGeom prst="rect">
            <a:avLst/>
          </a:prstGeom>
          <a:noFill/>
        </p:spPr>
        <p:txBody>
          <a:bodyPr wrap="square">
            <a:spAutoFit/>
          </a:bodyPr>
          <a:lstStyle/>
          <a:p>
            <a:r>
              <a:rPr lang="en-US" dirty="0"/>
              <a:t>Current time step t</a:t>
            </a:r>
          </a:p>
        </p:txBody>
      </p:sp>
      <p:sp>
        <p:nvSpPr>
          <p:cNvPr id="13" name="Oval 12">
            <a:extLst>
              <a:ext uri="{FF2B5EF4-FFF2-40B4-BE49-F238E27FC236}">
                <a16:creationId xmlns:a16="http://schemas.microsoft.com/office/drawing/2014/main" id="{6F926E00-D01B-98C0-B28E-2B069AFBDFEB}"/>
              </a:ext>
            </a:extLst>
          </p:cNvPr>
          <p:cNvSpPr/>
          <p:nvPr/>
        </p:nvSpPr>
        <p:spPr>
          <a:xfrm>
            <a:off x="6705600" y="1896719"/>
            <a:ext cx="1775791" cy="155160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867434C-2735-6EFD-0D64-57B4C07FA592}"/>
              </a:ext>
            </a:extLst>
          </p:cNvPr>
          <p:cNvSpPr txBox="1"/>
          <p:nvPr/>
        </p:nvSpPr>
        <p:spPr>
          <a:xfrm>
            <a:off x="8562202" y="2573897"/>
            <a:ext cx="2975114" cy="369332"/>
          </a:xfrm>
          <a:prstGeom prst="rect">
            <a:avLst/>
          </a:prstGeom>
          <a:noFill/>
        </p:spPr>
        <p:txBody>
          <a:bodyPr wrap="square">
            <a:spAutoFit/>
          </a:bodyPr>
          <a:lstStyle/>
          <a:p>
            <a:r>
              <a:rPr lang="en-US" dirty="0">
                <a:solidFill>
                  <a:srgbClr val="FF0000"/>
                </a:solidFill>
              </a:rPr>
              <a:t>Exploration term </a:t>
            </a:r>
          </a:p>
        </p:txBody>
      </p:sp>
      <p:sp>
        <p:nvSpPr>
          <p:cNvPr id="15" name="TextBox 14">
            <a:extLst>
              <a:ext uri="{FF2B5EF4-FFF2-40B4-BE49-F238E27FC236}">
                <a16:creationId xmlns:a16="http://schemas.microsoft.com/office/drawing/2014/main" id="{734D87D4-6CC9-C0C9-5F91-BF90BBA38EB8}"/>
              </a:ext>
            </a:extLst>
          </p:cNvPr>
          <p:cNvSpPr txBox="1"/>
          <p:nvPr/>
        </p:nvSpPr>
        <p:spPr>
          <a:xfrm>
            <a:off x="4318194" y="3956158"/>
            <a:ext cx="2975114" cy="369332"/>
          </a:xfrm>
          <a:prstGeom prst="rect">
            <a:avLst/>
          </a:prstGeom>
          <a:noFill/>
        </p:spPr>
        <p:txBody>
          <a:bodyPr wrap="square">
            <a:spAutoFit/>
          </a:bodyPr>
          <a:lstStyle/>
          <a:p>
            <a:r>
              <a:rPr lang="en-US" dirty="0">
                <a:solidFill>
                  <a:srgbClr val="FF0000"/>
                </a:solidFill>
              </a:rPr>
              <a:t>Exploitation term </a:t>
            </a:r>
          </a:p>
        </p:txBody>
      </p:sp>
      <p:sp>
        <p:nvSpPr>
          <p:cNvPr id="16" name="TextBox 15">
            <a:extLst>
              <a:ext uri="{FF2B5EF4-FFF2-40B4-BE49-F238E27FC236}">
                <a16:creationId xmlns:a16="http://schemas.microsoft.com/office/drawing/2014/main" id="{704EB729-18D6-7CE1-AD45-B6C8D98EAFE3}"/>
              </a:ext>
            </a:extLst>
          </p:cNvPr>
          <p:cNvSpPr txBox="1"/>
          <p:nvPr/>
        </p:nvSpPr>
        <p:spPr>
          <a:xfrm>
            <a:off x="7441746" y="3402160"/>
            <a:ext cx="3416463" cy="1477328"/>
          </a:xfrm>
          <a:prstGeom prst="rect">
            <a:avLst/>
          </a:prstGeom>
          <a:noFill/>
        </p:spPr>
        <p:txBody>
          <a:bodyPr wrap="square">
            <a:spAutoFit/>
          </a:bodyPr>
          <a:lstStyle/>
          <a:p>
            <a:r>
              <a:rPr lang="en-US" dirty="0" err="1"/>
              <a:t>Nt</a:t>
            </a:r>
            <a:r>
              <a:rPr lang="en-US" dirty="0"/>
              <a:t>(a): Numbers of times an action a being selected up to time t – can’t be zero! All actions have to be sampled at least once. </a:t>
            </a:r>
          </a:p>
        </p:txBody>
      </p:sp>
      <p:sp>
        <p:nvSpPr>
          <p:cNvPr id="2" name="Footer Placeholder 3">
            <a:extLst>
              <a:ext uri="{FF2B5EF4-FFF2-40B4-BE49-F238E27FC236}">
                <a16:creationId xmlns:a16="http://schemas.microsoft.com/office/drawing/2014/main" id="{886AD922-652C-0319-E046-048A8DDC801D}"/>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4060520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FA4EC-8AD2-EF89-5AC0-A802F9122EC1}"/>
              </a:ext>
            </a:extLst>
          </p:cNvPr>
          <p:cNvSpPr>
            <a:spLocks noGrp="1"/>
          </p:cNvSpPr>
          <p:nvPr>
            <p:ph type="title"/>
          </p:nvPr>
        </p:nvSpPr>
        <p:spPr/>
        <p:txBody>
          <a:bodyPr/>
          <a:lstStyle/>
          <a:p>
            <a:r>
              <a:rPr lang="en-US" dirty="0"/>
              <a:t>Recap </a:t>
            </a:r>
          </a:p>
        </p:txBody>
      </p:sp>
      <p:sp>
        <p:nvSpPr>
          <p:cNvPr id="3" name="Content Placeholder 2">
            <a:extLst>
              <a:ext uri="{FF2B5EF4-FFF2-40B4-BE49-F238E27FC236}">
                <a16:creationId xmlns:a16="http://schemas.microsoft.com/office/drawing/2014/main" id="{29A5F00C-9925-D850-D1B9-84623280E696}"/>
              </a:ext>
            </a:extLst>
          </p:cNvPr>
          <p:cNvSpPr>
            <a:spLocks noGrp="1"/>
          </p:cNvSpPr>
          <p:nvPr>
            <p:ph idx="1"/>
          </p:nvPr>
        </p:nvSpPr>
        <p:spPr/>
        <p:txBody>
          <a:bodyPr/>
          <a:lstStyle/>
          <a:p>
            <a:r>
              <a:rPr lang="en-US" dirty="0"/>
              <a:t>Seminar introduction</a:t>
            </a:r>
          </a:p>
          <a:p>
            <a:r>
              <a:rPr lang="en-US" dirty="0"/>
              <a:t>Elements of RL</a:t>
            </a:r>
          </a:p>
          <a:p>
            <a:r>
              <a:rPr lang="en-US" dirty="0">
                <a:highlight>
                  <a:srgbClr val="FFFF00"/>
                </a:highlight>
              </a:rPr>
              <a:t>Exploration vs. Exploitation </a:t>
            </a:r>
          </a:p>
        </p:txBody>
      </p:sp>
      <p:sp>
        <p:nvSpPr>
          <p:cNvPr id="4" name="Content Placeholder 2">
            <a:extLst>
              <a:ext uri="{FF2B5EF4-FFF2-40B4-BE49-F238E27FC236}">
                <a16:creationId xmlns:a16="http://schemas.microsoft.com/office/drawing/2014/main" id="{99089913-7C4A-B682-D203-1AD3E6FB9849}"/>
              </a:ext>
            </a:extLst>
          </p:cNvPr>
          <p:cNvSpPr txBox="1">
            <a:spLocks/>
          </p:cNvSpPr>
          <p:nvPr/>
        </p:nvSpPr>
        <p:spPr>
          <a:xfrm>
            <a:off x="1534886" y="3388378"/>
            <a:ext cx="10515600" cy="34696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a:solidFill>
                  <a:srgbClr val="000000"/>
                </a:solidFill>
                <a:latin typeface="Times"/>
              </a:rPr>
              <a:t>exploit</a:t>
            </a:r>
            <a:r>
              <a:rPr lang="en-US">
                <a:solidFill>
                  <a:srgbClr val="000000"/>
                </a:solidFill>
                <a:latin typeface="Times"/>
              </a:rPr>
              <a:t> what it already knows in order to obtain reward</a:t>
            </a:r>
          </a:p>
          <a:p>
            <a:r>
              <a:rPr lang="en-US" i="1">
                <a:solidFill>
                  <a:srgbClr val="000000"/>
                </a:solidFill>
                <a:latin typeface="Times"/>
              </a:rPr>
              <a:t>explore</a:t>
            </a:r>
            <a:r>
              <a:rPr lang="en-US">
                <a:solidFill>
                  <a:srgbClr val="000000"/>
                </a:solidFill>
                <a:latin typeface="Times"/>
              </a:rPr>
              <a:t> in order to make better action selections in the future</a:t>
            </a:r>
            <a:endParaRPr lang="en-US" dirty="0"/>
          </a:p>
        </p:txBody>
      </p:sp>
      <p:sp>
        <p:nvSpPr>
          <p:cNvPr id="5" name="Footer Placeholder 3">
            <a:extLst>
              <a:ext uri="{FF2B5EF4-FFF2-40B4-BE49-F238E27FC236}">
                <a16:creationId xmlns:a16="http://schemas.microsoft.com/office/drawing/2014/main" id="{92AAAB83-A585-9422-6FB0-6AA3924D7D27}"/>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3743056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1077B-F14B-0792-302C-9824FF560DB1}"/>
            </a:ext>
          </a:extLst>
        </p:cNvPr>
        <p:cNvGrpSpPr/>
        <p:nvPr/>
      </p:nvGrpSpPr>
      <p:grpSpPr>
        <a:xfrm>
          <a:off x="0" y="0"/>
          <a:ext cx="0" cy="0"/>
          <a:chOff x="0" y="0"/>
          <a:chExt cx="0" cy="0"/>
        </a:xfrm>
      </p:grpSpPr>
      <p:pic>
        <p:nvPicPr>
          <p:cNvPr id="5" name="Picture 4" descr="A math equation with black text&#10;&#10;AI-generated content may be incorrect.">
            <a:extLst>
              <a:ext uri="{FF2B5EF4-FFF2-40B4-BE49-F238E27FC236}">
                <a16:creationId xmlns:a16="http://schemas.microsoft.com/office/drawing/2014/main" id="{966A1A0E-E62C-8405-93B0-9C34805DFFF3}"/>
              </a:ext>
            </a:extLst>
          </p:cNvPr>
          <p:cNvPicPr>
            <a:picLocks noChangeAspect="1"/>
          </p:cNvPicPr>
          <p:nvPr/>
        </p:nvPicPr>
        <p:blipFill>
          <a:blip r:embed="rId2"/>
          <a:stretch>
            <a:fillRect/>
          </a:stretch>
        </p:blipFill>
        <p:spPr>
          <a:xfrm>
            <a:off x="2779642" y="1758940"/>
            <a:ext cx="5887279" cy="1445998"/>
          </a:xfrm>
          <a:prstGeom prst="rect">
            <a:avLst/>
          </a:prstGeom>
        </p:spPr>
      </p:pic>
      <p:sp>
        <p:nvSpPr>
          <p:cNvPr id="7" name="TextBox 6">
            <a:extLst>
              <a:ext uri="{FF2B5EF4-FFF2-40B4-BE49-F238E27FC236}">
                <a16:creationId xmlns:a16="http://schemas.microsoft.com/office/drawing/2014/main" id="{64824E52-495D-9C83-9805-C3E566A2EDA5}"/>
              </a:ext>
            </a:extLst>
          </p:cNvPr>
          <p:cNvSpPr txBox="1"/>
          <p:nvPr/>
        </p:nvSpPr>
        <p:spPr>
          <a:xfrm>
            <a:off x="702365" y="756238"/>
            <a:ext cx="8799444" cy="707886"/>
          </a:xfrm>
          <a:prstGeom prst="rect">
            <a:avLst/>
          </a:prstGeom>
          <a:noFill/>
        </p:spPr>
        <p:txBody>
          <a:bodyPr wrap="square">
            <a:spAutoFit/>
          </a:bodyPr>
          <a:lstStyle/>
          <a:p>
            <a:r>
              <a:rPr lang="en-US" sz="4000" dirty="0"/>
              <a:t>Behavior Dynamics Over Time</a:t>
            </a:r>
            <a:endParaRPr lang="en-US" sz="4000" dirty="0">
              <a:latin typeface="+mj-lt"/>
            </a:endParaRPr>
          </a:p>
        </p:txBody>
      </p:sp>
      <p:sp>
        <p:nvSpPr>
          <p:cNvPr id="9" name="TextBox 8">
            <a:extLst>
              <a:ext uri="{FF2B5EF4-FFF2-40B4-BE49-F238E27FC236}">
                <a16:creationId xmlns:a16="http://schemas.microsoft.com/office/drawing/2014/main" id="{80E199E8-A48B-2183-B8B9-010EE27E46AE}"/>
              </a:ext>
            </a:extLst>
          </p:cNvPr>
          <p:cNvSpPr txBox="1"/>
          <p:nvPr/>
        </p:nvSpPr>
        <p:spPr>
          <a:xfrm>
            <a:off x="514170" y="2830781"/>
            <a:ext cx="6096000" cy="369332"/>
          </a:xfrm>
          <a:prstGeom prst="rect">
            <a:avLst/>
          </a:prstGeom>
          <a:noFill/>
        </p:spPr>
        <p:txBody>
          <a:bodyPr wrap="square">
            <a:spAutoFit/>
          </a:bodyPr>
          <a:lstStyle/>
          <a:p>
            <a:r>
              <a:rPr lang="en-US" dirty="0"/>
              <a:t>The action chosen at time step t</a:t>
            </a:r>
          </a:p>
        </p:txBody>
      </p:sp>
      <p:sp>
        <p:nvSpPr>
          <p:cNvPr id="10" name="TextBox 9">
            <a:extLst>
              <a:ext uri="{FF2B5EF4-FFF2-40B4-BE49-F238E27FC236}">
                <a16:creationId xmlns:a16="http://schemas.microsoft.com/office/drawing/2014/main" id="{63AC1249-5BD6-832A-AA2E-75ACACF3B9A9}"/>
              </a:ext>
            </a:extLst>
          </p:cNvPr>
          <p:cNvSpPr txBox="1"/>
          <p:nvPr/>
        </p:nvSpPr>
        <p:spPr>
          <a:xfrm>
            <a:off x="4344698" y="3015447"/>
            <a:ext cx="2975114" cy="646331"/>
          </a:xfrm>
          <a:prstGeom prst="rect">
            <a:avLst/>
          </a:prstGeom>
          <a:noFill/>
        </p:spPr>
        <p:txBody>
          <a:bodyPr wrap="square">
            <a:spAutoFit/>
          </a:bodyPr>
          <a:lstStyle/>
          <a:p>
            <a:r>
              <a:rPr lang="en-US" dirty="0"/>
              <a:t>Current estimated value (mean reward)</a:t>
            </a:r>
          </a:p>
        </p:txBody>
      </p:sp>
      <p:sp>
        <p:nvSpPr>
          <p:cNvPr id="12" name="TextBox 11">
            <a:extLst>
              <a:ext uri="{FF2B5EF4-FFF2-40B4-BE49-F238E27FC236}">
                <a16:creationId xmlns:a16="http://schemas.microsoft.com/office/drawing/2014/main" id="{13BBE108-AA6A-ECE5-6A2E-2D295D8FAF43}"/>
              </a:ext>
            </a:extLst>
          </p:cNvPr>
          <p:cNvSpPr txBox="1"/>
          <p:nvPr/>
        </p:nvSpPr>
        <p:spPr>
          <a:xfrm>
            <a:off x="8174576" y="1758940"/>
            <a:ext cx="2975114" cy="369332"/>
          </a:xfrm>
          <a:prstGeom prst="rect">
            <a:avLst/>
          </a:prstGeom>
          <a:noFill/>
        </p:spPr>
        <p:txBody>
          <a:bodyPr wrap="square">
            <a:spAutoFit/>
          </a:bodyPr>
          <a:lstStyle/>
          <a:p>
            <a:r>
              <a:rPr lang="en-US" dirty="0"/>
              <a:t>Current time step t</a:t>
            </a:r>
          </a:p>
        </p:txBody>
      </p:sp>
      <p:sp>
        <p:nvSpPr>
          <p:cNvPr id="2" name="Content Placeholder 2">
            <a:extLst>
              <a:ext uri="{FF2B5EF4-FFF2-40B4-BE49-F238E27FC236}">
                <a16:creationId xmlns:a16="http://schemas.microsoft.com/office/drawing/2014/main" id="{1FD2EB75-4A26-862D-9239-5908659DA440}"/>
              </a:ext>
            </a:extLst>
          </p:cNvPr>
          <p:cNvSpPr>
            <a:spLocks noGrp="1"/>
          </p:cNvSpPr>
          <p:nvPr>
            <p:ph idx="1"/>
          </p:nvPr>
        </p:nvSpPr>
        <p:spPr>
          <a:xfrm>
            <a:off x="957470" y="4271954"/>
            <a:ext cx="10638181" cy="4792327"/>
          </a:xfrm>
        </p:spPr>
        <p:txBody>
          <a:bodyPr>
            <a:normAutofit/>
          </a:bodyPr>
          <a:lstStyle/>
          <a:p>
            <a:r>
              <a:rPr lang="en-US" dirty="0"/>
              <a:t>When the exploration begins -- small t</a:t>
            </a:r>
          </a:p>
          <a:p>
            <a:pPr lvl="1"/>
            <a:r>
              <a:rPr lang="en-US" dirty="0"/>
              <a:t>All actions have low </a:t>
            </a:r>
            <a:r>
              <a:rPr lang="en-US" dirty="0" err="1"/>
              <a:t>Nt</a:t>
            </a:r>
            <a:r>
              <a:rPr lang="en-US" dirty="0"/>
              <a:t>(a), so the exploration term is large </a:t>
            </a:r>
          </a:p>
          <a:p>
            <a:pPr lvl="1"/>
            <a:r>
              <a:rPr lang="en-US" dirty="0"/>
              <a:t>This leads to more exploration: actions that haven't been selected yet will have large bonuses and are likely to be chosen. </a:t>
            </a:r>
          </a:p>
        </p:txBody>
      </p:sp>
      <p:sp>
        <p:nvSpPr>
          <p:cNvPr id="3" name="TextBox 2">
            <a:extLst>
              <a:ext uri="{FF2B5EF4-FFF2-40B4-BE49-F238E27FC236}">
                <a16:creationId xmlns:a16="http://schemas.microsoft.com/office/drawing/2014/main" id="{91FA097C-3922-B14F-1919-393EA20D37B0}"/>
              </a:ext>
            </a:extLst>
          </p:cNvPr>
          <p:cNvSpPr txBox="1"/>
          <p:nvPr/>
        </p:nvSpPr>
        <p:spPr>
          <a:xfrm>
            <a:off x="7397310" y="3038089"/>
            <a:ext cx="3416463" cy="1477328"/>
          </a:xfrm>
          <a:prstGeom prst="rect">
            <a:avLst/>
          </a:prstGeom>
          <a:noFill/>
        </p:spPr>
        <p:txBody>
          <a:bodyPr wrap="square">
            <a:spAutoFit/>
          </a:bodyPr>
          <a:lstStyle/>
          <a:p>
            <a:r>
              <a:rPr lang="en-US" dirty="0" err="1"/>
              <a:t>Nt</a:t>
            </a:r>
            <a:r>
              <a:rPr lang="en-US" dirty="0"/>
              <a:t>(a): Numbers of times an action a being selected up to time t – can’t be zero! All actions have to be sampled at least once. </a:t>
            </a:r>
          </a:p>
        </p:txBody>
      </p:sp>
      <p:sp>
        <p:nvSpPr>
          <p:cNvPr id="4" name="Footer Placeholder 3">
            <a:extLst>
              <a:ext uri="{FF2B5EF4-FFF2-40B4-BE49-F238E27FC236}">
                <a16:creationId xmlns:a16="http://schemas.microsoft.com/office/drawing/2014/main" id="{CA0B2AFA-D850-AAFB-F480-3E7DFED90DA3}"/>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1491429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2BBF7-1C9F-6581-8C9B-2F1D80F74F15}"/>
            </a:ext>
          </a:extLst>
        </p:cNvPr>
        <p:cNvGrpSpPr/>
        <p:nvPr/>
      </p:nvGrpSpPr>
      <p:grpSpPr>
        <a:xfrm>
          <a:off x="0" y="0"/>
          <a:ext cx="0" cy="0"/>
          <a:chOff x="0" y="0"/>
          <a:chExt cx="0" cy="0"/>
        </a:xfrm>
      </p:grpSpPr>
      <p:pic>
        <p:nvPicPr>
          <p:cNvPr id="5" name="Picture 4" descr="A math equation with black text&#10;&#10;AI-generated content may be incorrect.">
            <a:extLst>
              <a:ext uri="{FF2B5EF4-FFF2-40B4-BE49-F238E27FC236}">
                <a16:creationId xmlns:a16="http://schemas.microsoft.com/office/drawing/2014/main" id="{229E5545-47CB-5BF7-BF9E-10334E6A5778}"/>
              </a:ext>
            </a:extLst>
          </p:cNvPr>
          <p:cNvPicPr>
            <a:picLocks noChangeAspect="1"/>
          </p:cNvPicPr>
          <p:nvPr/>
        </p:nvPicPr>
        <p:blipFill>
          <a:blip r:embed="rId2"/>
          <a:stretch>
            <a:fillRect/>
          </a:stretch>
        </p:blipFill>
        <p:spPr>
          <a:xfrm>
            <a:off x="2779642" y="1758940"/>
            <a:ext cx="5887279" cy="1445998"/>
          </a:xfrm>
          <a:prstGeom prst="rect">
            <a:avLst/>
          </a:prstGeom>
        </p:spPr>
      </p:pic>
      <p:sp>
        <p:nvSpPr>
          <p:cNvPr id="7" name="TextBox 6">
            <a:extLst>
              <a:ext uri="{FF2B5EF4-FFF2-40B4-BE49-F238E27FC236}">
                <a16:creationId xmlns:a16="http://schemas.microsoft.com/office/drawing/2014/main" id="{82C23914-E18B-5C85-A9C5-0B25A9F7BD0F}"/>
              </a:ext>
            </a:extLst>
          </p:cNvPr>
          <p:cNvSpPr txBox="1"/>
          <p:nvPr/>
        </p:nvSpPr>
        <p:spPr>
          <a:xfrm>
            <a:off x="702365" y="756238"/>
            <a:ext cx="8799444" cy="707886"/>
          </a:xfrm>
          <a:prstGeom prst="rect">
            <a:avLst/>
          </a:prstGeom>
          <a:noFill/>
        </p:spPr>
        <p:txBody>
          <a:bodyPr wrap="square">
            <a:spAutoFit/>
          </a:bodyPr>
          <a:lstStyle/>
          <a:p>
            <a:r>
              <a:rPr lang="en-US" sz="4000" dirty="0"/>
              <a:t>Behavior Dynamics Over Time</a:t>
            </a:r>
            <a:endParaRPr lang="en-US" sz="4000" dirty="0">
              <a:latin typeface="+mj-lt"/>
            </a:endParaRPr>
          </a:p>
        </p:txBody>
      </p:sp>
      <p:sp>
        <p:nvSpPr>
          <p:cNvPr id="9" name="TextBox 8">
            <a:extLst>
              <a:ext uri="{FF2B5EF4-FFF2-40B4-BE49-F238E27FC236}">
                <a16:creationId xmlns:a16="http://schemas.microsoft.com/office/drawing/2014/main" id="{CF8D248C-A8DF-AA8E-5B95-70E1901167F3}"/>
              </a:ext>
            </a:extLst>
          </p:cNvPr>
          <p:cNvSpPr txBox="1"/>
          <p:nvPr/>
        </p:nvSpPr>
        <p:spPr>
          <a:xfrm>
            <a:off x="514170" y="2830781"/>
            <a:ext cx="6096000" cy="369332"/>
          </a:xfrm>
          <a:prstGeom prst="rect">
            <a:avLst/>
          </a:prstGeom>
          <a:noFill/>
        </p:spPr>
        <p:txBody>
          <a:bodyPr wrap="square">
            <a:spAutoFit/>
          </a:bodyPr>
          <a:lstStyle/>
          <a:p>
            <a:r>
              <a:rPr lang="en-US" dirty="0"/>
              <a:t>The action chosen at time step t</a:t>
            </a:r>
          </a:p>
        </p:txBody>
      </p:sp>
      <p:sp>
        <p:nvSpPr>
          <p:cNvPr id="10" name="TextBox 9">
            <a:extLst>
              <a:ext uri="{FF2B5EF4-FFF2-40B4-BE49-F238E27FC236}">
                <a16:creationId xmlns:a16="http://schemas.microsoft.com/office/drawing/2014/main" id="{30E9E033-AD74-212A-DD80-2198696C9ABA}"/>
              </a:ext>
            </a:extLst>
          </p:cNvPr>
          <p:cNvSpPr txBox="1"/>
          <p:nvPr/>
        </p:nvSpPr>
        <p:spPr>
          <a:xfrm>
            <a:off x="4344698" y="3015447"/>
            <a:ext cx="2975114" cy="646331"/>
          </a:xfrm>
          <a:prstGeom prst="rect">
            <a:avLst/>
          </a:prstGeom>
          <a:noFill/>
        </p:spPr>
        <p:txBody>
          <a:bodyPr wrap="square">
            <a:spAutoFit/>
          </a:bodyPr>
          <a:lstStyle/>
          <a:p>
            <a:r>
              <a:rPr lang="en-US" dirty="0"/>
              <a:t>Current estimated value (mean reward)</a:t>
            </a:r>
          </a:p>
        </p:txBody>
      </p:sp>
      <p:sp>
        <p:nvSpPr>
          <p:cNvPr id="11" name="TextBox 10">
            <a:extLst>
              <a:ext uri="{FF2B5EF4-FFF2-40B4-BE49-F238E27FC236}">
                <a16:creationId xmlns:a16="http://schemas.microsoft.com/office/drawing/2014/main" id="{5E717E75-5A4C-D6B0-C54D-8236EFE3DA00}"/>
              </a:ext>
            </a:extLst>
          </p:cNvPr>
          <p:cNvSpPr txBox="1"/>
          <p:nvPr/>
        </p:nvSpPr>
        <p:spPr>
          <a:xfrm>
            <a:off x="7397310" y="3038089"/>
            <a:ext cx="3416463" cy="1477328"/>
          </a:xfrm>
          <a:prstGeom prst="rect">
            <a:avLst/>
          </a:prstGeom>
          <a:noFill/>
        </p:spPr>
        <p:txBody>
          <a:bodyPr wrap="square">
            <a:spAutoFit/>
          </a:bodyPr>
          <a:lstStyle/>
          <a:p>
            <a:r>
              <a:rPr lang="en-US" dirty="0" err="1"/>
              <a:t>Nt</a:t>
            </a:r>
            <a:r>
              <a:rPr lang="en-US" dirty="0"/>
              <a:t>(a): Numbers of times an action a being selected up to time t – can’t be zero! All actions have to be sampled at least once. </a:t>
            </a:r>
          </a:p>
        </p:txBody>
      </p:sp>
      <p:sp>
        <p:nvSpPr>
          <p:cNvPr id="12" name="TextBox 11">
            <a:extLst>
              <a:ext uri="{FF2B5EF4-FFF2-40B4-BE49-F238E27FC236}">
                <a16:creationId xmlns:a16="http://schemas.microsoft.com/office/drawing/2014/main" id="{5B42009E-9D35-3EE4-C36F-C56F531E7D68}"/>
              </a:ext>
            </a:extLst>
          </p:cNvPr>
          <p:cNvSpPr txBox="1"/>
          <p:nvPr/>
        </p:nvSpPr>
        <p:spPr>
          <a:xfrm>
            <a:off x="8174576" y="1758940"/>
            <a:ext cx="2975114" cy="369332"/>
          </a:xfrm>
          <a:prstGeom prst="rect">
            <a:avLst/>
          </a:prstGeom>
          <a:noFill/>
        </p:spPr>
        <p:txBody>
          <a:bodyPr wrap="square">
            <a:spAutoFit/>
          </a:bodyPr>
          <a:lstStyle/>
          <a:p>
            <a:r>
              <a:rPr lang="en-US" dirty="0"/>
              <a:t>Current time step t</a:t>
            </a:r>
          </a:p>
        </p:txBody>
      </p:sp>
      <p:sp>
        <p:nvSpPr>
          <p:cNvPr id="2" name="Content Placeholder 2">
            <a:extLst>
              <a:ext uri="{FF2B5EF4-FFF2-40B4-BE49-F238E27FC236}">
                <a16:creationId xmlns:a16="http://schemas.microsoft.com/office/drawing/2014/main" id="{DFA57995-A880-03F6-D3B5-E7E6E961FFEB}"/>
              </a:ext>
            </a:extLst>
          </p:cNvPr>
          <p:cNvSpPr>
            <a:spLocks noGrp="1"/>
          </p:cNvSpPr>
          <p:nvPr>
            <p:ph idx="1"/>
          </p:nvPr>
        </p:nvSpPr>
        <p:spPr>
          <a:xfrm>
            <a:off x="957470" y="4271954"/>
            <a:ext cx="10638181" cy="4792327"/>
          </a:xfrm>
        </p:spPr>
        <p:txBody>
          <a:bodyPr>
            <a:normAutofit/>
          </a:bodyPr>
          <a:lstStyle/>
          <a:p>
            <a:r>
              <a:rPr lang="en-US" dirty="0"/>
              <a:t>After some time steps t: </a:t>
            </a:r>
          </a:p>
          <a:p>
            <a:pPr lvl="1"/>
            <a:r>
              <a:rPr lang="en-US" dirty="0"/>
              <a:t>As </a:t>
            </a:r>
            <a:r>
              <a:rPr lang="en-US" dirty="0" err="1"/>
              <a:t>Nt</a:t>
            </a:r>
            <a:r>
              <a:rPr lang="en-US" dirty="0"/>
              <a:t>(a) increases for some actions, their exploration bonus </a:t>
            </a:r>
            <a:r>
              <a:rPr lang="en-US" b="1" dirty="0"/>
              <a:t>shrinks</a:t>
            </a:r>
            <a:r>
              <a:rPr lang="en-US" dirty="0"/>
              <a:t>.</a:t>
            </a:r>
          </a:p>
          <a:p>
            <a:pPr lvl="1"/>
            <a:r>
              <a:rPr lang="en-US" dirty="0"/>
              <a:t>If Qt(a) for some actions become consistently larger,  </a:t>
            </a:r>
            <a:r>
              <a:rPr lang="en-US" b="1" dirty="0">
                <a:solidFill>
                  <a:srgbClr val="FF0000"/>
                </a:solidFill>
              </a:rPr>
              <a:t>Exploitation dominates</a:t>
            </a:r>
          </a:p>
          <a:p>
            <a:pPr lvl="1"/>
            <a:r>
              <a:rPr lang="en-US" dirty="0"/>
              <a:t>If actions are sampled less frequently, they would still be chosen occasionally </a:t>
            </a:r>
          </a:p>
        </p:txBody>
      </p:sp>
      <p:sp>
        <p:nvSpPr>
          <p:cNvPr id="3" name="Footer Placeholder 3">
            <a:extLst>
              <a:ext uri="{FF2B5EF4-FFF2-40B4-BE49-F238E27FC236}">
                <a16:creationId xmlns:a16="http://schemas.microsoft.com/office/drawing/2014/main" id="{F92E9A98-4768-418B-FEA8-6AEFA335F8F5}"/>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3264101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2B454-3126-426F-49FB-B8B142F67C05}"/>
            </a:ext>
          </a:extLst>
        </p:cNvPr>
        <p:cNvGrpSpPr/>
        <p:nvPr/>
      </p:nvGrpSpPr>
      <p:grpSpPr>
        <a:xfrm>
          <a:off x="0" y="0"/>
          <a:ext cx="0" cy="0"/>
          <a:chOff x="0" y="0"/>
          <a:chExt cx="0" cy="0"/>
        </a:xfrm>
      </p:grpSpPr>
      <p:pic>
        <p:nvPicPr>
          <p:cNvPr id="5" name="Picture 4" descr="A math equation with black text&#10;&#10;AI-generated content may be incorrect.">
            <a:extLst>
              <a:ext uri="{FF2B5EF4-FFF2-40B4-BE49-F238E27FC236}">
                <a16:creationId xmlns:a16="http://schemas.microsoft.com/office/drawing/2014/main" id="{95A2F00F-6A5E-F0C2-8EF9-4B36B56D187E}"/>
              </a:ext>
            </a:extLst>
          </p:cNvPr>
          <p:cNvPicPr>
            <a:picLocks noChangeAspect="1"/>
          </p:cNvPicPr>
          <p:nvPr/>
        </p:nvPicPr>
        <p:blipFill>
          <a:blip r:embed="rId2"/>
          <a:stretch>
            <a:fillRect/>
          </a:stretch>
        </p:blipFill>
        <p:spPr>
          <a:xfrm>
            <a:off x="2779642" y="1758940"/>
            <a:ext cx="5887279" cy="1445998"/>
          </a:xfrm>
          <a:prstGeom prst="rect">
            <a:avLst/>
          </a:prstGeom>
        </p:spPr>
      </p:pic>
      <p:sp>
        <p:nvSpPr>
          <p:cNvPr id="7" name="TextBox 6">
            <a:extLst>
              <a:ext uri="{FF2B5EF4-FFF2-40B4-BE49-F238E27FC236}">
                <a16:creationId xmlns:a16="http://schemas.microsoft.com/office/drawing/2014/main" id="{46DC312E-099F-2B19-7575-BFA5E6006799}"/>
              </a:ext>
            </a:extLst>
          </p:cNvPr>
          <p:cNvSpPr txBox="1"/>
          <p:nvPr/>
        </p:nvSpPr>
        <p:spPr>
          <a:xfrm>
            <a:off x="702365" y="756238"/>
            <a:ext cx="8799444" cy="707886"/>
          </a:xfrm>
          <a:prstGeom prst="rect">
            <a:avLst/>
          </a:prstGeom>
          <a:noFill/>
        </p:spPr>
        <p:txBody>
          <a:bodyPr wrap="square">
            <a:spAutoFit/>
          </a:bodyPr>
          <a:lstStyle/>
          <a:p>
            <a:r>
              <a:rPr lang="en-US" sz="4000" dirty="0"/>
              <a:t>Behavior Dynamics Over Time</a:t>
            </a:r>
            <a:endParaRPr lang="en-US" sz="4000" dirty="0">
              <a:latin typeface="+mj-lt"/>
            </a:endParaRPr>
          </a:p>
        </p:txBody>
      </p:sp>
      <p:sp>
        <p:nvSpPr>
          <p:cNvPr id="9" name="TextBox 8">
            <a:extLst>
              <a:ext uri="{FF2B5EF4-FFF2-40B4-BE49-F238E27FC236}">
                <a16:creationId xmlns:a16="http://schemas.microsoft.com/office/drawing/2014/main" id="{F30D5AE3-3EA6-B85A-9AD0-8081C02CFA31}"/>
              </a:ext>
            </a:extLst>
          </p:cNvPr>
          <p:cNvSpPr txBox="1"/>
          <p:nvPr/>
        </p:nvSpPr>
        <p:spPr>
          <a:xfrm>
            <a:off x="514170" y="2830781"/>
            <a:ext cx="6096000" cy="369332"/>
          </a:xfrm>
          <a:prstGeom prst="rect">
            <a:avLst/>
          </a:prstGeom>
          <a:noFill/>
        </p:spPr>
        <p:txBody>
          <a:bodyPr wrap="square">
            <a:spAutoFit/>
          </a:bodyPr>
          <a:lstStyle/>
          <a:p>
            <a:r>
              <a:rPr lang="en-US" dirty="0"/>
              <a:t>The action chosen at time step t</a:t>
            </a:r>
          </a:p>
        </p:txBody>
      </p:sp>
      <p:sp>
        <p:nvSpPr>
          <p:cNvPr id="10" name="TextBox 9">
            <a:extLst>
              <a:ext uri="{FF2B5EF4-FFF2-40B4-BE49-F238E27FC236}">
                <a16:creationId xmlns:a16="http://schemas.microsoft.com/office/drawing/2014/main" id="{4CE6D613-B6F2-7033-A03D-3668D3F86C9C}"/>
              </a:ext>
            </a:extLst>
          </p:cNvPr>
          <p:cNvSpPr txBox="1"/>
          <p:nvPr/>
        </p:nvSpPr>
        <p:spPr>
          <a:xfrm>
            <a:off x="4344698" y="3015447"/>
            <a:ext cx="2975114" cy="646331"/>
          </a:xfrm>
          <a:prstGeom prst="rect">
            <a:avLst/>
          </a:prstGeom>
          <a:noFill/>
        </p:spPr>
        <p:txBody>
          <a:bodyPr wrap="square">
            <a:spAutoFit/>
          </a:bodyPr>
          <a:lstStyle/>
          <a:p>
            <a:r>
              <a:rPr lang="en-US" dirty="0"/>
              <a:t>Current estimated value (mean reward)</a:t>
            </a:r>
          </a:p>
        </p:txBody>
      </p:sp>
      <p:sp>
        <p:nvSpPr>
          <p:cNvPr id="11" name="TextBox 10">
            <a:extLst>
              <a:ext uri="{FF2B5EF4-FFF2-40B4-BE49-F238E27FC236}">
                <a16:creationId xmlns:a16="http://schemas.microsoft.com/office/drawing/2014/main" id="{D91B4B83-06D4-CDC7-FAB7-F0CBD2CC5991}"/>
              </a:ext>
            </a:extLst>
          </p:cNvPr>
          <p:cNvSpPr txBox="1"/>
          <p:nvPr/>
        </p:nvSpPr>
        <p:spPr>
          <a:xfrm>
            <a:off x="7397310" y="3038089"/>
            <a:ext cx="3416463" cy="1477328"/>
          </a:xfrm>
          <a:prstGeom prst="rect">
            <a:avLst/>
          </a:prstGeom>
          <a:noFill/>
        </p:spPr>
        <p:txBody>
          <a:bodyPr wrap="square">
            <a:spAutoFit/>
          </a:bodyPr>
          <a:lstStyle/>
          <a:p>
            <a:r>
              <a:rPr lang="en-US" dirty="0" err="1"/>
              <a:t>Nt</a:t>
            </a:r>
            <a:r>
              <a:rPr lang="en-US" dirty="0"/>
              <a:t>(a): Numbers of times an action a being selected up to time t – can’t be zero! All actions have to be sampled at least once. </a:t>
            </a:r>
          </a:p>
        </p:txBody>
      </p:sp>
      <p:sp>
        <p:nvSpPr>
          <p:cNvPr id="12" name="TextBox 11">
            <a:extLst>
              <a:ext uri="{FF2B5EF4-FFF2-40B4-BE49-F238E27FC236}">
                <a16:creationId xmlns:a16="http://schemas.microsoft.com/office/drawing/2014/main" id="{12B07BFB-D77B-36CC-9E94-2B6B92912C97}"/>
              </a:ext>
            </a:extLst>
          </p:cNvPr>
          <p:cNvSpPr txBox="1"/>
          <p:nvPr/>
        </p:nvSpPr>
        <p:spPr>
          <a:xfrm>
            <a:off x="8174576" y="1758940"/>
            <a:ext cx="2975114" cy="369332"/>
          </a:xfrm>
          <a:prstGeom prst="rect">
            <a:avLst/>
          </a:prstGeom>
          <a:noFill/>
        </p:spPr>
        <p:txBody>
          <a:bodyPr wrap="square">
            <a:spAutoFit/>
          </a:bodyPr>
          <a:lstStyle/>
          <a:p>
            <a:r>
              <a:rPr lang="en-US" dirty="0"/>
              <a:t>Current time step t</a:t>
            </a:r>
          </a:p>
        </p:txBody>
      </p:sp>
      <p:sp>
        <p:nvSpPr>
          <p:cNvPr id="2" name="Content Placeholder 2">
            <a:extLst>
              <a:ext uri="{FF2B5EF4-FFF2-40B4-BE49-F238E27FC236}">
                <a16:creationId xmlns:a16="http://schemas.microsoft.com/office/drawing/2014/main" id="{090A2255-7FD2-3EC0-F3F6-B6A7BE40BDA1}"/>
              </a:ext>
            </a:extLst>
          </p:cNvPr>
          <p:cNvSpPr>
            <a:spLocks noGrp="1"/>
          </p:cNvSpPr>
          <p:nvPr>
            <p:ph idx="1"/>
          </p:nvPr>
        </p:nvSpPr>
        <p:spPr>
          <a:xfrm>
            <a:off x="957470" y="4271954"/>
            <a:ext cx="10638181" cy="4792327"/>
          </a:xfrm>
        </p:spPr>
        <p:txBody>
          <a:bodyPr>
            <a:normAutofit/>
          </a:bodyPr>
          <a:lstStyle/>
          <a:p>
            <a:r>
              <a:rPr lang="en-US" dirty="0"/>
              <a:t>Later time steps – larger t </a:t>
            </a:r>
          </a:p>
          <a:p>
            <a:pPr lvl="1"/>
            <a:r>
              <a:rPr lang="en-US" dirty="0"/>
              <a:t>Ln t grows slowly (natural logarithm), exploration term grows slower and smaller for actions tried many times</a:t>
            </a:r>
          </a:p>
          <a:p>
            <a:pPr lvl="1"/>
            <a:r>
              <a:rPr lang="en-US" dirty="0"/>
              <a:t>Action with highest Qt(a) always being chosen (unless some rare actions making </a:t>
            </a:r>
            <a:r>
              <a:rPr lang="en-US" dirty="0" err="1"/>
              <a:t>Nt</a:t>
            </a:r>
            <a:r>
              <a:rPr lang="en-US" dirty="0"/>
              <a:t>(a) small)</a:t>
            </a:r>
          </a:p>
          <a:p>
            <a:pPr lvl="1"/>
            <a:r>
              <a:rPr lang="en-US" b="1" dirty="0"/>
              <a:t>stabilizes on near-optimal actions</a:t>
            </a:r>
            <a:r>
              <a:rPr lang="en-US" dirty="0"/>
              <a:t>, but continues </a:t>
            </a:r>
            <a:r>
              <a:rPr lang="en-US" b="1" dirty="0"/>
              <a:t>low-frequency exploration</a:t>
            </a:r>
            <a:endParaRPr lang="en-US" dirty="0"/>
          </a:p>
        </p:txBody>
      </p:sp>
      <p:sp>
        <p:nvSpPr>
          <p:cNvPr id="3" name="Footer Placeholder 3">
            <a:extLst>
              <a:ext uri="{FF2B5EF4-FFF2-40B4-BE49-F238E27FC236}">
                <a16:creationId xmlns:a16="http://schemas.microsoft.com/office/drawing/2014/main" id="{CCFA4A3A-3E20-20BC-9E9B-270A47A46DC1}"/>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778464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blue line&#10;&#10;AI-generated content may be incorrect.">
            <a:extLst>
              <a:ext uri="{FF2B5EF4-FFF2-40B4-BE49-F238E27FC236}">
                <a16:creationId xmlns:a16="http://schemas.microsoft.com/office/drawing/2014/main" id="{3E4767A7-407E-8FA9-5486-3BA928283C89}"/>
              </a:ext>
            </a:extLst>
          </p:cNvPr>
          <p:cNvPicPr>
            <a:picLocks noChangeAspect="1"/>
          </p:cNvPicPr>
          <p:nvPr/>
        </p:nvPicPr>
        <p:blipFill>
          <a:blip r:embed="rId2"/>
          <a:stretch>
            <a:fillRect/>
          </a:stretch>
        </p:blipFill>
        <p:spPr>
          <a:xfrm>
            <a:off x="3059043" y="1429855"/>
            <a:ext cx="8114349" cy="4228824"/>
          </a:xfrm>
          <a:prstGeom prst="rect">
            <a:avLst/>
          </a:prstGeom>
        </p:spPr>
      </p:pic>
      <p:sp>
        <p:nvSpPr>
          <p:cNvPr id="2" name="Footer Placeholder 3">
            <a:extLst>
              <a:ext uri="{FF2B5EF4-FFF2-40B4-BE49-F238E27FC236}">
                <a16:creationId xmlns:a16="http://schemas.microsoft.com/office/drawing/2014/main" id="{75DA49E0-9510-496B-9409-889249E96323}"/>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2650577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C36D-D2B7-B4BA-E257-8AB7EE3B5933}"/>
              </a:ext>
            </a:extLst>
          </p:cNvPr>
          <p:cNvSpPr>
            <a:spLocks noGrp="1"/>
          </p:cNvSpPr>
          <p:nvPr>
            <p:ph type="title"/>
          </p:nvPr>
        </p:nvSpPr>
        <p:spPr/>
        <p:txBody>
          <a:bodyPr/>
          <a:lstStyle/>
          <a:p>
            <a:r>
              <a:rPr lang="en-US" dirty="0"/>
              <a:t>Another option: Gradient bandit</a:t>
            </a:r>
          </a:p>
        </p:txBody>
      </p:sp>
      <p:pic>
        <p:nvPicPr>
          <p:cNvPr id="5" name="Picture 4" descr="A white background with black and white clouds&#10;&#10;AI-generated content may be incorrect.">
            <a:extLst>
              <a:ext uri="{FF2B5EF4-FFF2-40B4-BE49-F238E27FC236}">
                <a16:creationId xmlns:a16="http://schemas.microsoft.com/office/drawing/2014/main" id="{C650490C-75CF-A4B8-6381-242DE3484A6A}"/>
              </a:ext>
            </a:extLst>
          </p:cNvPr>
          <p:cNvPicPr>
            <a:picLocks noChangeAspect="1"/>
          </p:cNvPicPr>
          <p:nvPr/>
        </p:nvPicPr>
        <p:blipFill>
          <a:blip r:embed="rId2"/>
          <a:stretch>
            <a:fillRect/>
          </a:stretch>
        </p:blipFill>
        <p:spPr>
          <a:xfrm>
            <a:off x="1101406" y="2661161"/>
            <a:ext cx="10252394" cy="1325562"/>
          </a:xfrm>
          <a:prstGeom prst="rect">
            <a:avLst/>
          </a:prstGeom>
        </p:spPr>
      </p:pic>
      <p:pic>
        <p:nvPicPr>
          <p:cNvPr id="7" name="Picture 6">
            <a:extLst>
              <a:ext uri="{FF2B5EF4-FFF2-40B4-BE49-F238E27FC236}">
                <a16:creationId xmlns:a16="http://schemas.microsoft.com/office/drawing/2014/main" id="{4A3D4469-44BB-16A7-0ABE-0D0260AA5611}"/>
              </a:ext>
            </a:extLst>
          </p:cNvPr>
          <p:cNvPicPr>
            <a:picLocks noChangeAspect="1"/>
          </p:cNvPicPr>
          <p:nvPr/>
        </p:nvPicPr>
        <p:blipFill>
          <a:blip r:embed="rId3"/>
          <a:stretch>
            <a:fillRect/>
          </a:stretch>
        </p:blipFill>
        <p:spPr>
          <a:xfrm>
            <a:off x="958305" y="4086851"/>
            <a:ext cx="10000923" cy="1229952"/>
          </a:xfrm>
          <a:prstGeom prst="rect">
            <a:avLst/>
          </a:prstGeom>
        </p:spPr>
      </p:pic>
      <p:sp>
        <p:nvSpPr>
          <p:cNvPr id="8" name="Content Placeholder 2">
            <a:extLst>
              <a:ext uri="{FF2B5EF4-FFF2-40B4-BE49-F238E27FC236}">
                <a16:creationId xmlns:a16="http://schemas.microsoft.com/office/drawing/2014/main" id="{6444DA71-3B91-3DCA-C8D9-62E67DE37697}"/>
              </a:ext>
            </a:extLst>
          </p:cNvPr>
          <p:cNvSpPr>
            <a:spLocks noGrp="1"/>
          </p:cNvSpPr>
          <p:nvPr>
            <p:ph idx="1"/>
          </p:nvPr>
        </p:nvSpPr>
        <p:spPr>
          <a:xfrm>
            <a:off x="811378" y="1690688"/>
            <a:ext cx="10147850" cy="4792327"/>
          </a:xfrm>
        </p:spPr>
        <p:txBody>
          <a:bodyPr>
            <a:normAutofit/>
          </a:bodyPr>
          <a:lstStyle/>
          <a:p>
            <a:r>
              <a:rPr lang="en-US" dirty="0"/>
              <a:t>Sampling actions based on distribution (Gibbs or Boltzmann)</a:t>
            </a:r>
          </a:p>
        </p:txBody>
      </p:sp>
      <p:sp>
        <p:nvSpPr>
          <p:cNvPr id="3" name="Footer Placeholder 3">
            <a:extLst>
              <a:ext uri="{FF2B5EF4-FFF2-40B4-BE49-F238E27FC236}">
                <a16:creationId xmlns:a16="http://schemas.microsoft.com/office/drawing/2014/main" id="{D5E225AF-7400-1CF5-8E9E-2359CA5CDE7F}"/>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3867920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5AA6EF00-0119-9DA5-7959-AEA58A54E670}"/>
              </a:ext>
            </a:extLst>
          </p:cNvPr>
          <p:cNvPicPr>
            <a:picLocks noChangeAspect="1"/>
          </p:cNvPicPr>
          <p:nvPr/>
        </p:nvPicPr>
        <p:blipFill>
          <a:blip r:embed="rId2"/>
          <a:stretch>
            <a:fillRect/>
          </a:stretch>
        </p:blipFill>
        <p:spPr>
          <a:xfrm>
            <a:off x="1678609" y="1809958"/>
            <a:ext cx="8209353" cy="4299295"/>
          </a:xfrm>
          <a:prstGeom prst="rect">
            <a:avLst/>
          </a:prstGeom>
        </p:spPr>
      </p:pic>
      <p:sp>
        <p:nvSpPr>
          <p:cNvPr id="6" name="Title 1">
            <a:extLst>
              <a:ext uri="{FF2B5EF4-FFF2-40B4-BE49-F238E27FC236}">
                <a16:creationId xmlns:a16="http://schemas.microsoft.com/office/drawing/2014/main" id="{905376F9-271D-6D17-EA2E-F0A4D0D7113F}"/>
              </a:ext>
            </a:extLst>
          </p:cNvPr>
          <p:cNvSpPr>
            <a:spLocks noGrp="1"/>
          </p:cNvSpPr>
          <p:nvPr>
            <p:ph type="title"/>
          </p:nvPr>
        </p:nvSpPr>
        <p:spPr>
          <a:xfrm>
            <a:off x="838200" y="365125"/>
            <a:ext cx="10515600" cy="1325563"/>
          </a:xfrm>
        </p:spPr>
        <p:txBody>
          <a:bodyPr/>
          <a:lstStyle/>
          <a:p>
            <a:r>
              <a:rPr lang="en-US" dirty="0"/>
              <a:t>Comparing 10-armed bandit problems</a:t>
            </a:r>
          </a:p>
        </p:txBody>
      </p:sp>
      <p:sp>
        <p:nvSpPr>
          <p:cNvPr id="2" name="Footer Placeholder 3">
            <a:extLst>
              <a:ext uri="{FF2B5EF4-FFF2-40B4-BE49-F238E27FC236}">
                <a16:creationId xmlns:a16="http://schemas.microsoft.com/office/drawing/2014/main" id="{A2B44933-7529-4302-D4DC-94E8AF174FFD}"/>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3366152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9014-B137-E3C4-27CA-541C69767CE0}"/>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C1C19A2B-7F7D-911C-BD1F-214DA8D3A237}"/>
              </a:ext>
            </a:extLst>
          </p:cNvPr>
          <p:cNvSpPr>
            <a:spLocks noGrp="1"/>
          </p:cNvSpPr>
          <p:nvPr>
            <p:ph idx="1"/>
          </p:nvPr>
        </p:nvSpPr>
        <p:spPr/>
        <p:txBody>
          <a:bodyPr/>
          <a:lstStyle/>
          <a:p>
            <a:r>
              <a:rPr lang="en-US" dirty="0"/>
              <a:t>Markov Decision Process! </a:t>
            </a:r>
          </a:p>
        </p:txBody>
      </p:sp>
      <p:sp>
        <p:nvSpPr>
          <p:cNvPr id="4" name="Footer Placeholder 3">
            <a:extLst>
              <a:ext uri="{FF2B5EF4-FFF2-40B4-BE49-F238E27FC236}">
                <a16:creationId xmlns:a16="http://schemas.microsoft.com/office/drawing/2014/main" id="{BD7D3339-85D6-EAF6-447F-9CA626EC175D}"/>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3810078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8E8C-9193-4C4A-69A4-A5DC97E9BD6A}"/>
              </a:ext>
            </a:extLst>
          </p:cNvPr>
          <p:cNvSpPr>
            <a:spLocks noGrp="1"/>
          </p:cNvSpPr>
          <p:nvPr>
            <p:ph type="title"/>
          </p:nvPr>
        </p:nvSpPr>
        <p:spPr/>
        <p:txBody>
          <a:bodyPr/>
          <a:lstStyle/>
          <a:p>
            <a:r>
              <a:rPr lang="en-US" dirty="0"/>
              <a:t>Next Reading and Preparation </a:t>
            </a:r>
          </a:p>
        </p:txBody>
      </p:sp>
      <p:sp>
        <p:nvSpPr>
          <p:cNvPr id="3" name="Content Placeholder 2">
            <a:extLst>
              <a:ext uri="{FF2B5EF4-FFF2-40B4-BE49-F238E27FC236}">
                <a16:creationId xmlns:a16="http://schemas.microsoft.com/office/drawing/2014/main" id="{293A7B3F-BA63-D3EE-41B9-C495CB480DB4}"/>
              </a:ext>
            </a:extLst>
          </p:cNvPr>
          <p:cNvSpPr>
            <a:spLocks noGrp="1"/>
          </p:cNvSpPr>
          <p:nvPr>
            <p:ph idx="1"/>
          </p:nvPr>
        </p:nvSpPr>
        <p:spPr/>
        <p:txBody>
          <a:bodyPr/>
          <a:lstStyle/>
          <a:p>
            <a:r>
              <a:rPr lang="en-US" dirty="0"/>
              <a:t>Read the chapter by yourself – before meeting </a:t>
            </a:r>
          </a:p>
          <a:p>
            <a:r>
              <a:rPr lang="en-US" dirty="0"/>
              <a:t>During the seminar, we will walk through important concepts, math equations and proofs together</a:t>
            </a:r>
          </a:p>
          <a:p>
            <a:r>
              <a:rPr lang="en-US" dirty="0"/>
              <a:t>Read the chapter again – feel the flow! </a:t>
            </a:r>
          </a:p>
        </p:txBody>
      </p:sp>
      <p:sp>
        <p:nvSpPr>
          <p:cNvPr id="5" name="Footer Placeholder 3">
            <a:extLst>
              <a:ext uri="{FF2B5EF4-FFF2-40B4-BE49-F238E27FC236}">
                <a16:creationId xmlns:a16="http://schemas.microsoft.com/office/drawing/2014/main" id="{1D9A5CF3-DFBC-D365-66BC-40AA07861B4E}"/>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306360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computer&#10;&#10;AI-generated content may be incorrect.">
            <a:extLst>
              <a:ext uri="{FF2B5EF4-FFF2-40B4-BE49-F238E27FC236}">
                <a16:creationId xmlns:a16="http://schemas.microsoft.com/office/drawing/2014/main" id="{BFE0B72B-400B-1DD7-C213-EAA4796B51AB}"/>
              </a:ext>
            </a:extLst>
          </p:cNvPr>
          <p:cNvPicPr>
            <a:picLocks noChangeAspect="1"/>
          </p:cNvPicPr>
          <p:nvPr/>
        </p:nvPicPr>
        <p:blipFill>
          <a:blip r:embed="rId2"/>
          <a:stretch>
            <a:fillRect/>
          </a:stretch>
        </p:blipFill>
        <p:spPr>
          <a:xfrm>
            <a:off x="960653" y="386247"/>
            <a:ext cx="8064127" cy="6085506"/>
          </a:xfrm>
          <a:prstGeom prst="rect">
            <a:avLst/>
          </a:prstGeom>
        </p:spPr>
      </p:pic>
      <p:sp>
        <p:nvSpPr>
          <p:cNvPr id="6" name="TextBox 5">
            <a:extLst>
              <a:ext uri="{FF2B5EF4-FFF2-40B4-BE49-F238E27FC236}">
                <a16:creationId xmlns:a16="http://schemas.microsoft.com/office/drawing/2014/main" id="{9019CF94-B202-B58E-E851-16219233A857}"/>
              </a:ext>
            </a:extLst>
          </p:cNvPr>
          <p:cNvSpPr txBox="1"/>
          <p:nvPr/>
        </p:nvSpPr>
        <p:spPr>
          <a:xfrm>
            <a:off x="3889434" y="6450631"/>
            <a:ext cx="3006657" cy="369332"/>
          </a:xfrm>
          <a:prstGeom prst="rect">
            <a:avLst/>
          </a:prstGeom>
          <a:noFill/>
        </p:spPr>
        <p:txBody>
          <a:bodyPr wrap="none" rtlCol="0">
            <a:spAutoFit/>
          </a:bodyPr>
          <a:lstStyle/>
          <a:p>
            <a:r>
              <a:rPr lang="en-US" dirty="0"/>
              <a:t>Source: David Silver’s slides </a:t>
            </a:r>
          </a:p>
        </p:txBody>
      </p:sp>
    </p:spTree>
    <p:extLst>
      <p:ext uri="{BB962C8B-B14F-4D97-AF65-F5344CB8AC3E}">
        <p14:creationId xmlns:p14="http://schemas.microsoft.com/office/powerpoint/2010/main" val="1909729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D1F3-4080-D6D1-969D-CEDE342D569D}"/>
              </a:ext>
            </a:extLst>
          </p:cNvPr>
          <p:cNvSpPr>
            <a:spLocks noGrp="1"/>
          </p:cNvSpPr>
          <p:nvPr>
            <p:ph type="title"/>
          </p:nvPr>
        </p:nvSpPr>
        <p:spPr/>
        <p:txBody>
          <a:bodyPr/>
          <a:lstStyle/>
          <a:p>
            <a:r>
              <a:rPr lang="en-US" dirty="0"/>
              <a:t>This week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C3B6DF-15A5-F539-FB74-DC946990734B}"/>
                  </a:ext>
                </a:extLst>
              </p:cNvPr>
              <p:cNvSpPr>
                <a:spLocks noGrp="1"/>
              </p:cNvSpPr>
              <p:nvPr>
                <p:ph idx="1"/>
              </p:nvPr>
            </p:nvSpPr>
            <p:spPr/>
            <p:txBody>
              <a:bodyPr/>
              <a:lstStyle/>
              <a:p>
                <a:r>
                  <a:rPr lang="en-US" dirty="0"/>
                  <a:t>Intro to multi-armed bandits problem</a:t>
                </a:r>
              </a:p>
              <a:p>
                <a:r>
                  <a:rPr lang="en-US" dirty="0"/>
                  <a:t>Action-value methods</a:t>
                </a:r>
              </a:p>
              <a:p>
                <a:pPr lvl="1"/>
                <a:r>
                  <a:rPr lang="en-US" dirty="0"/>
                  <a:t>Incremental</a:t>
                </a:r>
              </a:p>
              <a:p>
                <a:pPr lvl="1"/>
                <a:r>
                  <a:rPr lang="en-US" dirty="0"/>
                  <a:t>Non-stationary version </a:t>
                </a:r>
              </a:p>
              <a:p>
                <a:r>
                  <a:rPr lang="en-US" dirty="0"/>
                  <a:t>Controlling exploration vs. exploitation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oMath>
                </a14:m>
                <a:r>
                  <a:rPr lang="en-US" dirty="0"/>
                  <a:t>greedy algorithm</a:t>
                </a:r>
              </a:p>
              <a:p>
                <a:pPr lvl="1"/>
                <a:r>
                  <a:rPr lang="en-US" dirty="0"/>
                  <a:t>Upper-confidence-bound action selection (UCB)</a:t>
                </a:r>
              </a:p>
              <a:p>
                <a:endParaRPr lang="en-US" dirty="0"/>
              </a:p>
            </p:txBody>
          </p:sp>
        </mc:Choice>
        <mc:Fallback xmlns="">
          <p:sp>
            <p:nvSpPr>
              <p:cNvPr id="3" name="Content Placeholder 2">
                <a:extLst>
                  <a:ext uri="{FF2B5EF4-FFF2-40B4-BE49-F238E27FC236}">
                    <a16:creationId xmlns:a16="http://schemas.microsoft.com/office/drawing/2014/main" id="{A0C3B6DF-15A5-F539-FB74-DC946990734B}"/>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03E5BAD-45BD-9EE3-331B-E068A45FC1B1}"/>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144648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514DC-CA70-77D9-7137-8F6499A2FC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0C3DC6-F05A-EB9F-6644-E77429C48203}"/>
              </a:ext>
            </a:extLst>
          </p:cNvPr>
          <p:cNvSpPr>
            <a:spLocks noGrp="1"/>
          </p:cNvSpPr>
          <p:nvPr>
            <p:ph type="title"/>
          </p:nvPr>
        </p:nvSpPr>
        <p:spPr/>
        <p:txBody>
          <a:bodyPr/>
          <a:lstStyle/>
          <a:p>
            <a:r>
              <a:rPr lang="en-US" dirty="0"/>
              <a:t>K-armed bandit</a:t>
            </a:r>
          </a:p>
        </p:txBody>
      </p:sp>
      <p:pic>
        <p:nvPicPr>
          <p:cNvPr id="4" name="Picture 3" descr="A purple octopus in a room with arcade machines&#10;&#10;AI-generated content may be incorrect.">
            <a:extLst>
              <a:ext uri="{FF2B5EF4-FFF2-40B4-BE49-F238E27FC236}">
                <a16:creationId xmlns:a16="http://schemas.microsoft.com/office/drawing/2014/main" id="{5868B170-9E15-4C6B-1A12-60ED198376C0}"/>
              </a:ext>
            </a:extLst>
          </p:cNvPr>
          <p:cNvPicPr>
            <a:picLocks noChangeAspect="1"/>
          </p:cNvPicPr>
          <p:nvPr/>
        </p:nvPicPr>
        <p:blipFill>
          <a:blip r:embed="rId2"/>
          <a:stretch>
            <a:fillRect/>
          </a:stretch>
        </p:blipFill>
        <p:spPr>
          <a:xfrm>
            <a:off x="2470150" y="1835150"/>
            <a:ext cx="7251700" cy="3797300"/>
          </a:xfrm>
          <a:prstGeom prst="rect">
            <a:avLst/>
          </a:prstGeom>
        </p:spPr>
      </p:pic>
      <p:sp>
        <p:nvSpPr>
          <p:cNvPr id="3" name="Footer Placeholder 3">
            <a:extLst>
              <a:ext uri="{FF2B5EF4-FFF2-40B4-BE49-F238E27FC236}">
                <a16:creationId xmlns:a16="http://schemas.microsoft.com/office/drawing/2014/main" id="{2D87F09D-27A2-EFFA-B645-D0DC5ABE0D2B}"/>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320117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12BE-E3DF-DC32-EBAF-E439E0258A5D}"/>
              </a:ext>
            </a:extLst>
          </p:cNvPr>
          <p:cNvSpPr>
            <a:spLocks noGrp="1"/>
          </p:cNvSpPr>
          <p:nvPr>
            <p:ph type="title"/>
          </p:nvPr>
        </p:nvSpPr>
        <p:spPr/>
        <p:txBody>
          <a:bodyPr/>
          <a:lstStyle/>
          <a:p>
            <a:r>
              <a:rPr lang="en-US" dirty="0"/>
              <a:t>K-armed bandit</a:t>
            </a:r>
          </a:p>
        </p:txBody>
      </p:sp>
      <p:pic>
        <p:nvPicPr>
          <p:cNvPr id="5" name="Picture 4" descr="A diagram of a machine&#10;&#10;AI-generated content may be incorrect.">
            <a:extLst>
              <a:ext uri="{FF2B5EF4-FFF2-40B4-BE49-F238E27FC236}">
                <a16:creationId xmlns:a16="http://schemas.microsoft.com/office/drawing/2014/main" id="{8B041CDA-CA36-E84C-CA85-EEFDFB7341CB}"/>
              </a:ext>
            </a:extLst>
          </p:cNvPr>
          <p:cNvPicPr>
            <a:picLocks noChangeAspect="1"/>
          </p:cNvPicPr>
          <p:nvPr/>
        </p:nvPicPr>
        <p:blipFill>
          <a:blip r:embed="rId2"/>
          <a:stretch>
            <a:fillRect/>
          </a:stretch>
        </p:blipFill>
        <p:spPr>
          <a:xfrm>
            <a:off x="5439229" y="1027906"/>
            <a:ext cx="6350000" cy="5194300"/>
          </a:xfrm>
          <a:prstGeom prst="rect">
            <a:avLst/>
          </a:prstGeom>
        </p:spPr>
      </p:pic>
      <p:sp>
        <p:nvSpPr>
          <p:cNvPr id="6" name="TextBox 5">
            <a:extLst>
              <a:ext uri="{FF2B5EF4-FFF2-40B4-BE49-F238E27FC236}">
                <a16:creationId xmlns:a16="http://schemas.microsoft.com/office/drawing/2014/main" id="{6CC1CA04-459D-11F1-CCDF-C43D108318B6}"/>
              </a:ext>
            </a:extLst>
          </p:cNvPr>
          <p:cNvSpPr txBox="1"/>
          <p:nvPr/>
        </p:nvSpPr>
        <p:spPr>
          <a:xfrm>
            <a:off x="615279" y="1862138"/>
            <a:ext cx="5015476" cy="369332"/>
          </a:xfrm>
          <a:prstGeom prst="rect">
            <a:avLst/>
          </a:prstGeom>
          <a:noFill/>
        </p:spPr>
        <p:txBody>
          <a:bodyPr wrap="none" rtlCol="0">
            <a:spAutoFit/>
          </a:bodyPr>
          <a:lstStyle/>
          <a:p>
            <a:r>
              <a:rPr lang="en-US" dirty="0"/>
              <a:t>A simple RL setup --- the states are not changed!</a:t>
            </a:r>
          </a:p>
        </p:txBody>
      </p:sp>
      <p:pic>
        <p:nvPicPr>
          <p:cNvPr id="8" name="Picture 7" descr="A text on a white background&#10;&#10;AI-generated content may be incorrect.">
            <a:extLst>
              <a:ext uri="{FF2B5EF4-FFF2-40B4-BE49-F238E27FC236}">
                <a16:creationId xmlns:a16="http://schemas.microsoft.com/office/drawing/2014/main" id="{4BC34AAE-1D5B-3794-2F73-BEA313E851EC}"/>
              </a:ext>
            </a:extLst>
          </p:cNvPr>
          <p:cNvPicPr>
            <a:picLocks noChangeAspect="1"/>
          </p:cNvPicPr>
          <p:nvPr/>
        </p:nvPicPr>
        <p:blipFill>
          <a:blip r:embed="rId3"/>
          <a:stretch>
            <a:fillRect/>
          </a:stretch>
        </p:blipFill>
        <p:spPr>
          <a:xfrm>
            <a:off x="402771" y="2894251"/>
            <a:ext cx="5825009" cy="1795083"/>
          </a:xfrm>
          <a:prstGeom prst="rect">
            <a:avLst/>
          </a:prstGeom>
        </p:spPr>
      </p:pic>
      <p:sp>
        <p:nvSpPr>
          <p:cNvPr id="3" name="Footer Placeholder 3">
            <a:extLst>
              <a:ext uri="{FF2B5EF4-FFF2-40B4-BE49-F238E27FC236}">
                <a16:creationId xmlns:a16="http://schemas.microsoft.com/office/drawing/2014/main" id="{B30F435A-F88D-935C-44F4-08126C2D1AEA}"/>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286261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machine&#10;&#10;AI-generated content may be incorrect.">
            <a:extLst>
              <a:ext uri="{FF2B5EF4-FFF2-40B4-BE49-F238E27FC236}">
                <a16:creationId xmlns:a16="http://schemas.microsoft.com/office/drawing/2014/main" id="{5594449D-2B1E-DD0D-8C84-40D36B1B7BC9}"/>
              </a:ext>
            </a:extLst>
          </p:cNvPr>
          <p:cNvPicPr>
            <a:picLocks noChangeAspect="1"/>
          </p:cNvPicPr>
          <p:nvPr/>
        </p:nvPicPr>
        <p:blipFill>
          <a:blip r:embed="rId2"/>
          <a:stretch>
            <a:fillRect/>
          </a:stretch>
        </p:blipFill>
        <p:spPr>
          <a:xfrm>
            <a:off x="6679097" y="380687"/>
            <a:ext cx="5306109" cy="4340397"/>
          </a:xfrm>
          <a:prstGeom prst="rect">
            <a:avLst/>
          </a:prstGeom>
        </p:spPr>
      </p:pic>
      <p:pic>
        <p:nvPicPr>
          <p:cNvPr id="11" name="Picture 10" descr="A black and white math equation&#10;&#10;AI-generated content may be incorrect.">
            <a:extLst>
              <a:ext uri="{FF2B5EF4-FFF2-40B4-BE49-F238E27FC236}">
                <a16:creationId xmlns:a16="http://schemas.microsoft.com/office/drawing/2014/main" id="{1D45914A-E06A-42D2-5041-561ED56CE750}"/>
              </a:ext>
            </a:extLst>
          </p:cNvPr>
          <p:cNvPicPr>
            <a:picLocks noChangeAspect="1"/>
          </p:cNvPicPr>
          <p:nvPr/>
        </p:nvPicPr>
        <p:blipFill>
          <a:blip r:embed="rId3"/>
          <a:stretch>
            <a:fillRect/>
          </a:stretch>
        </p:blipFill>
        <p:spPr>
          <a:xfrm>
            <a:off x="1690204" y="1959544"/>
            <a:ext cx="3822700" cy="520700"/>
          </a:xfrm>
          <a:prstGeom prst="rect">
            <a:avLst/>
          </a:prstGeom>
        </p:spPr>
      </p:pic>
      <p:pic>
        <p:nvPicPr>
          <p:cNvPr id="13" name="Picture 12" descr="A yellow box with black text&#10;&#10;AI-generated content may be incorrect.">
            <a:extLst>
              <a:ext uri="{FF2B5EF4-FFF2-40B4-BE49-F238E27FC236}">
                <a16:creationId xmlns:a16="http://schemas.microsoft.com/office/drawing/2014/main" id="{D95505B1-7B17-EB90-6A67-CF8BC7292F41}"/>
              </a:ext>
            </a:extLst>
          </p:cNvPr>
          <p:cNvPicPr>
            <a:picLocks noChangeAspect="1"/>
          </p:cNvPicPr>
          <p:nvPr/>
        </p:nvPicPr>
        <p:blipFill>
          <a:blip r:embed="rId4"/>
          <a:stretch>
            <a:fillRect/>
          </a:stretch>
        </p:blipFill>
        <p:spPr>
          <a:xfrm>
            <a:off x="302646" y="705746"/>
            <a:ext cx="6948929" cy="1079151"/>
          </a:xfrm>
          <a:prstGeom prst="rect">
            <a:avLst/>
          </a:prstGeom>
        </p:spPr>
      </p:pic>
      <p:sp>
        <p:nvSpPr>
          <p:cNvPr id="14" name="TextBox 13">
            <a:extLst>
              <a:ext uri="{FF2B5EF4-FFF2-40B4-BE49-F238E27FC236}">
                <a16:creationId xmlns:a16="http://schemas.microsoft.com/office/drawing/2014/main" id="{7826C17C-2768-E6FD-9BFF-B0AD9EC57A02}"/>
              </a:ext>
            </a:extLst>
          </p:cNvPr>
          <p:cNvSpPr txBox="1"/>
          <p:nvPr/>
        </p:nvSpPr>
        <p:spPr>
          <a:xfrm>
            <a:off x="690436" y="3232764"/>
            <a:ext cx="5641096" cy="369332"/>
          </a:xfrm>
          <a:prstGeom prst="rect">
            <a:avLst/>
          </a:prstGeom>
          <a:noFill/>
        </p:spPr>
        <p:txBody>
          <a:bodyPr wrap="none" rtlCol="0">
            <a:spAutoFit/>
          </a:bodyPr>
          <a:lstStyle/>
          <a:p>
            <a:pPr marL="285750" indent="-285750">
              <a:buFont typeface="Arial" panose="020B0604020202020204" pitchFamily="34" charset="0"/>
              <a:buChar char="•"/>
            </a:pPr>
            <a:r>
              <a:rPr lang="en-US" dirty="0"/>
              <a:t>At each time step, the agent chose </a:t>
            </a:r>
            <a:r>
              <a:rPr lang="en-US" dirty="0">
                <a:solidFill>
                  <a:schemeClr val="accent2"/>
                </a:solidFill>
              </a:rPr>
              <a:t>one</a:t>
            </a:r>
            <a:r>
              <a:rPr lang="en-US" dirty="0"/>
              <a:t> of the k arms</a:t>
            </a:r>
          </a:p>
        </p:txBody>
      </p:sp>
      <p:sp>
        <p:nvSpPr>
          <p:cNvPr id="15" name="TextBox 14">
            <a:extLst>
              <a:ext uri="{FF2B5EF4-FFF2-40B4-BE49-F238E27FC236}">
                <a16:creationId xmlns:a16="http://schemas.microsoft.com/office/drawing/2014/main" id="{247AF918-4B89-7ABE-0D64-E228F9C11B28}"/>
              </a:ext>
            </a:extLst>
          </p:cNvPr>
          <p:cNvSpPr txBox="1"/>
          <p:nvPr/>
        </p:nvSpPr>
        <p:spPr>
          <a:xfrm>
            <a:off x="685282" y="3700255"/>
            <a:ext cx="6948929"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dirty="0" err="1"/>
              <a:t>i</a:t>
            </a:r>
            <a:r>
              <a:rPr lang="en-US" baseline="-25000" dirty="0" err="1"/>
              <a:t>th</a:t>
            </a:r>
            <a:r>
              <a:rPr lang="en-US" dirty="0"/>
              <a:t> arm produce the reward at each time step; each of the k actions have an expected or mean reward given an action </a:t>
            </a:r>
          </a:p>
        </p:txBody>
      </p:sp>
      <p:sp>
        <p:nvSpPr>
          <p:cNvPr id="16" name="TextBox 15">
            <a:extLst>
              <a:ext uri="{FF2B5EF4-FFF2-40B4-BE49-F238E27FC236}">
                <a16:creationId xmlns:a16="http://schemas.microsoft.com/office/drawing/2014/main" id="{5318A63E-6E88-6B73-9AFD-6CDD43B16223}"/>
              </a:ext>
            </a:extLst>
          </p:cNvPr>
          <p:cNvSpPr txBox="1"/>
          <p:nvPr/>
        </p:nvSpPr>
        <p:spPr>
          <a:xfrm>
            <a:off x="685282" y="4422964"/>
            <a:ext cx="5688224" cy="369332"/>
          </a:xfrm>
          <a:prstGeom prst="rect">
            <a:avLst/>
          </a:prstGeom>
          <a:noFill/>
        </p:spPr>
        <p:txBody>
          <a:bodyPr wrap="none" rtlCol="0">
            <a:spAutoFit/>
          </a:bodyPr>
          <a:lstStyle/>
          <a:p>
            <a:pPr marL="285750" indent="-285750">
              <a:buFont typeface="Arial" panose="020B0604020202020204" pitchFamily="34" charset="0"/>
              <a:buChar char="•"/>
            </a:pPr>
            <a:r>
              <a:rPr lang="en-US" dirty="0"/>
              <a:t>The rewards are drawn from a probability distribution</a:t>
            </a:r>
          </a:p>
        </p:txBody>
      </p:sp>
      <p:sp>
        <p:nvSpPr>
          <p:cNvPr id="17" name="TextBox 16">
            <a:extLst>
              <a:ext uri="{FF2B5EF4-FFF2-40B4-BE49-F238E27FC236}">
                <a16:creationId xmlns:a16="http://schemas.microsoft.com/office/drawing/2014/main" id="{AD3232DD-42BC-40B3-3E49-F2A57B9B7C79}"/>
              </a:ext>
            </a:extLst>
          </p:cNvPr>
          <p:cNvSpPr txBox="1"/>
          <p:nvPr/>
        </p:nvSpPr>
        <p:spPr>
          <a:xfrm>
            <a:off x="716519" y="4895731"/>
            <a:ext cx="10362298" cy="646331"/>
          </a:xfrm>
          <a:prstGeom prst="rect">
            <a:avLst/>
          </a:prstGeom>
          <a:noFill/>
        </p:spPr>
        <p:txBody>
          <a:bodyPr wrap="square" rtlCol="0">
            <a:spAutoFit/>
          </a:bodyPr>
          <a:lstStyle/>
          <a:p>
            <a:pPr marL="285750" indent="-285750">
              <a:buFont typeface="Arial" panose="020B0604020202020204" pitchFamily="34" charset="0"/>
              <a:buChar char="•"/>
            </a:pPr>
            <a:r>
              <a:rPr lang="en-US" dirty="0"/>
              <a:t>However, the agent </a:t>
            </a:r>
            <a:r>
              <a:rPr lang="en-US" dirty="0">
                <a:solidFill>
                  <a:schemeClr val="accent2"/>
                </a:solidFill>
              </a:rPr>
              <a:t>does not know </a:t>
            </a:r>
            <a:r>
              <a:rPr lang="en-US" dirty="0"/>
              <a:t>the true probability distribution of the reward, but has an estimate </a:t>
            </a:r>
            <a:r>
              <a:rPr lang="en-US" i="1" dirty="0">
                <a:latin typeface="Times New Roman" panose="02020603050405020304" pitchFamily="18" charset="0"/>
                <a:cs typeface="Times New Roman" panose="02020603050405020304" pitchFamily="18" charset="0"/>
              </a:rPr>
              <a:t>Q</a:t>
            </a:r>
            <a:r>
              <a:rPr lang="en-US" i="1" baseline="-25000" dirty="0">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(a) </a:t>
            </a:r>
            <a:endParaRPr lang="en-US" dirty="0"/>
          </a:p>
        </p:txBody>
      </p:sp>
      <p:sp>
        <p:nvSpPr>
          <p:cNvPr id="18" name="TextBox 17">
            <a:extLst>
              <a:ext uri="{FF2B5EF4-FFF2-40B4-BE49-F238E27FC236}">
                <a16:creationId xmlns:a16="http://schemas.microsoft.com/office/drawing/2014/main" id="{0DEA02CA-1086-0DDD-E576-AE90F3B8D0DB}"/>
              </a:ext>
            </a:extLst>
          </p:cNvPr>
          <p:cNvSpPr txBox="1"/>
          <p:nvPr/>
        </p:nvSpPr>
        <p:spPr>
          <a:xfrm>
            <a:off x="685282" y="5629542"/>
            <a:ext cx="83612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Goal: get the maximum rewards based on the estimated </a:t>
            </a:r>
            <a:r>
              <a:rPr lang="en-US" i="1" dirty="0">
                <a:latin typeface="Times New Roman" panose="02020603050405020304" pitchFamily="18" charset="0"/>
                <a:cs typeface="Times New Roman" panose="02020603050405020304" pitchFamily="18" charset="0"/>
              </a:rPr>
              <a:t>Q</a:t>
            </a:r>
            <a:r>
              <a:rPr lang="en-US" i="1" baseline="-25000" dirty="0">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(a)!</a:t>
            </a:r>
            <a:r>
              <a:rPr lang="en-US" dirty="0"/>
              <a:t> </a:t>
            </a:r>
          </a:p>
        </p:txBody>
      </p:sp>
      <p:sp>
        <p:nvSpPr>
          <p:cNvPr id="2" name="Footer Placeholder 3">
            <a:extLst>
              <a:ext uri="{FF2B5EF4-FFF2-40B4-BE49-F238E27FC236}">
                <a16:creationId xmlns:a16="http://schemas.microsoft.com/office/drawing/2014/main" id="{0D823469-5AE4-B50C-F63F-BDE0E50D4EB8}"/>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227866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B462-DDAA-8348-6194-5F8529049366}"/>
              </a:ext>
            </a:extLst>
          </p:cNvPr>
          <p:cNvSpPr>
            <a:spLocks noGrp="1"/>
          </p:cNvSpPr>
          <p:nvPr>
            <p:ph type="title"/>
          </p:nvPr>
        </p:nvSpPr>
        <p:spPr/>
        <p:txBody>
          <a:bodyPr/>
          <a:lstStyle/>
          <a:p>
            <a:r>
              <a:rPr lang="en-US" dirty="0">
                <a:highlight>
                  <a:srgbClr val="FFFF00"/>
                </a:highlight>
              </a:rPr>
              <a:t>Exploration vs. Exploitation Dilemma </a:t>
            </a:r>
            <a:endParaRPr lang="en-US" dirty="0"/>
          </a:p>
        </p:txBody>
      </p:sp>
      <p:sp>
        <p:nvSpPr>
          <p:cNvPr id="4" name="TextBox 3">
            <a:extLst>
              <a:ext uri="{FF2B5EF4-FFF2-40B4-BE49-F238E27FC236}">
                <a16:creationId xmlns:a16="http://schemas.microsoft.com/office/drawing/2014/main" id="{0380B5A8-43A2-DF35-5907-1F77271745FD}"/>
              </a:ext>
            </a:extLst>
          </p:cNvPr>
          <p:cNvSpPr txBox="1"/>
          <p:nvPr/>
        </p:nvSpPr>
        <p:spPr>
          <a:xfrm>
            <a:off x="1061497" y="1801529"/>
            <a:ext cx="9937807"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Greedy version: always select the max Q</a:t>
            </a:r>
            <a:r>
              <a:rPr lang="en-US" sz="2000" baseline="-25000" dirty="0"/>
              <a:t>t</a:t>
            </a:r>
            <a:r>
              <a:rPr lang="en-US" sz="2000" dirty="0"/>
              <a:t>(a) – </a:t>
            </a:r>
            <a:r>
              <a:rPr lang="en-US" sz="2000" b="1" i="1" dirty="0">
                <a:solidFill>
                  <a:srgbClr val="00B0F0"/>
                </a:solidFill>
              </a:rPr>
              <a:t>exploitation</a:t>
            </a:r>
            <a:r>
              <a:rPr lang="en-US" sz="2000" dirty="0"/>
              <a:t> using the known knowledge</a:t>
            </a:r>
          </a:p>
          <a:p>
            <a:pPr marL="742950" lvl="1" indent="-285750">
              <a:buFont typeface="Arial" panose="020B0604020202020204" pitchFamily="34" charset="0"/>
              <a:buChar char="•"/>
            </a:pPr>
            <a:r>
              <a:rPr lang="en-US" sz="2000" dirty="0"/>
              <a:t>Cons? </a:t>
            </a:r>
          </a:p>
          <a:p>
            <a:pPr marL="285750" indent="-285750">
              <a:buFont typeface="Arial" panose="020B0604020202020204" pitchFamily="34" charset="0"/>
              <a:buChar char="•"/>
            </a:pPr>
            <a:r>
              <a:rPr lang="en-US" sz="2000" dirty="0"/>
              <a:t>Non-greedy: give up the max Q</a:t>
            </a:r>
            <a:r>
              <a:rPr lang="en-US" sz="2000" baseline="-25000" dirty="0"/>
              <a:t>t</a:t>
            </a:r>
            <a:r>
              <a:rPr lang="en-US" sz="2000" dirty="0"/>
              <a:t>(a), look for other options -- </a:t>
            </a:r>
            <a:r>
              <a:rPr lang="en-US" sz="2000" b="1" i="1" dirty="0">
                <a:solidFill>
                  <a:srgbClr val="00B0F0"/>
                </a:solidFill>
              </a:rPr>
              <a:t>exploration</a:t>
            </a:r>
            <a:r>
              <a:rPr lang="en-US" sz="2000" dirty="0"/>
              <a:t> for new enables you to improve your estimate of the nongreedy action’s value. </a:t>
            </a:r>
          </a:p>
        </p:txBody>
      </p:sp>
      <p:sp>
        <p:nvSpPr>
          <p:cNvPr id="7" name="TextBox 6">
            <a:extLst>
              <a:ext uri="{FF2B5EF4-FFF2-40B4-BE49-F238E27FC236}">
                <a16:creationId xmlns:a16="http://schemas.microsoft.com/office/drawing/2014/main" id="{1EF7070A-B48E-976B-79D6-D613218DB62A}"/>
              </a:ext>
            </a:extLst>
          </p:cNvPr>
          <p:cNvSpPr txBox="1"/>
          <p:nvPr/>
        </p:nvSpPr>
        <p:spPr>
          <a:xfrm>
            <a:off x="1378887" y="3429000"/>
            <a:ext cx="9011478" cy="2585323"/>
          </a:xfrm>
          <a:prstGeom prst="rect">
            <a:avLst/>
          </a:prstGeom>
          <a:noFill/>
        </p:spPr>
        <p:txBody>
          <a:bodyPr wrap="square">
            <a:spAutoFit/>
          </a:bodyPr>
          <a:lstStyle/>
          <a:p>
            <a:r>
              <a:rPr lang="en-US" dirty="0">
                <a:highlight>
                  <a:srgbClr val="FFFF00"/>
                </a:highlight>
                <a:latin typeface="Times New Roman" panose="02020603050405020304" pitchFamily="18" charset="0"/>
                <a:cs typeface="Times New Roman" panose="02020603050405020304" pitchFamily="18" charset="0"/>
              </a:rPr>
              <a:t>Exploitation is the right thing to do to maximize the expected reward on the one step, but exploration may produce the </a:t>
            </a:r>
            <a:r>
              <a:rPr lang="en-US" b="1" dirty="0">
                <a:highlight>
                  <a:srgbClr val="FFFF00"/>
                </a:highlight>
                <a:latin typeface="Times New Roman" panose="02020603050405020304" pitchFamily="18" charset="0"/>
                <a:cs typeface="Times New Roman" panose="02020603050405020304" pitchFamily="18" charset="0"/>
              </a:rPr>
              <a:t>greater total reward in the long run</a:t>
            </a:r>
            <a:r>
              <a:rPr lang="en-US" dirty="0">
                <a:highlight>
                  <a:srgbClr val="FFFF00"/>
                </a:highlight>
                <a:latin typeface="Times New Roman" panose="02020603050405020304" pitchFamily="18" charset="0"/>
                <a:cs typeface="Times New Roman" panose="02020603050405020304" pitchFamily="18" charset="0"/>
              </a:rPr>
              <a:t>. For example, suppose a greedy action’s value is known with certainty, while several other actions are estimated to be nearly as good but with substantial uncertainty. The uncertainty is such that at least one of these other actions probably is actually better than the greedy action, </a:t>
            </a:r>
            <a:r>
              <a:rPr lang="en-US" b="1" dirty="0">
                <a:highlight>
                  <a:srgbClr val="FFFF00"/>
                </a:highlight>
                <a:latin typeface="Times New Roman" panose="02020603050405020304" pitchFamily="18" charset="0"/>
                <a:cs typeface="Times New Roman" panose="02020603050405020304" pitchFamily="18" charset="0"/>
              </a:rPr>
              <a:t>but you don’t know which one</a:t>
            </a:r>
            <a:r>
              <a:rPr lang="en-US" dirty="0">
                <a:highlight>
                  <a:srgbClr val="FFFF00"/>
                </a:highlight>
                <a:latin typeface="Times New Roman" panose="02020603050405020304" pitchFamily="18" charset="0"/>
                <a:cs typeface="Times New Roman" panose="02020603050405020304" pitchFamily="18" charset="0"/>
              </a:rPr>
              <a:t>. If you have many time steps ahead on which to make action selections, then it may be better to explore the nongreedy actions and discover which of them are better than the greedy action. </a:t>
            </a:r>
            <a:r>
              <a:rPr lang="en-US" b="1" dirty="0">
                <a:highlight>
                  <a:srgbClr val="FFFF00"/>
                </a:highlight>
                <a:latin typeface="Times New Roman" panose="02020603050405020304" pitchFamily="18" charset="0"/>
                <a:cs typeface="Times New Roman" panose="02020603050405020304" pitchFamily="18" charset="0"/>
              </a:rPr>
              <a:t>Reward is lower in the short run, during exploration, but higher in the long run because after you have discovered the better actions, you can exploit them many times.  </a:t>
            </a:r>
            <a:r>
              <a:rPr lang="en-US" dirty="0">
                <a:highlight>
                  <a:srgbClr val="FFFF00"/>
                </a:highlight>
                <a:latin typeface="Times New Roman" panose="02020603050405020304" pitchFamily="18" charset="0"/>
                <a:cs typeface="Times New Roman" panose="02020603050405020304" pitchFamily="18" charset="0"/>
              </a:rPr>
              <a:t>(pp.48)</a:t>
            </a:r>
          </a:p>
        </p:txBody>
      </p:sp>
      <p:sp>
        <p:nvSpPr>
          <p:cNvPr id="3" name="Footer Placeholder 3">
            <a:extLst>
              <a:ext uri="{FF2B5EF4-FFF2-40B4-BE49-F238E27FC236}">
                <a16:creationId xmlns:a16="http://schemas.microsoft.com/office/drawing/2014/main" id="{939F6EF7-FEDE-3FDF-33BE-40FF60228A0A}"/>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414969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5BE0-645D-6129-354E-38084EAE3EFE}"/>
              </a:ext>
            </a:extLst>
          </p:cNvPr>
          <p:cNvSpPr>
            <a:spLocks noGrp="1"/>
          </p:cNvSpPr>
          <p:nvPr>
            <p:ph type="title"/>
          </p:nvPr>
        </p:nvSpPr>
        <p:spPr/>
        <p:txBody>
          <a:bodyPr/>
          <a:lstStyle/>
          <a:p>
            <a:r>
              <a:rPr lang="en-US" dirty="0"/>
              <a:t>Action-value method</a:t>
            </a:r>
          </a:p>
        </p:txBody>
      </p:sp>
      <p:sp>
        <p:nvSpPr>
          <p:cNvPr id="3" name="Content Placeholder 2">
            <a:extLst>
              <a:ext uri="{FF2B5EF4-FFF2-40B4-BE49-F238E27FC236}">
                <a16:creationId xmlns:a16="http://schemas.microsoft.com/office/drawing/2014/main" id="{4931A4B6-44F0-296A-F53B-E2695D1C6BC2}"/>
              </a:ext>
            </a:extLst>
          </p:cNvPr>
          <p:cNvSpPr>
            <a:spLocks noGrp="1"/>
          </p:cNvSpPr>
          <p:nvPr>
            <p:ph idx="1"/>
          </p:nvPr>
        </p:nvSpPr>
        <p:spPr/>
        <p:txBody>
          <a:bodyPr/>
          <a:lstStyle/>
          <a:p>
            <a:r>
              <a:rPr lang="en-US" dirty="0"/>
              <a:t>How do we get Q</a:t>
            </a:r>
            <a:r>
              <a:rPr lang="en-US" baseline="-25000" dirty="0"/>
              <a:t>t</a:t>
            </a:r>
            <a:r>
              <a:rPr lang="en-US" dirty="0"/>
              <a:t>(a)? </a:t>
            </a:r>
          </a:p>
        </p:txBody>
      </p:sp>
      <p:pic>
        <p:nvPicPr>
          <p:cNvPr id="5" name="Picture 4">
            <a:extLst>
              <a:ext uri="{FF2B5EF4-FFF2-40B4-BE49-F238E27FC236}">
                <a16:creationId xmlns:a16="http://schemas.microsoft.com/office/drawing/2014/main" id="{1C72E27F-5C32-1F96-73BE-89967501B0E7}"/>
              </a:ext>
            </a:extLst>
          </p:cNvPr>
          <p:cNvPicPr>
            <a:picLocks noChangeAspect="1"/>
          </p:cNvPicPr>
          <p:nvPr/>
        </p:nvPicPr>
        <p:blipFill>
          <a:blip r:embed="rId2"/>
          <a:stretch>
            <a:fillRect/>
          </a:stretch>
        </p:blipFill>
        <p:spPr>
          <a:xfrm>
            <a:off x="1371602" y="3069848"/>
            <a:ext cx="10376451" cy="1223240"/>
          </a:xfrm>
          <a:prstGeom prst="rect">
            <a:avLst/>
          </a:prstGeom>
        </p:spPr>
      </p:pic>
      <p:sp>
        <p:nvSpPr>
          <p:cNvPr id="6" name="TextBox 5">
            <a:extLst>
              <a:ext uri="{FF2B5EF4-FFF2-40B4-BE49-F238E27FC236}">
                <a16:creationId xmlns:a16="http://schemas.microsoft.com/office/drawing/2014/main" id="{16362414-1702-4271-C52A-4D9850B5F4BD}"/>
              </a:ext>
            </a:extLst>
          </p:cNvPr>
          <p:cNvSpPr txBox="1"/>
          <p:nvPr/>
        </p:nvSpPr>
        <p:spPr>
          <a:xfrm>
            <a:off x="1358350" y="2611745"/>
            <a:ext cx="9183756" cy="646331"/>
          </a:xfrm>
          <a:prstGeom prst="rect">
            <a:avLst/>
          </a:prstGeom>
          <a:noFill/>
        </p:spPr>
        <p:txBody>
          <a:bodyPr wrap="square" rtlCol="0">
            <a:spAutoFit/>
          </a:bodyPr>
          <a:lstStyle/>
          <a:p>
            <a:r>
              <a:rPr lang="en-US" dirty="0"/>
              <a:t>Sample-average: estimating action values based on the average of the sample of relevant rewards (the actual rewards)</a:t>
            </a:r>
          </a:p>
        </p:txBody>
      </p:sp>
      <p:pic>
        <p:nvPicPr>
          <p:cNvPr id="8" name="Picture 7" descr="A black text on a white background&#10;&#10;AI-generated content may be incorrect.">
            <a:extLst>
              <a:ext uri="{FF2B5EF4-FFF2-40B4-BE49-F238E27FC236}">
                <a16:creationId xmlns:a16="http://schemas.microsoft.com/office/drawing/2014/main" id="{231E0B31-9681-6EBC-8F21-55CA24687E94}"/>
              </a:ext>
            </a:extLst>
          </p:cNvPr>
          <p:cNvPicPr>
            <a:picLocks noChangeAspect="1"/>
          </p:cNvPicPr>
          <p:nvPr/>
        </p:nvPicPr>
        <p:blipFill>
          <a:blip r:embed="rId3"/>
          <a:stretch>
            <a:fillRect/>
          </a:stretch>
        </p:blipFill>
        <p:spPr>
          <a:xfrm>
            <a:off x="4182717" y="5149632"/>
            <a:ext cx="3052970" cy="775358"/>
          </a:xfrm>
          <a:prstGeom prst="rect">
            <a:avLst/>
          </a:prstGeom>
        </p:spPr>
      </p:pic>
      <p:sp>
        <p:nvSpPr>
          <p:cNvPr id="9" name="TextBox 8">
            <a:extLst>
              <a:ext uri="{FF2B5EF4-FFF2-40B4-BE49-F238E27FC236}">
                <a16:creationId xmlns:a16="http://schemas.microsoft.com/office/drawing/2014/main" id="{E646FB2E-D810-A9E5-19C5-2C1597C70737}"/>
              </a:ext>
            </a:extLst>
          </p:cNvPr>
          <p:cNvSpPr txBox="1"/>
          <p:nvPr/>
        </p:nvSpPr>
        <p:spPr>
          <a:xfrm>
            <a:off x="1371602" y="4865693"/>
            <a:ext cx="1978490" cy="369332"/>
          </a:xfrm>
          <a:prstGeom prst="rect">
            <a:avLst/>
          </a:prstGeom>
          <a:noFill/>
        </p:spPr>
        <p:txBody>
          <a:bodyPr wrap="none" rtlCol="0">
            <a:spAutoFit/>
          </a:bodyPr>
          <a:lstStyle/>
          <a:p>
            <a:r>
              <a:rPr lang="en-US" dirty="0"/>
              <a:t>Greedy selection: </a:t>
            </a:r>
          </a:p>
        </p:txBody>
      </p:sp>
      <p:sp>
        <p:nvSpPr>
          <p:cNvPr id="4" name="Footer Placeholder 3">
            <a:extLst>
              <a:ext uri="{FF2B5EF4-FFF2-40B4-BE49-F238E27FC236}">
                <a16:creationId xmlns:a16="http://schemas.microsoft.com/office/drawing/2014/main" id="{1DFCDFCA-2D6A-887E-3C0D-672260EAD427}"/>
              </a:ext>
            </a:extLst>
          </p:cNvPr>
          <p:cNvSpPr>
            <a:spLocks noGrp="1"/>
          </p:cNvSpPr>
          <p:nvPr>
            <p:ph type="ftr" sz="quarter" idx="11"/>
          </p:nvPr>
        </p:nvSpPr>
        <p:spPr>
          <a:xfrm>
            <a:off x="4038600" y="6356350"/>
            <a:ext cx="4114800" cy="365125"/>
          </a:xfrm>
        </p:spPr>
        <p:txBody>
          <a:bodyPr/>
          <a:lstStyle/>
          <a:p>
            <a:r>
              <a:rPr lang="en-US" dirty="0"/>
              <a:t>LARK Lab RL Seminar Week 2 04/01-2025</a:t>
            </a:r>
          </a:p>
        </p:txBody>
      </p:sp>
    </p:spTree>
    <p:extLst>
      <p:ext uri="{BB962C8B-B14F-4D97-AF65-F5344CB8AC3E}">
        <p14:creationId xmlns:p14="http://schemas.microsoft.com/office/powerpoint/2010/main" val="1651648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1099</TotalTime>
  <Words>1536</Words>
  <Application>Microsoft Macintosh PowerPoint</Application>
  <PresentationFormat>Widescreen</PresentationFormat>
  <Paragraphs>141</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Times</vt:lpstr>
      <vt:lpstr>Aptos</vt:lpstr>
      <vt:lpstr>Aptos Display</vt:lpstr>
      <vt:lpstr>Arial</vt:lpstr>
      <vt:lpstr>Cambria Math</vt:lpstr>
      <vt:lpstr>Times New Roman</vt:lpstr>
      <vt:lpstr>Office Theme</vt:lpstr>
      <vt:lpstr>Multi-Armed Bandits</vt:lpstr>
      <vt:lpstr>Recap </vt:lpstr>
      <vt:lpstr>PowerPoint Presentation</vt:lpstr>
      <vt:lpstr>This week</vt:lpstr>
      <vt:lpstr>K-armed bandit</vt:lpstr>
      <vt:lpstr>K-armed bandit</vt:lpstr>
      <vt:lpstr>PowerPoint Presentation</vt:lpstr>
      <vt:lpstr>Exploration vs. Exploitation Dilemma </vt:lpstr>
      <vt:lpstr>Action-value method</vt:lpstr>
      <vt:lpstr>PowerPoint Presentation</vt:lpstr>
      <vt:lpstr>PowerPoint Presentation</vt:lpstr>
      <vt:lpstr>Incremental Implementation</vt:lpstr>
      <vt:lpstr>PowerPoint Presentation</vt:lpstr>
      <vt:lpstr>PowerPoint Presentation</vt:lpstr>
      <vt:lpstr>Non-stationary problem</vt:lpstr>
      <vt:lpstr>Optimistic initial values </vt:lpstr>
      <vt:lpstr>Tradeoff again</vt:lpstr>
      <vt:lpstr>Where epsilon-greedy might not be enough</vt:lpstr>
      <vt:lpstr>PowerPoint Presentation</vt:lpstr>
      <vt:lpstr>PowerPoint Presentation</vt:lpstr>
      <vt:lpstr>PowerPoint Presentation</vt:lpstr>
      <vt:lpstr>PowerPoint Presentation</vt:lpstr>
      <vt:lpstr>PowerPoint Presentation</vt:lpstr>
      <vt:lpstr>Another option: Gradient bandit</vt:lpstr>
      <vt:lpstr>Comparing 10-armed bandit problems</vt:lpstr>
      <vt:lpstr>Next week</vt:lpstr>
      <vt:lpstr>Next Reading and Preparation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Yanjun Gao</dc:creator>
  <cp:lastModifiedBy>Yanjun Gao</cp:lastModifiedBy>
  <cp:revision>3</cp:revision>
  <dcterms:created xsi:type="dcterms:W3CDTF">2025-04-01T04:04:37Z</dcterms:created>
  <dcterms:modified xsi:type="dcterms:W3CDTF">2025-04-07T21:49:30Z</dcterms:modified>
</cp:coreProperties>
</file>