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75" d="100"/>
          <a:sy n="75" d="100"/>
        </p:scale>
        <p:origin x="55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690E3-A992-4860-B70A-62DCF3EB42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CC5D4D-31C2-44E0-B2DE-AC8591CF264A}">
      <dgm:prSet phldrT="[Texte]" custT="1"/>
      <dgm:spPr>
        <a:noFill/>
        <a:ln>
          <a:noFill/>
        </a:ln>
      </dgm:spPr>
      <dgm:t>
        <a:bodyPr/>
        <a:lstStyle/>
        <a:p>
          <a:r>
            <a:rPr lang="fr-FR" sz="2000" dirty="0">
              <a:latin typeface="+mj-lt"/>
            </a:rPr>
            <a:t>Récupération/préparation des données</a:t>
          </a:r>
        </a:p>
      </dgm:t>
    </dgm:pt>
    <dgm:pt modelId="{9A51D060-824B-4F0A-84F4-A6E6E080A333}" type="parTrans" cxnId="{F4D93947-C2ED-4875-8906-6E00669A7AF8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36F6FFCD-CC76-458B-80CF-A2B571D6ED71}" type="sibTrans" cxnId="{F4D93947-C2ED-4875-8906-6E00669A7AF8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F1DA0D73-2431-46F4-BDA3-52C2F71831D6}">
      <dgm:prSet phldrT="[Texte]" custT="1"/>
      <dgm:spPr>
        <a:noFill/>
        <a:ln>
          <a:noFill/>
        </a:ln>
      </dgm:spPr>
      <dgm:t>
        <a:bodyPr/>
        <a:lstStyle/>
        <a:p>
          <a:r>
            <a:rPr lang="fr-FR" sz="2000" dirty="0">
              <a:latin typeface="+mj-lt"/>
            </a:rPr>
            <a:t>Exploration et analyse des données</a:t>
          </a:r>
        </a:p>
      </dgm:t>
    </dgm:pt>
    <dgm:pt modelId="{562491A8-5932-4374-BDE6-3E56929C1D59}" type="parTrans" cxnId="{0770D464-835F-4785-B0C5-3B8F6E05681F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59E6B054-7F48-4F07-BF61-889AF99469BF}" type="sibTrans" cxnId="{0770D464-835F-4785-B0C5-3B8F6E05681F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D8192EBC-A523-4C1A-A2B9-8A49AFFCABC4}">
      <dgm:prSet custT="1"/>
      <dgm:spPr>
        <a:noFill/>
        <a:ln>
          <a:noFill/>
        </a:ln>
      </dgm:spPr>
      <dgm:t>
        <a:bodyPr/>
        <a:lstStyle/>
        <a:p>
          <a:r>
            <a:rPr lang="fr-FR" sz="2000" dirty="0">
              <a:latin typeface="+mj-lt"/>
            </a:rPr>
            <a:t>Développement du modèle prédictif</a:t>
          </a:r>
        </a:p>
      </dgm:t>
    </dgm:pt>
    <dgm:pt modelId="{D56B200C-0252-45C4-9C97-EABB878AD66C}" type="parTrans" cxnId="{291A11F1-8768-41B5-9872-417E736042B8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04674F39-704B-479D-B073-6571AF4DD2CE}" type="sibTrans" cxnId="{291A11F1-8768-41B5-9872-417E736042B8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C5FF733F-1D4D-415C-A451-EE2E407D5308}">
      <dgm:prSet custT="1"/>
      <dgm:spPr>
        <a:noFill/>
        <a:ln>
          <a:noFill/>
        </a:ln>
      </dgm:spPr>
      <dgm:t>
        <a:bodyPr/>
        <a:lstStyle/>
        <a:p>
          <a:r>
            <a:rPr lang="fr-FR" sz="2000" dirty="0">
              <a:latin typeface="+mj-lt"/>
            </a:rPr>
            <a:t>Visualisation des résultats</a:t>
          </a:r>
        </a:p>
      </dgm:t>
    </dgm:pt>
    <dgm:pt modelId="{14DD79E7-0C7F-47C0-9DD1-3CF5A73A822F}" type="parTrans" cxnId="{082886BF-BF7F-4B65-B7DE-C15737145CC6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F3114C3F-249F-4879-8D07-1DB7DDEB09B8}" type="sibTrans" cxnId="{082886BF-BF7F-4B65-B7DE-C15737145CC6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4C7B51C0-E6B8-4FF7-AE3C-F3162BFB132A}">
      <dgm:prSet custT="1"/>
      <dgm:spPr>
        <a:noFill/>
        <a:ln>
          <a:noFill/>
        </a:ln>
      </dgm:spPr>
      <dgm:t>
        <a:bodyPr/>
        <a:lstStyle/>
        <a:p>
          <a:r>
            <a:rPr lang="fr-FR" sz="2000" dirty="0">
              <a:latin typeface="+mj-lt"/>
            </a:rPr>
            <a:t>Déploiement</a:t>
          </a:r>
        </a:p>
      </dgm:t>
    </dgm:pt>
    <dgm:pt modelId="{998F8A06-899D-49DB-B8DF-C1A35267D9BA}" type="parTrans" cxnId="{73AC0BCB-80DA-4EB0-899A-2F4C3DB39327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9C4A89D5-4640-44C1-BFFB-AE37C469674D}" type="sibTrans" cxnId="{73AC0BCB-80DA-4EB0-899A-2F4C3DB39327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CEB3DAED-9DCB-4150-B6E1-6EDDD60DF738}" type="pres">
      <dgm:prSet presAssocID="{D1D690E3-A992-4860-B70A-62DCF3EB4273}" presName="Name0" presStyleCnt="0">
        <dgm:presLayoutVars>
          <dgm:chMax val="7"/>
          <dgm:chPref val="7"/>
          <dgm:dir/>
        </dgm:presLayoutVars>
      </dgm:prSet>
      <dgm:spPr/>
    </dgm:pt>
    <dgm:pt modelId="{4BCD4AFB-8AC9-4E9A-B9C9-9D81E37AE3FA}" type="pres">
      <dgm:prSet presAssocID="{D1D690E3-A992-4860-B70A-62DCF3EB4273}" presName="Name1" presStyleCnt="0"/>
      <dgm:spPr/>
    </dgm:pt>
    <dgm:pt modelId="{6357418A-CE3A-43FF-9C6E-EBC20905AE8E}" type="pres">
      <dgm:prSet presAssocID="{D1D690E3-A992-4860-B70A-62DCF3EB4273}" presName="cycle" presStyleCnt="0"/>
      <dgm:spPr/>
    </dgm:pt>
    <dgm:pt modelId="{BA1BD7F9-97AE-4D85-8057-F67C218E17A5}" type="pres">
      <dgm:prSet presAssocID="{D1D690E3-A992-4860-B70A-62DCF3EB4273}" presName="srcNode" presStyleLbl="node1" presStyleIdx="0" presStyleCnt="5"/>
      <dgm:spPr/>
    </dgm:pt>
    <dgm:pt modelId="{D21375FE-8D4F-4099-A4B8-9DECE0A6D3CE}" type="pres">
      <dgm:prSet presAssocID="{D1D690E3-A992-4860-B70A-62DCF3EB4273}" presName="conn" presStyleLbl="parChTrans1D2" presStyleIdx="0" presStyleCnt="1"/>
      <dgm:spPr/>
    </dgm:pt>
    <dgm:pt modelId="{A1CC9059-96AE-4D4A-BF9C-28CD89D327D3}" type="pres">
      <dgm:prSet presAssocID="{D1D690E3-A992-4860-B70A-62DCF3EB4273}" presName="extraNode" presStyleLbl="node1" presStyleIdx="0" presStyleCnt="5"/>
      <dgm:spPr/>
    </dgm:pt>
    <dgm:pt modelId="{8B19A954-D2A2-4E18-AB4D-2A2181DBCFA5}" type="pres">
      <dgm:prSet presAssocID="{D1D690E3-A992-4860-B70A-62DCF3EB4273}" presName="dstNode" presStyleLbl="node1" presStyleIdx="0" presStyleCnt="5"/>
      <dgm:spPr/>
    </dgm:pt>
    <dgm:pt modelId="{E5C5F942-0BF9-4447-B772-A73ED5EBB33D}" type="pres">
      <dgm:prSet presAssocID="{98CC5D4D-31C2-44E0-B2DE-AC8591CF264A}" presName="text_1" presStyleLbl="node1" presStyleIdx="0" presStyleCnt="5">
        <dgm:presLayoutVars>
          <dgm:bulletEnabled val="1"/>
        </dgm:presLayoutVars>
      </dgm:prSet>
      <dgm:spPr/>
    </dgm:pt>
    <dgm:pt modelId="{BDB621F0-7292-45FC-9775-F4A75A7D8B6B}" type="pres">
      <dgm:prSet presAssocID="{98CC5D4D-31C2-44E0-B2DE-AC8591CF264A}" presName="accent_1" presStyleCnt="0"/>
      <dgm:spPr/>
    </dgm:pt>
    <dgm:pt modelId="{7A214B84-94ED-4E65-AE6B-A29D17DB752A}" type="pres">
      <dgm:prSet presAssocID="{98CC5D4D-31C2-44E0-B2DE-AC8591CF264A}" presName="accentRepeatNode" presStyleLbl="solidFgAcc1" presStyleIdx="0" presStyleCnt="5"/>
      <dgm:spPr/>
    </dgm:pt>
    <dgm:pt modelId="{B92C1DF7-EFED-46FE-9F74-273DAAB2970A}" type="pres">
      <dgm:prSet presAssocID="{F1DA0D73-2431-46F4-BDA3-52C2F71831D6}" presName="text_2" presStyleLbl="node1" presStyleIdx="1" presStyleCnt="5">
        <dgm:presLayoutVars>
          <dgm:bulletEnabled val="1"/>
        </dgm:presLayoutVars>
      </dgm:prSet>
      <dgm:spPr/>
    </dgm:pt>
    <dgm:pt modelId="{74C9C73E-D883-41C2-AD59-33B4793D721D}" type="pres">
      <dgm:prSet presAssocID="{F1DA0D73-2431-46F4-BDA3-52C2F71831D6}" presName="accent_2" presStyleCnt="0"/>
      <dgm:spPr/>
    </dgm:pt>
    <dgm:pt modelId="{004BD51C-2EBA-4E9B-922B-4D4E5E7E0A60}" type="pres">
      <dgm:prSet presAssocID="{F1DA0D73-2431-46F4-BDA3-52C2F71831D6}" presName="accentRepeatNode" presStyleLbl="solidFgAcc1" presStyleIdx="1" presStyleCnt="5"/>
      <dgm:spPr/>
    </dgm:pt>
    <dgm:pt modelId="{A2A0745C-5EA9-4DA1-8262-9142266BEA24}" type="pres">
      <dgm:prSet presAssocID="{D8192EBC-A523-4C1A-A2B9-8A49AFFCABC4}" presName="text_3" presStyleLbl="node1" presStyleIdx="2" presStyleCnt="5">
        <dgm:presLayoutVars>
          <dgm:bulletEnabled val="1"/>
        </dgm:presLayoutVars>
      </dgm:prSet>
      <dgm:spPr/>
    </dgm:pt>
    <dgm:pt modelId="{B5F9AF3A-F138-4865-A5EC-AD807A4DCAFD}" type="pres">
      <dgm:prSet presAssocID="{D8192EBC-A523-4C1A-A2B9-8A49AFFCABC4}" presName="accent_3" presStyleCnt="0"/>
      <dgm:spPr/>
    </dgm:pt>
    <dgm:pt modelId="{E1540512-3D34-477B-9C13-A0837BA897C3}" type="pres">
      <dgm:prSet presAssocID="{D8192EBC-A523-4C1A-A2B9-8A49AFFCABC4}" presName="accentRepeatNode" presStyleLbl="solidFgAcc1" presStyleIdx="2" presStyleCnt="5"/>
      <dgm:spPr/>
    </dgm:pt>
    <dgm:pt modelId="{73C21234-37B5-4052-AC35-F83744E6E2F7}" type="pres">
      <dgm:prSet presAssocID="{C5FF733F-1D4D-415C-A451-EE2E407D5308}" presName="text_4" presStyleLbl="node1" presStyleIdx="3" presStyleCnt="5">
        <dgm:presLayoutVars>
          <dgm:bulletEnabled val="1"/>
        </dgm:presLayoutVars>
      </dgm:prSet>
      <dgm:spPr/>
    </dgm:pt>
    <dgm:pt modelId="{14243AA2-64BC-4D72-BA0E-9FE3113822AB}" type="pres">
      <dgm:prSet presAssocID="{C5FF733F-1D4D-415C-A451-EE2E407D5308}" presName="accent_4" presStyleCnt="0"/>
      <dgm:spPr/>
    </dgm:pt>
    <dgm:pt modelId="{7F058AC2-61E1-446A-A963-B701988D7736}" type="pres">
      <dgm:prSet presAssocID="{C5FF733F-1D4D-415C-A451-EE2E407D5308}" presName="accentRepeatNode" presStyleLbl="solidFgAcc1" presStyleIdx="3" presStyleCnt="5"/>
      <dgm:spPr/>
    </dgm:pt>
    <dgm:pt modelId="{C7FB99FD-EE94-4817-843E-06BB10B9F53F}" type="pres">
      <dgm:prSet presAssocID="{4C7B51C0-E6B8-4FF7-AE3C-F3162BFB132A}" presName="text_5" presStyleLbl="node1" presStyleIdx="4" presStyleCnt="5">
        <dgm:presLayoutVars>
          <dgm:bulletEnabled val="1"/>
        </dgm:presLayoutVars>
      </dgm:prSet>
      <dgm:spPr/>
    </dgm:pt>
    <dgm:pt modelId="{18E88B41-2065-439E-93B8-7D864A3AF714}" type="pres">
      <dgm:prSet presAssocID="{4C7B51C0-E6B8-4FF7-AE3C-F3162BFB132A}" presName="accent_5" presStyleCnt="0"/>
      <dgm:spPr/>
    </dgm:pt>
    <dgm:pt modelId="{01F2B5F8-7827-4CC5-A6F7-CB913F500861}" type="pres">
      <dgm:prSet presAssocID="{4C7B51C0-E6B8-4FF7-AE3C-F3162BFB132A}" presName="accentRepeatNode" presStyleLbl="solidFgAcc1" presStyleIdx="4" presStyleCnt="5"/>
      <dgm:spPr/>
    </dgm:pt>
  </dgm:ptLst>
  <dgm:cxnLst>
    <dgm:cxn modelId="{41E6EE10-9D55-4E09-BCEE-68161D1299D3}" type="presOf" srcId="{4C7B51C0-E6B8-4FF7-AE3C-F3162BFB132A}" destId="{C7FB99FD-EE94-4817-843E-06BB10B9F53F}" srcOrd="0" destOrd="0" presId="urn:microsoft.com/office/officeart/2008/layout/VerticalCurvedList"/>
    <dgm:cxn modelId="{1F490A15-3CEC-4D61-BC72-D86B401A46AE}" type="presOf" srcId="{36F6FFCD-CC76-458B-80CF-A2B571D6ED71}" destId="{D21375FE-8D4F-4099-A4B8-9DECE0A6D3CE}" srcOrd="0" destOrd="0" presId="urn:microsoft.com/office/officeart/2008/layout/VerticalCurvedList"/>
    <dgm:cxn modelId="{0770D464-835F-4785-B0C5-3B8F6E05681F}" srcId="{D1D690E3-A992-4860-B70A-62DCF3EB4273}" destId="{F1DA0D73-2431-46F4-BDA3-52C2F71831D6}" srcOrd="1" destOrd="0" parTransId="{562491A8-5932-4374-BDE6-3E56929C1D59}" sibTransId="{59E6B054-7F48-4F07-BF61-889AF99469BF}"/>
    <dgm:cxn modelId="{F4D93947-C2ED-4875-8906-6E00669A7AF8}" srcId="{D1D690E3-A992-4860-B70A-62DCF3EB4273}" destId="{98CC5D4D-31C2-44E0-B2DE-AC8591CF264A}" srcOrd="0" destOrd="0" parTransId="{9A51D060-824B-4F0A-84F4-A6E6E080A333}" sibTransId="{36F6FFCD-CC76-458B-80CF-A2B571D6ED71}"/>
    <dgm:cxn modelId="{A17E3281-5B4E-466C-A042-3E6A8495CD7A}" type="presOf" srcId="{98CC5D4D-31C2-44E0-B2DE-AC8591CF264A}" destId="{E5C5F942-0BF9-4447-B772-A73ED5EBB33D}" srcOrd="0" destOrd="0" presId="urn:microsoft.com/office/officeart/2008/layout/VerticalCurvedList"/>
    <dgm:cxn modelId="{45F72DA5-F8A0-4FCA-87E7-A8C20630BE75}" type="presOf" srcId="{F1DA0D73-2431-46F4-BDA3-52C2F71831D6}" destId="{B92C1DF7-EFED-46FE-9F74-273DAAB2970A}" srcOrd="0" destOrd="0" presId="urn:microsoft.com/office/officeart/2008/layout/VerticalCurvedList"/>
    <dgm:cxn modelId="{1C66E0A5-6B15-475E-8801-D2D03B9C103E}" type="presOf" srcId="{C5FF733F-1D4D-415C-A451-EE2E407D5308}" destId="{73C21234-37B5-4052-AC35-F83744E6E2F7}" srcOrd="0" destOrd="0" presId="urn:microsoft.com/office/officeart/2008/layout/VerticalCurvedList"/>
    <dgm:cxn modelId="{57F8B4B6-D2DA-4E6D-BDE2-5722DC6AF8F9}" type="presOf" srcId="{D8192EBC-A523-4C1A-A2B9-8A49AFFCABC4}" destId="{A2A0745C-5EA9-4DA1-8262-9142266BEA24}" srcOrd="0" destOrd="0" presId="urn:microsoft.com/office/officeart/2008/layout/VerticalCurvedList"/>
    <dgm:cxn modelId="{965D20BD-C45F-43B9-8F12-75CDA64F2CC0}" type="presOf" srcId="{D1D690E3-A992-4860-B70A-62DCF3EB4273}" destId="{CEB3DAED-9DCB-4150-B6E1-6EDDD60DF738}" srcOrd="0" destOrd="0" presId="urn:microsoft.com/office/officeart/2008/layout/VerticalCurvedList"/>
    <dgm:cxn modelId="{082886BF-BF7F-4B65-B7DE-C15737145CC6}" srcId="{D1D690E3-A992-4860-B70A-62DCF3EB4273}" destId="{C5FF733F-1D4D-415C-A451-EE2E407D5308}" srcOrd="3" destOrd="0" parTransId="{14DD79E7-0C7F-47C0-9DD1-3CF5A73A822F}" sibTransId="{F3114C3F-249F-4879-8D07-1DB7DDEB09B8}"/>
    <dgm:cxn modelId="{73AC0BCB-80DA-4EB0-899A-2F4C3DB39327}" srcId="{D1D690E3-A992-4860-B70A-62DCF3EB4273}" destId="{4C7B51C0-E6B8-4FF7-AE3C-F3162BFB132A}" srcOrd="4" destOrd="0" parTransId="{998F8A06-899D-49DB-B8DF-C1A35267D9BA}" sibTransId="{9C4A89D5-4640-44C1-BFFB-AE37C469674D}"/>
    <dgm:cxn modelId="{291A11F1-8768-41B5-9872-417E736042B8}" srcId="{D1D690E3-A992-4860-B70A-62DCF3EB4273}" destId="{D8192EBC-A523-4C1A-A2B9-8A49AFFCABC4}" srcOrd="2" destOrd="0" parTransId="{D56B200C-0252-45C4-9C97-EABB878AD66C}" sibTransId="{04674F39-704B-479D-B073-6571AF4DD2CE}"/>
    <dgm:cxn modelId="{DD6CF3DA-B8C6-4EDB-9B25-CDD4A1C209BB}" type="presParOf" srcId="{CEB3DAED-9DCB-4150-B6E1-6EDDD60DF738}" destId="{4BCD4AFB-8AC9-4E9A-B9C9-9D81E37AE3FA}" srcOrd="0" destOrd="0" presId="urn:microsoft.com/office/officeart/2008/layout/VerticalCurvedList"/>
    <dgm:cxn modelId="{B1E71ACC-0FE8-4208-97FD-DB0439A88D91}" type="presParOf" srcId="{4BCD4AFB-8AC9-4E9A-B9C9-9D81E37AE3FA}" destId="{6357418A-CE3A-43FF-9C6E-EBC20905AE8E}" srcOrd="0" destOrd="0" presId="urn:microsoft.com/office/officeart/2008/layout/VerticalCurvedList"/>
    <dgm:cxn modelId="{73597C4A-CCDF-4E67-8310-9864BC6533CD}" type="presParOf" srcId="{6357418A-CE3A-43FF-9C6E-EBC20905AE8E}" destId="{BA1BD7F9-97AE-4D85-8057-F67C218E17A5}" srcOrd="0" destOrd="0" presId="urn:microsoft.com/office/officeart/2008/layout/VerticalCurvedList"/>
    <dgm:cxn modelId="{938D7DE0-76A6-43D6-B317-4D49D68F4786}" type="presParOf" srcId="{6357418A-CE3A-43FF-9C6E-EBC20905AE8E}" destId="{D21375FE-8D4F-4099-A4B8-9DECE0A6D3CE}" srcOrd="1" destOrd="0" presId="urn:microsoft.com/office/officeart/2008/layout/VerticalCurvedList"/>
    <dgm:cxn modelId="{28FF7588-6961-41F6-AD19-7538CB408CD2}" type="presParOf" srcId="{6357418A-CE3A-43FF-9C6E-EBC20905AE8E}" destId="{A1CC9059-96AE-4D4A-BF9C-28CD89D327D3}" srcOrd="2" destOrd="0" presId="urn:microsoft.com/office/officeart/2008/layout/VerticalCurvedList"/>
    <dgm:cxn modelId="{5911DA3D-F928-4516-91EC-F0D00E1430B7}" type="presParOf" srcId="{6357418A-CE3A-43FF-9C6E-EBC20905AE8E}" destId="{8B19A954-D2A2-4E18-AB4D-2A2181DBCFA5}" srcOrd="3" destOrd="0" presId="urn:microsoft.com/office/officeart/2008/layout/VerticalCurvedList"/>
    <dgm:cxn modelId="{4EA1B933-7E0E-4101-83AD-48679FA36A35}" type="presParOf" srcId="{4BCD4AFB-8AC9-4E9A-B9C9-9D81E37AE3FA}" destId="{E5C5F942-0BF9-4447-B772-A73ED5EBB33D}" srcOrd="1" destOrd="0" presId="urn:microsoft.com/office/officeart/2008/layout/VerticalCurvedList"/>
    <dgm:cxn modelId="{44C60F51-509C-4FA2-B796-25D3E1418A3E}" type="presParOf" srcId="{4BCD4AFB-8AC9-4E9A-B9C9-9D81E37AE3FA}" destId="{BDB621F0-7292-45FC-9775-F4A75A7D8B6B}" srcOrd="2" destOrd="0" presId="urn:microsoft.com/office/officeart/2008/layout/VerticalCurvedList"/>
    <dgm:cxn modelId="{C06D2D79-7F70-4DAF-80DE-EA33AA9E5C84}" type="presParOf" srcId="{BDB621F0-7292-45FC-9775-F4A75A7D8B6B}" destId="{7A214B84-94ED-4E65-AE6B-A29D17DB752A}" srcOrd="0" destOrd="0" presId="urn:microsoft.com/office/officeart/2008/layout/VerticalCurvedList"/>
    <dgm:cxn modelId="{6D167844-C2BC-42ED-8BC1-0DAAA0694F5B}" type="presParOf" srcId="{4BCD4AFB-8AC9-4E9A-B9C9-9D81E37AE3FA}" destId="{B92C1DF7-EFED-46FE-9F74-273DAAB2970A}" srcOrd="3" destOrd="0" presId="urn:microsoft.com/office/officeart/2008/layout/VerticalCurvedList"/>
    <dgm:cxn modelId="{A3104D79-3546-40AE-BE33-4DDC9D7E5386}" type="presParOf" srcId="{4BCD4AFB-8AC9-4E9A-B9C9-9D81E37AE3FA}" destId="{74C9C73E-D883-41C2-AD59-33B4793D721D}" srcOrd="4" destOrd="0" presId="urn:microsoft.com/office/officeart/2008/layout/VerticalCurvedList"/>
    <dgm:cxn modelId="{28AD0855-F880-415E-B12D-3496382D1565}" type="presParOf" srcId="{74C9C73E-D883-41C2-AD59-33B4793D721D}" destId="{004BD51C-2EBA-4E9B-922B-4D4E5E7E0A60}" srcOrd="0" destOrd="0" presId="urn:microsoft.com/office/officeart/2008/layout/VerticalCurvedList"/>
    <dgm:cxn modelId="{AA27F4E0-82AC-458A-8206-DDE17ED25222}" type="presParOf" srcId="{4BCD4AFB-8AC9-4E9A-B9C9-9D81E37AE3FA}" destId="{A2A0745C-5EA9-4DA1-8262-9142266BEA24}" srcOrd="5" destOrd="0" presId="urn:microsoft.com/office/officeart/2008/layout/VerticalCurvedList"/>
    <dgm:cxn modelId="{623D98CA-3022-43F9-847B-7C907091D5E0}" type="presParOf" srcId="{4BCD4AFB-8AC9-4E9A-B9C9-9D81E37AE3FA}" destId="{B5F9AF3A-F138-4865-A5EC-AD807A4DCAFD}" srcOrd="6" destOrd="0" presId="urn:microsoft.com/office/officeart/2008/layout/VerticalCurvedList"/>
    <dgm:cxn modelId="{1B5D3796-CD16-4F7E-BF89-1608F4D8B297}" type="presParOf" srcId="{B5F9AF3A-F138-4865-A5EC-AD807A4DCAFD}" destId="{E1540512-3D34-477B-9C13-A0837BA897C3}" srcOrd="0" destOrd="0" presId="urn:microsoft.com/office/officeart/2008/layout/VerticalCurvedList"/>
    <dgm:cxn modelId="{093F3AD8-12F3-4142-81A4-572D6E94BF0E}" type="presParOf" srcId="{4BCD4AFB-8AC9-4E9A-B9C9-9D81E37AE3FA}" destId="{73C21234-37B5-4052-AC35-F83744E6E2F7}" srcOrd="7" destOrd="0" presId="urn:microsoft.com/office/officeart/2008/layout/VerticalCurvedList"/>
    <dgm:cxn modelId="{F88809B6-1380-4699-A20A-CD0541B8D5FE}" type="presParOf" srcId="{4BCD4AFB-8AC9-4E9A-B9C9-9D81E37AE3FA}" destId="{14243AA2-64BC-4D72-BA0E-9FE3113822AB}" srcOrd="8" destOrd="0" presId="urn:microsoft.com/office/officeart/2008/layout/VerticalCurvedList"/>
    <dgm:cxn modelId="{83019FB6-B7DC-48A1-854C-E470A241133A}" type="presParOf" srcId="{14243AA2-64BC-4D72-BA0E-9FE3113822AB}" destId="{7F058AC2-61E1-446A-A963-B701988D7736}" srcOrd="0" destOrd="0" presId="urn:microsoft.com/office/officeart/2008/layout/VerticalCurvedList"/>
    <dgm:cxn modelId="{DE3AF630-058D-48DD-BE99-67A388F3EB62}" type="presParOf" srcId="{4BCD4AFB-8AC9-4E9A-B9C9-9D81E37AE3FA}" destId="{C7FB99FD-EE94-4817-843E-06BB10B9F53F}" srcOrd="9" destOrd="0" presId="urn:microsoft.com/office/officeart/2008/layout/VerticalCurvedList"/>
    <dgm:cxn modelId="{777D6E42-266B-490B-A03C-A368542113ED}" type="presParOf" srcId="{4BCD4AFB-8AC9-4E9A-B9C9-9D81E37AE3FA}" destId="{18E88B41-2065-439E-93B8-7D864A3AF714}" srcOrd="10" destOrd="0" presId="urn:microsoft.com/office/officeart/2008/layout/VerticalCurvedList"/>
    <dgm:cxn modelId="{DCA671A5-A4A5-4DB7-83AE-10A2FDA1E69F}" type="presParOf" srcId="{18E88B41-2065-439E-93B8-7D864A3AF714}" destId="{01F2B5F8-7827-4CC5-A6F7-CB913F5008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75FE-8D4F-4099-A4B8-9DECE0A6D3CE}">
      <dsp:nvSpPr>
        <dsp:cNvPr id="0" name=""/>
        <dsp:cNvSpPr/>
      </dsp:nvSpPr>
      <dsp:spPr>
        <a:xfrm>
          <a:off x="-2934761" y="-452108"/>
          <a:ext cx="3501361" cy="3501361"/>
        </a:xfrm>
        <a:prstGeom prst="blockArc">
          <a:avLst>
            <a:gd name="adj1" fmla="val 18900000"/>
            <a:gd name="adj2" fmla="val 2700000"/>
            <a:gd name="adj3" fmla="val 6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5F942-0BF9-4447-B772-A73ED5EBB33D}">
      <dsp:nvSpPr>
        <dsp:cNvPr id="0" name=""/>
        <dsp:cNvSpPr/>
      </dsp:nvSpPr>
      <dsp:spPr>
        <a:xfrm>
          <a:off x="248991" y="162269"/>
          <a:ext cx="5024811" cy="3247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+mj-lt"/>
            </a:rPr>
            <a:t>Récupération/préparation des données</a:t>
          </a:r>
        </a:p>
      </dsp:txBody>
      <dsp:txXfrm>
        <a:off x="248991" y="162269"/>
        <a:ext cx="5024811" cy="324746"/>
      </dsp:txXfrm>
    </dsp:sp>
    <dsp:sp modelId="{7A214B84-94ED-4E65-AE6B-A29D17DB752A}">
      <dsp:nvSpPr>
        <dsp:cNvPr id="0" name=""/>
        <dsp:cNvSpPr/>
      </dsp:nvSpPr>
      <dsp:spPr>
        <a:xfrm>
          <a:off x="46025" y="121676"/>
          <a:ext cx="405933" cy="405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C1DF7-EFED-46FE-9F74-273DAAB2970A}">
      <dsp:nvSpPr>
        <dsp:cNvPr id="0" name=""/>
        <dsp:cNvSpPr/>
      </dsp:nvSpPr>
      <dsp:spPr>
        <a:xfrm>
          <a:off x="481695" y="649234"/>
          <a:ext cx="4792106" cy="3247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+mj-lt"/>
            </a:rPr>
            <a:t>Exploration et analyse des données</a:t>
          </a:r>
        </a:p>
      </dsp:txBody>
      <dsp:txXfrm>
        <a:off x="481695" y="649234"/>
        <a:ext cx="4792106" cy="324746"/>
      </dsp:txXfrm>
    </dsp:sp>
    <dsp:sp modelId="{004BD51C-2EBA-4E9B-922B-4D4E5E7E0A60}">
      <dsp:nvSpPr>
        <dsp:cNvPr id="0" name=""/>
        <dsp:cNvSpPr/>
      </dsp:nvSpPr>
      <dsp:spPr>
        <a:xfrm>
          <a:off x="278729" y="608640"/>
          <a:ext cx="405933" cy="405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0745C-5EA9-4DA1-8262-9142266BEA24}">
      <dsp:nvSpPr>
        <dsp:cNvPr id="0" name=""/>
        <dsp:cNvSpPr/>
      </dsp:nvSpPr>
      <dsp:spPr>
        <a:xfrm>
          <a:off x="553117" y="1136198"/>
          <a:ext cx="4720685" cy="3247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+mj-lt"/>
            </a:rPr>
            <a:t>Développement du modèle prédictif</a:t>
          </a:r>
        </a:p>
      </dsp:txBody>
      <dsp:txXfrm>
        <a:off x="553117" y="1136198"/>
        <a:ext cx="4720685" cy="324746"/>
      </dsp:txXfrm>
    </dsp:sp>
    <dsp:sp modelId="{E1540512-3D34-477B-9C13-A0837BA897C3}">
      <dsp:nvSpPr>
        <dsp:cNvPr id="0" name=""/>
        <dsp:cNvSpPr/>
      </dsp:nvSpPr>
      <dsp:spPr>
        <a:xfrm>
          <a:off x="350150" y="1095605"/>
          <a:ext cx="405933" cy="405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1234-37B5-4052-AC35-F83744E6E2F7}">
      <dsp:nvSpPr>
        <dsp:cNvPr id="0" name=""/>
        <dsp:cNvSpPr/>
      </dsp:nvSpPr>
      <dsp:spPr>
        <a:xfrm>
          <a:off x="481695" y="1623163"/>
          <a:ext cx="4792106" cy="3247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+mj-lt"/>
            </a:rPr>
            <a:t>Visualisation des résultats</a:t>
          </a:r>
        </a:p>
      </dsp:txBody>
      <dsp:txXfrm>
        <a:off x="481695" y="1623163"/>
        <a:ext cx="4792106" cy="324746"/>
      </dsp:txXfrm>
    </dsp:sp>
    <dsp:sp modelId="{7F058AC2-61E1-446A-A963-B701988D7736}">
      <dsp:nvSpPr>
        <dsp:cNvPr id="0" name=""/>
        <dsp:cNvSpPr/>
      </dsp:nvSpPr>
      <dsp:spPr>
        <a:xfrm>
          <a:off x="278729" y="1582569"/>
          <a:ext cx="405933" cy="405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B99FD-EE94-4817-843E-06BB10B9F53F}">
      <dsp:nvSpPr>
        <dsp:cNvPr id="0" name=""/>
        <dsp:cNvSpPr/>
      </dsp:nvSpPr>
      <dsp:spPr>
        <a:xfrm>
          <a:off x="248991" y="2110127"/>
          <a:ext cx="5024811" cy="3247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+mj-lt"/>
            </a:rPr>
            <a:t>Déploiement</a:t>
          </a:r>
        </a:p>
      </dsp:txBody>
      <dsp:txXfrm>
        <a:off x="248991" y="2110127"/>
        <a:ext cx="5024811" cy="324746"/>
      </dsp:txXfrm>
    </dsp:sp>
    <dsp:sp modelId="{01F2B5F8-7827-4CC5-A6F7-CB913F500861}">
      <dsp:nvSpPr>
        <dsp:cNvPr id="0" name=""/>
        <dsp:cNvSpPr/>
      </dsp:nvSpPr>
      <dsp:spPr>
        <a:xfrm>
          <a:off x="46025" y="2069534"/>
          <a:ext cx="405933" cy="405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84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91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4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7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9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4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55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5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99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71E1-F0A5-4E1C-8897-E08D6EC30AA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F99D-F8AA-4849-8849-F15249A7A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0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>
            <a:extLst>
              <a:ext uri="{FF2B5EF4-FFF2-40B4-BE49-F238E27FC236}">
                <a16:creationId xmlns:a16="http://schemas.microsoft.com/office/drawing/2014/main" id="{B0D125E3-C3F2-45D7-9E48-7A1F00BE5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l="1410" b="132"/>
          <a:stretch/>
        </p:blipFill>
        <p:spPr>
          <a:xfrm>
            <a:off x="-1" y="-1"/>
            <a:ext cx="17610138" cy="99260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457E75-A356-46AE-88C2-BAB68E9A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21" y="857018"/>
            <a:ext cx="8516797" cy="1290979"/>
          </a:xfrm>
        </p:spPr>
        <p:txBody>
          <a:bodyPr>
            <a:noAutofit/>
          </a:bodyPr>
          <a:lstStyle/>
          <a:p>
            <a:pPr algn="l"/>
            <a:br>
              <a:rPr lang="fr-FR" sz="4000" dirty="0">
                <a:solidFill>
                  <a:schemeClr val="bg1"/>
                </a:solidFill>
              </a:rPr>
            </a:br>
            <a:br>
              <a:rPr lang="fr-FR" sz="18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PJM Interconnection LLC (PJM) est un organisme régional de transport d’électricité (RTO) aux Etats-Unis. Il fait partie du réseau Eastern interconnexion exploitant un réseau de transport électrique desservant les états de l’est. La société cherche à optimiser la production d’électricité. 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E95751-E5A2-4B1F-BF71-EA1224C90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21" y="3040093"/>
            <a:ext cx="6935077" cy="523220"/>
          </a:xfrm>
        </p:spPr>
        <p:txBody>
          <a:bodyPr>
            <a:no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Réaliser une prédiction de la consommation d’énergie.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C244E9-A829-46F9-9562-1D7D0C42C62B}"/>
              </a:ext>
            </a:extLst>
          </p:cNvPr>
          <p:cNvSpPr txBox="1"/>
          <p:nvPr/>
        </p:nvSpPr>
        <p:spPr>
          <a:xfrm>
            <a:off x="227070" y="9065183"/>
            <a:ext cx="1898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+mj-lt"/>
              </a:rPr>
              <a:t>Référent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latin typeface="+mj-lt"/>
              </a:rPr>
              <a:t>Youssef EL MOUTEE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104FE3-BD13-4324-8657-47BC830C5E93}"/>
              </a:ext>
            </a:extLst>
          </p:cNvPr>
          <p:cNvSpPr txBox="1"/>
          <p:nvPr/>
        </p:nvSpPr>
        <p:spPr>
          <a:xfrm>
            <a:off x="171146" y="7680188"/>
            <a:ext cx="1971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+mj-lt"/>
              </a:rPr>
              <a:t>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latin typeface="+mj-lt"/>
              </a:rPr>
              <a:t>Jérôme BONNEVAL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latin typeface="+mj-lt"/>
              </a:rPr>
              <a:t>Kamel KBAB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latin typeface="+mj-lt"/>
              </a:rPr>
              <a:t>Mehdi AMMALI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latin typeface="+mj-lt"/>
              </a:rPr>
              <a:t>Bruno LARROUY</a:t>
            </a:r>
          </a:p>
        </p:txBody>
      </p:sp>
      <p:grpSp>
        <p:nvGrpSpPr>
          <p:cNvPr id="8" name="Gruppieren 61">
            <a:extLst>
              <a:ext uri="{FF2B5EF4-FFF2-40B4-BE49-F238E27FC236}">
                <a16:creationId xmlns:a16="http://schemas.microsoft.com/office/drawing/2014/main" id="{A8E3F6F7-E1F8-45B4-9415-16D3310FFB2E}"/>
              </a:ext>
            </a:extLst>
          </p:cNvPr>
          <p:cNvGrpSpPr/>
          <p:nvPr/>
        </p:nvGrpSpPr>
        <p:grpSpPr>
          <a:xfrm>
            <a:off x="13529975" y="413731"/>
            <a:ext cx="3586994" cy="1734266"/>
            <a:chOff x="4072923" y="567280"/>
            <a:chExt cx="3442261" cy="1560513"/>
          </a:xfrm>
        </p:grpSpPr>
        <p:grpSp>
          <p:nvGrpSpPr>
            <p:cNvPr id="9" name="Gruppieren 82">
              <a:extLst>
                <a:ext uri="{FF2B5EF4-FFF2-40B4-BE49-F238E27FC236}">
                  <a16:creationId xmlns:a16="http://schemas.microsoft.com/office/drawing/2014/main" id="{84AD6E84-EFB2-4028-9D2F-BE5EB24AC4A3}"/>
                </a:ext>
              </a:extLst>
            </p:cNvPr>
            <p:cNvGrpSpPr/>
            <p:nvPr/>
          </p:nvGrpSpPr>
          <p:grpSpPr>
            <a:xfrm>
              <a:off x="4074554" y="567280"/>
              <a:ext cx="1721946" cy="944135"/>
              <a:chOff x="1050132" y="2851468"/>
              <a:chExt cx="1676400" cy="919163"/>
            </a:xfrm>
            <a:solidFill>
              <a:schemeClr val="bg1"/>
            </a:solidFill>
          </p:grpSpPr>
          <p:sp>
            <p:nvSpPr>
              <p:cNvPr id="36" name="Freeform 45">
                <a:extLst>
                  <a:ext uri="{FF2B5EF4-FFF2-40B4-BE49-F238E27FC236}">
                    <a16:creationId xmlns:a16="http://schemas.microsoft.com/office/drawing/2014/main" id="{4B724F9F-C2B0-4FFC-B8D7-AF77A14255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0132" y="2851468"/>
                <a:ext cx="933450" cy="919163"/>
              </a:xfrm>
              <a:custGeom>
                <a:avLst/>
                <a:gdLst/>
                <a:ahLst/>
                <a:cxnLst>
                  <a:cxn ang="0">
                    <a:pos x="238" y="252"/>
                  </a:cxn>
                  <a:cxn ang="0">
                    <a:pos x="147" y="252"/>
                  </a:cxn>
                  <a:cxn ang="0">
                    <a:pos x="175" y="193"/>
                  </a:cxn>
                  <a:cxn ang="0">
                    <a:pos x="193" y="145"/>
                  </a:cxn>
                  <a:cxn ang="0">
                    <a:pos x="211" y="193"/>
                  </a:cxn>
                  <a:cxn ang="0">
                    <a:pos x="238" y="252"/>
                  </a:cxn>
                  <a:cxn ang="0">
                    <a:pos x="188" y="0"/>
                  </a:cxn>
                  <a:cxn ang="0">
                    <a:pos x="0" y="379"/>
                  </a:cxn>
                  <a:cxn ang="0">
                    <a:pos x="88" y="379"/>
                  </a:cxn>
                  <a:cxn ang="0">
                    <a:pos x="116" y="319"/>
                  </a:cxn>
                  <a:cxn ang="0">
                    <a:pos x="270" y="319"/>
                  </a:cxn>
                  <a:cxn ang="0">
                    <a:pos x="298" y="379"/>
                  </a:cxn>
                  <a:cxn ang="0">
                    <a:pos x="385" y="379"/>
                  </a:cxn>
                  <a:cxn ang="0">
                    <a:pos x="194" y="0"/>
                  </a:cxn>
                  <a:cxn ang="0">
                    <a:pos x="188" y="0"/>
                  </a:cxn>
                </a:cxnLst>
                <a:rect l="0" t="0" r="r" b="b"/>
                <a:pathLst>
                  <a:path w="385" h="379">
                    <a:moveTo>
                      <a:pt x="238" y="252"/>
                    </a:moveTo>
                    <a:cubicBezTo>
                      <a:pt x="147" y="252"/>
                      <a:pt x="147" y="252"/>
                      <a:pt x="147" y="252"/>
                    </a:cubicBezTo>
                    <a:cubicBezTo>
                      <a:pt x="175" y="193"/>
                      <a:pt x="175" y="193"/>
                      <a:pt x="175" y="193"/>
                    </a:cubicBezTo>
                    <a:cubicBezTo>
                      <a:pt x="182" y="177"/>
                      <a:pt x="188" y="162"/>
                      <a:pt x="193" y="145"/>
                    </a:cubicBezTo>
                    <a:cubicBezTo>
                      <a:pt x="197" y="162"/>
                      <a:pt x="203" y="177"/>
                      <a:pt x="211" y="193"/>
                    </a:cubicBezTo>
                    <a:lnTo>
                      <a:pt x="238" y="252"/>
                    </a:lnTo>
                    <a:close/>
                    <a:moveTo>
                      <a:pt x="188" y="0"/>
                    </a:moveTo>
                    <a:cubicBezTo>
                      <a:pt x="0" y="379"/>
                      <a:pt x="0" y="379"/>
                      <a:pt x="0" y="379"/>
                    </a:cubicBezTo>
                    <a:cubicBezTo>
                      <a:pt x="88" y="379"/>
                      <a:pt x="88" y="379"/>
                      <a:pt x="88" y="379"/>
                    </a:cubicBezTo>
                    <a:cubicBezTo>
                      <a:pt x="116" y="319"/>
                      <a:pt x="116" y="319"/>
                      <a:pt x="116" y="319"/>
                    </a:cubicBezTo>
                    <a:cubicBezTo>
                      <a:pt x="270" y="319"/>
                      <a:pt x="270" y="319"/>
                      <a:pt x="270" y="319"/>
                    </a:cubicBezTo>
                    <a:cubicBezTo>
                      <a:pt x="298" y="379"/>
                      <a:pt x="298" y="379"/>
                      <a:pt x="298" y="379"/>
                    </a:cubicBezTo>
                    <a:cubicBezTo>
                      <a:pt x="385" y="379"/>
                      <a:pt x="385" y="379"/>
                      <a:pt x="385" y="379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8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37" name="Freeform 46">
                <a:extLst>
                  <a:ext uri="{FF2B5EF4-FFF2-40B4-BE49-F238E27FC236}">
                    <a16:creationId xmlns:a16="http://schemas.microsoft.com/office/drawing/2014/main" id="{4748684E-3E39-482D-993E-94059AD03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582" y="2856230"/>
                <a:ext cx="742950" cy="914400"/>
              </a:xfrm>
              <a:custGeom>
                <a:avLst/>
                <a:gdLst/>
                <a:ahLst/>
                <a:cxnLst>
                  <a:cxn ang="0">
                    <a:pos x="231" y="231"/>
                  </a:cxn>
                  <a:cxn ang="0">
                    <a:pos x="177" y="172"/>
                  </a:cxn>
                  <a:cxn ang="0">
                    <a:pos x="305" y="0"/>
                  </a:cxn>
                  <a:cxn ang="0">
                    <a:pos x="205" y="0"/>
                  </a:cxn>
                  <a:cxn ang="0">
                    <a:pos x="85" y="172"/>
                  </a:cxn>
                  <a:cxn ang="0">
                    <a:pos x="85" y="0"/>
                  </a:cxn>
                  <a:cxn ang="0">
                    <a:pos x="0" y="0"/>
                  </a:cxn>
                  <a:cxn ang="0">
                    <a:pos x="0" y="377"/>
                  </a:cxn>
                  <a:cxn ang="0">
                    <a:pos x="85" y="377"/>
                  </a:cxn>
                  <a:cxn ang="0">
                    <a:pos x="85" y="223"/>
                  </a:cxn>
                  <a:cxn ang="0">
                    <a:pos x="158" y="261"/>
                  </a:cxn>
                  <a:cxn ang="0">
                    <a:pos x="213" y="377"/>
                  </a:cxn>
                  <a:cxn ang="0">
                    <a:pos x="306" y="377"/>
                  </a:cxn>
                  <a:cxn ang="0">
                    <a:pos x="231" y="231"/>
                  </a:cxn>
                </a:cxnLst>
                <a:rect l="0" t="0" r="r" b="b"/>
                <a:pathLst>
                  <a:path w="306" h="377">
                    <a:moveTo>
                      <a:pt x="231" y="231"/>
                    </a:moveTo>
                    <a:cubicBezTo>
                      <a:pt x="215" y="201"/>
                      <a:pt x="200" y="183"/>
                      <a:pt x="177" y="172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85" y="377"/>
                      <a:pt x="85" y="377"/>
                      <a:pt x="85" y="377"/>
                    </a:cubicBezTo>
                    <a:cubicBezTo>
                      <a:pt x="85" y="223"/>
                      <a:pt x="85" y="223"/>
                      <a:pt x="85" y="223"/>
                    </a:cubicBezTo>
                    <a:cubicBezTo>
                      <a:pt x="120" y="223"/>
                      <a:pt x="142" y="228"/>
                      <a:pt x="158" y="261"/>
                    </a:cubicBezTo>
                    <a:cubicBezTo>
                      <a:pt x="213" y="377"/>
                      <a:pt x="213" y="377"/>
                      <a:pt x="213" y="377"/>
                    </a:cubicBezTo>
                    <a:cubicBezTo>
                      <a:pt x="306" y="377"/>
                      <a:pt x="306" y="377"/>
                      <a:pt x="306" y="377"/>
                    </a:cubicBezTo>
                    <a:cubicBezTo>
                      <a:pt x="231" y="231"/>
                      <a:pt x="231" y="231"/>
                      <a:pt x="231" y="23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 dirty="0"/>
              </a:p>
            </p:txBody>
          </p:sp>
        </p:grpSp>
        <p:grpSp>
          <p:nvGrpSpPr>
            <p:cNvPr id="10" name="Gruppieren 83">
              <a:extLst>
                <a:ext uri="{FF2B5EF4-FFF2-40B4-BE49-F238E27FC236}">
                  <a16:creationId xmlns:a16="http://schemas.microsoft.com/office/drawing/2014/main" id="{3886FA8F-D04F-402C-BCE2-484DFB99ED07}"/>
                </a:ext>
              </a:extLst>
            </p:cNvPr>
            <p:cNvGrpSpPr/>
            <p:nvPr/>
          </p:nvGrpSpPr>
          <p:grpSpPr>
            <a:xfrm>
              <a:off x="5793238" y="567280"/>
              <a:ext cx="1721946" cy="944135"/>
              <a:chOff x="2723357" y="2851468"/>
              <a:chExt cx="1676400" cy="919163"/>
            </a:xfrm>
            <a:solidFill>
              <a:schemeClr val="bg1">
                <a:alpha val="65000"/>
              </a:schemeClr>
            </a:solidFill>
          </p:grpSpPr>
          <p:sp>
            <p:nvSpPr>
              <p:cNvPr id="34" name="Freeform 47">
                <a:extLst>
                  <a:ext uri="{FF2B5EF4-FFF2-40B4-BE49-F238E27FC236}">
                    <a16:creationId xmlns:a16="http://schemas.microsoft.com/office/drawing/2014/main" id="{97EFF0CB-F6C7-4E26-9B40-4A92AEBA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357" y="2856230"/>
                <a:ext cx="741363" cy="914400"/>
              </a:xfrm>
              <a:custGeom>
                <a:avLst/>
                <a:gdLst/>
                <a:ahLst/>
                <a:cxnLst>
                  <a:cxn ang="0">
                    <a:pos x="306" y="0"/>
                  </a:cxn>
                  <a:cxn ang="0">
                    <a:pos x="221" y="0"/>
                  </a:cxn>
                  <a:cxn ang="0">
                    <a:pos x="221" y="172"/>
                  </a:cxn>
                  <a:cxn ang="0">
                    <a:pos x="100" y="0"/>
                  </a:cxn>
                  <a:cxn ang="0">
                    <a:pos x="0" y="0"/>
                  </a:cxn>
                  <a:cxn ang="0">
                    <a:pos x="129" y="171"/>
                  </a:cxn>
                  <a:cxn ang="0">
                    <a:pos x="74" y="231"/>
                  </a:cxn>
                  <a:cxn ang="0">
                    <a:pos x="1" y="377"/>
                  </a:cxn>
                  <a:cxn ang="0">
                    <a:pos x="93" y="377"/>
                  </a:cxn>
                  <a:cxn ang="0">
                    <a:pos x="148" y="261"/>
                  </a:cxn>
                  <a:cxn ang="0">
                    <a:pos x="221" y="223"/>
                  </a:cxn>
                  <a:cxn ang="0">
                    <a:pos x="221" y="377"/>
                  </a:cxn>
                  <a:cxn ang="0">
                    <a:pos x="306" y="377"/>
                  </a:cxn>
                  <a:cxn ang="0">
                    <a:pos x="306" y="0"/>
                  </a:cxn>
                </a:cxnLst>
                <a:rect l="0" t="0" r="r" b="b"/>
                <a:pathLst>
                  <a:path w="306" h="377">
                    <a:moveTo>
                      <a:pt x="306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1" y="172"/>
                      <a:pt x="221" y="172"/>
                      <a:pt x="221" y="17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05" y="183"/>
                      <a:pt x="90" y="201"/>
                      <a:pt x="74" y="231"/>
                    </a:cubicBezTo>
                    <a:cubicBezTo>
                      <a:pt x="1" y="377"/>
                      <a:pt x="1" y="377"/>
                      <a:pt x="1" y="377"/>
                    </a:cubicBezTo>
                    <a:cubicBezTo>
                      <a:pt x="93" y="377"/>
                      <a:pt x="93" y="377"/>
                      <a:pt x="93" y="377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64" y="228"/>
                      <a:pt x="187" y="223"/>
                      <a:pt x="221" y="223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306" y="377"/>
                      <a:pt x="306" y="377"/>
                      <a:pt x="306" y="377"/>
                    </a:cubicBezTo>
                    <a:cubicBezTo>
                      <a:pt x="306" y="0"/>
                      <a:pt x="306" y="0"/>
                      <a:pt x="30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35" name="Freeform 48">
                <a:extLst>
                  <a:ext uri="{FF2B5EF4-FFF2-40B4-BE49-F238E27FC236}">
                    <a16:creationId xmlns:a16="http://schemas.microsoft.com/office/drawing/2014/main" id="{BBB8BC68-19ED-478B-9ABC-DF04DCECAB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4719" y="2851468"/>
                <a:ext cx="935038" cy="919163"/>
              </a:xfrm>
              <a:custGeom>
                <a:avLst/>
                <a:gdLst/>
                <a:ahLst/>
                <a:cxnLst>
                  <a:cxn ang="0">
                    <a:pos x="147" y="252"/>
                  </a:cxn>
                  <a:cxn ang="0">
                    <a:pos x="174" y="193"/>
                  </a:cxn>
                  <a:cxn ang="0">
                    <a:pos x="192" y="145"/>
                  </a:cxn>
                  <a:cxn ang="0">
                    <a:pos x="210" y="193"/>
                  </a:cxn>
                  <a:cxn ang="0">
                    <a:pos x="238" y="252"/>
                  </a:cxn>
                  <a:cxn ang="0">
                    <a:pos x="147" y="252"/>
                  </a:cxn>
                  <a:cxn ang="0">
                    <a:pos x="197" y="0"/>
                  </a:cxn>
                  <a:cxn ang="0">
                    <a:pos x="191" y="0"/>
                  </a:cxn>
                  <a:cxn ang="0">
                    <a:pos x="0" y="379"/>
                  </a:cxn>
                  <a:cxn ang="0">
                    <a:pos x="87" y="379"/>
                  </a:cxn>
                  <a:cxn ang="0">
                    <a:pos x="115" y="319"/>
                  </a:cxn>
                  <a:cxn ang="0">
                    <a:pos x="269" y="319"/>
                  </a:cxn>
                  <a:cxn ang="0">
                    <a:pos x="297" y="379"/>
                  </a:cxn>
                  <a:cxn ang="0">
                    <a:pos x="385" y="379"/>
                  </a:cxn>
                  <a:cxn ang="0">
                    <a:pos x="197" y="0"/>
                  </a:cxn>
                </a:cxnLst>
                <a:rect l="0" t="0" r="r" b="b"/>
                <a:pathLst>
                  <a:path w="385" h="379">
                    <a:moveTo>
                      <a:pt x="147" y="252"/>
                    </a:moveTo>
                    <a:cubicBezTo>
                      <a:pt x="174" y="193"/>
                      <a:pt x="174" y="193"/>
                      <a:pt x="174" y="193"/>
                    </a:cubicBezTo>
                    <a:cubicBezTo>
                      <a:pt x="182" y="177"/>
                      <a:pt x="188" y="162"/>
                      <a:pt x="192" y="145"/>
                    </a:cubicBezTo>
                    <a:cubicBezTo>
                      <a:pt x="197" y="162"/>
                      <a:pt x="203" y="177"/>
                      <a:pt x="210" y="193"/>
                    </a:cubicBezTo>
                    <a:cubicBezTo>
                      <a:pt x="238" y="252"/>
                      <a:pt x="238" y="252"/>
                      <a:pt x="238" y="252"/>
                    </a:cubicBezTo>
                    <a:cubicBezTo>
                      <a:pt x="147" y="252"/>
                      <a:pt x="147" y="252"/>
                      <a:pt x="147" y="252"/>
                    </a:cubicBezTo>
                    <a:moveTo>
                      <a:pt x="197" y="0"/>
                    </a:moveTo>
                    <a:cubicBezTo>
                      <a:pt x="191" y="0"/>
                      <a:pt x="191" y="0"/>
                      <a:pt x="191" y="0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87" y="379"/>
                      <a:pt x="87" y="379"/>
                      <a:pt x="87" y="379"/>
                    </a:cubicBezTo>
                    <a:cubicBezTo>
                      <a:pt x="115" y="319"/>
                      <a:pt x="115" y="319"/>
                      <a:pt x="115" y="319"/>
                    </a:cubicBezTo>
                    <a:cubicBezTo>
                      <a:pt x="269" y="319"/>
                      <a:pt x="269" y="319"/>
                      <a:pt x="269" y="319"/>
                    </a:cubicBezTo>
                    <a:cubicBezTo>
                      <a:pt x="297" y="379"/>
                      <a:pt x="297" y="379"/>
                      <a:pt x="297" y="379"/>
                    </a:cubicBezTo>
                    <a:cubicBezTo>
                      <a:pt x="385" y="379"/>
                      <a:pt x="385" y="379"/>
                      <a:pt x="385" y="379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</p:grpSp>
        <p:grpSp>
          <p:nvGrpSpPr>
            <p:cNvPr id="11" name="Gruppieren 81">
              <a:extLst>
                <a:ext uri="{FF2B5EF4-FFF2-40B4-BE49-F238E27FC236}">
                  <a16:creationId xmlns:a16="http://schemas.microsoft.com/office/drawing/2014/main" id="{1726CBC0-D37B-4E87-8655-D65EACCA32A1}"/>
                </a:ext>
              </a:extLst>
            </p:cNvPr>
            <p:cNvGrpSpPr/>
            <p:nvPr/>
          </p:nvGrpSpPr>
          <p:grpSpPr>
            <a:xfrm>
              <a:off x="4072923" y="1705459"/>
              <a:ext cx="1728468" cy="422334"/>
              <a:chOff x="1048544" y="3959543"/>
              <a:chExt cx="1682750" cy="411163"/>
            </a:xfrm>
            <a:solidFill>
              <a:schemeClr val="bg1"/>
            </a:solidFill>
          </p:grpSpPr>
          <p:sp>
            <p:nvSpPr>
              <p:cNvPr id="12" name="Freeform 49">
                <a:extLst>
                  <a:ext uri="{FF2B5EF4-FFF2-40B4-BE49-F238E27FC236}">
                    <a16:creationId xmlns:a16="http://schemas.microsoft.com/office/drawing/2014/main" id="{D9DCAD81-A6A7-4449-9C7E-49E0A8C825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1594" y="3961130"/>
                <a:ext cx="100013" cy="150813"/>
              </a:xfrm>
              <a:custGeom>
                <a:avLst/>
                <a:gdLst/>
                <a:ahLst/>
                <a:cxnLst>
                  <a:cxn ang="0">
                    <a:pos x="19" y="30"/>
                  </a:cxn>
                  <a:cxn ang="0">
                    <a:pos x="31" y="20"/>
                  </a:cxn>
                  <a:cxn ang="0">
                    <a:pos x="19" y="9"/>
                  </a:cxn>
                  <a:cxn ang="0">
                    <a:pos x="11" y="9"/>
                  </a:cxn>
                  <a:cxn ang="0">
                    <a:pos x="11" y="30"/>
                  </a:cxn>
                  <a:cxn ang="0">
                    <a:pos x="19" y="30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41" y="20"/>
                  </a:cxn>
                  <a:cxn ang="0">
                    <a:pos x="19" y="40"/>
                  </a:cxn>
                  <a:cxn ang="0">
                    <a:pos x="11" y="40"/>
                  </a:cxn>
                  <a:cxn ang="0">
                    <a:pos x="11" y="62"/>
                  </a:cxn>
                  <a:cxn ang="0">
                    <a:pos x="0" y="62"/>
                  </a:cxn>
                  <a:cxn ang="0">
                    <a:pos x="0" y="0"/>
                  </a:cxn>
                </a:cxnLst>
                <a:rect l="0" t="0" r="r" b="b"/>
                <a:pathLst>
                  <a:path w="41" h="62">
                    <a:moveTo>
                      <a:pt x="19" y="30"/>
                    </a:moveTo>
                    <a:cubicBezTo>
                      <a:pt x="26" y="30"/>
                      <a:pt x="31" y="26"/>
                      <a:pt x="31" y="20"/>
                    </a:cubicBezTo>
                    <a:cubicBezTo>
                      <a:pt x="31" y="13"/>
                      <a:pt x="26" y="9"/>
                      <a:pt x="19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0"/>
                      <a:pt x="11" y="30"/>
                      <a:pt x="11" y="30"/>
                    </a:cubicBezTo>
                    <a:lnTo>
                      <a:pt x="19" y="30"/>
                    </a:lnTo>
                    <a:close/>
                    <a:moveTo>
                      <a:pt x="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32" y="0"/>
                      <a:pt x="41" y="8"/>
                      <a:pt x="41" y="20"/>
                    </a:cubicBezTo>
                    <a:cubicBezTo>
                      <a:pt x="41" y="31"/>
                      <a:pt x="32" y="40"/>
                      <a:pt x="19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13" name="Freeform 50">
                <a:extLst>
                  <a:ext uri="{FF2B5EF4-FFF2-40B4-BE49-F238E27FC236}">
                    <a16:creationId xmlns:a16="http://schemas.microsoft.com/office/drawing/2014/main" id="{ECB2D1E1-6057-4FCF-9BE8-867664930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6844" y="3959543"/>
                <a:ext cx="147638" cy="152400"/>
              </a:xfrm>
              <a:custGeom>
                <a:avLst/>
                <a:gdLst/>
                <a:ahLst/>
                <a:cxnLst>
                  <a:cxn ang="0">
                    <a:pos x="33" y="61"/>
                  </a:cxn>
                  <a:cxn ang="0">
                    <a:pos x="59" y="61"/>
                  </a:cxn>
                  <a:cxn ang="0">
                    <a:pos x="47" y="33"/>
                  </a:cxn>
                  <a:cxn ang="0">
                    <a:pos x="33" y="61"/>
                  </a:cxn>
                  <a:cxn ang="0">
                    <a:pos x="47" y="0"/>
                  </a:cxn>
                  <a:cxn ang="0">
                    <a:pos x="93" y="96"/>
                  </a:cxn>
                  <a:cxn ang="0">
                    <a:pos x="76" y="96"/>
                  </a:cxn>
                  <a:cxn ang="0">
                    <a:pos x="67" y="75"/>
                  </a:cxn>
                  <a:cxn ang="0">
                    <a:pos x="26" y="75"/>
                  </a:cxn>
                  <a:cxn ang="0">
                    <a:pos x="17" y="96"/>
                  </a:cxn>
                  <a:cxn ang="0">
                    <a:pos x="0" y="96"/>
                  </a:cxn>
                  <a:cxn ang="0">
                    <a:pos x="47" y="0"/>
                  </a:cxn>
                </a:cxnLst>
                <a:rect l="0" t="0" r="r" b="b"/>
                <a:pathLst>
                  <a:path w="93" h="96">
                    <a:moveTo>
                      <a:pt x="33" y="61"/>
                    </a:moveTo>
                    <a:lnTo>
                      <a:pt x="59" y="61"/>
                    </a:lnTo>
                    <a:lnTo>
                      <a:pt x="47" y="33"/>
                    </a:lnTo>
                    <a:lnTo>
                      <a:pt x="33" y="61"/>
                    </a:lnTo>
                    <a:close/>
                    <a:moveTo>
                      <a:pt x="47" y="0"/>
                    </a:moveTo>
                    <a:lnTo>
                      <a:pt x="93" y="96"/>
                    </a:lnTo>
                    <a:lnTo>
                      <a:pt x="76" y="96"/>
                    </a:lnTo>
                    <a:lnTo>
                      <a:pt x="67" y="75"/>
                    </a:lnTo>
                    <a:lnTo>
                      <a:pt x="26" y="75"/>
                    </a:lnTo>
                    <a:lnTo>
                      <a:pt x="17" y="96"/>
                    </a:lnTo>
                    <a:lnTo>
                      <a:pt x="0" y="96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14" name="Freeform 51">
                <a:extLst>
                  <a:ext uri="{FF2B5EF4-FFF2-40B4-BE49-F238E27FC236}">
                    <a16:creationId xmlns:a16="http://schemas.microsoft.com/office/drawing/2014/main" id="{3EFABD0E-1DC1-42F1-AF12-87AE1DD05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944" y="3959543"/>
                <a:ext cx="98425" cy="15557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8" y="47"/>
                  </a:cxn>
                  <a:cxn ang="0">
                    <a:pos x="21" y="54"/>
                  </a:cxn>
                  <a:cxn ang="0">
                    <a:pos x="31" y="47"/>
                  </a:cxn>
                  <a:cxn ang="0">
                    <a:pos x="21" y="37"/>
                  </a:cxn>
                  <a:cxn ang="0">
                    <a:pos x="17" y="35"/>
                  </a:cxn>
                  <a:cxn ang="0">
                    <a:pos x="2" y="17"/>
                  </a:cxn>
                  <a:cxn ang="0">
                    <a:pos x="21" y="0"/>
                  </a:cxn>
                  <a:cxn ang="0">
                    <a:pos x="39" y="8"/>
                  </a:cxn>
                  <a:cxn ang="0">
                    <a:pos x="32" y="15"/>
                  </a:cxn>
                  <a:cxn ang="0">
                    <a:pos x="21" y="10"/>
                  </a:cxn>
                  <a:cxn ang="0">
                    <a:pos x="13" y="17"/>
                  </a:cxn>
                  <a:cxn ang="0">
                    <a:pos x="22" y="26"/>
                  </a:cxn>
                  <a:cxn ang="0">
                    <a:pos x="27" y="28"/>
                  </a:cxn>
                  <a:cxn ang="0">
                    <a:pos x="41" y="46"/>
                  </a:cxn>
                  <a:cxn ang="0">
                    <a:pos x="21" y="64"/>
                  </a:cxn>
                  <a:cxn ang="0">
                    <a:pos x="0" y="53"/>
                  </a:cxn>
                </a:cxnLst>
                <a:rect l="0" t="0" r="r" b="b"/>
                <a:pathLst>
                  <a:path w="41" h="64">
                    <a:moveTo>
                      <a:pt x="0" y="53"/>
                    </a:moveTo>
                    <a:cubicBezTo>
                      <a:pt x="8" y="47"/>
                      <a:pt x="8" y="47"/>
                      <a:pt x="8" y="47"/>
                    </a:cubicBezTo>
                    <a:cubicBezTo>
                      <a:pt x="11" y="51"/>
                      <a:pt x="15" y="54"/>
                      <a:pt x="21" y="54"/>
                    </a:cubicBezTo>
                    <a:cubicBezTo>
                      <a:pt x="27" y="54"/>
                      <a:pt x="31" y="52"/>
                      <a:pt x="31" y="47"/>
                    </a:cubicBezTo>
                    <a:cubicBezTo>
                      <a:pt x="31" y="42"/>
                      <a:pt x="28" y="40"/>
                      <a:pt x="21" y="37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7" y="31"/>
                      <a:pt x="2" y="25"/>
                      <a:pt x="2" y="17"/>
                    </a:cubicBezTo>
                    <a:cubicBezTo>
                      <a:pt x="2" y="7"/>
                      <a:pt x="11" y="0"/>
                      <a:pt x="21" y="0"/>
                    </a:cubicBezTo>
                    <a:cubicBezTo>
                      <a:pt x="28" y="0"/>
                      <a:pt x="34" y="2"/>
                      <a:pt x="39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8" y="11"/>
                      <a:pt x="25" y="10"/>
                      <a:pt x="21" y="10"/>
                    </a:cubicBezTo>
                    <a:cubicBezTo>
                      <a:pt x="17" y="10"/>
                      <a:pt x="13" y="12"/>
                      <a:pt x="13" y="17"/>
                    </a:cubicBezTo>
                    <a:cubicBezTo>
                      <a:pt x="13" y="21"/>
                      <a:pt x="15" y="23"/>
                      <a:pt x="22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32"/>
                      <a:pt x="41" y="38"/>
                      <a:pt x="41" y="46"/>
                    </a:cubicBezTo>
                    <a:cubicBezTo>
                      <a:pt x="41" y="57"/>
                      <a:pt x="33" y="64"/>
                      <a:pt x="21" y="64"/>
                    </a:cubicBezTo>
                    <a:cubicBezTo>
                      <a:pt x="12" y="64"/>
                      <a:pt x="4" y="60"/>
                      <a:pt x="0" y="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15" name="Freeform 52">
                <a:extLst>
                  <a:ext uri="{FF2B5EF4-FFF2-40B4-BE49-F238E27FC236}">
                    <a16:creationId xmlns:a16="http://schemas.microsoft.com/office/drawing/2014/main" id="{130C1E18-CF3A-44F3-833C-C5BB9E4EB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2594" y="3959543"/>
                <a:ext cx="100013" cy="15557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7" y="47"/>
                  </a:cxn>
                  <a:cxn ang="0">
                    <a:pos x="21" y="54"/>
                  </a:cxn>
                  <a:cxn ang="0">
                    <a:pos x="30" y="47"/>
                  </a:cxn>
                  <a:cxn ang="0">
                    <a:pos x="21" y="37"/>
                  </a:cxn>
                  <a:cxn ang="0">
                    <a:pos x="16" y="35"/>
                  </a:cxn>
                  <a:cxn ang="0">
                    <a:pos x="2" y="17"/>
                  </a:cxn>
                  <a:cxn ang="0">
                    <a:pos x="21" y="0"/>
                  </a:cxn>
                  <a:cxn ang="0">
                    <a:pos x="38" y="8"/>
                  </a:cxn>
                  <a:cxn ang="0">
                    <a:pos x="31" y="15"/>
                  </a:cxn>
                  <a:cxn ang="0">
                    <a:pos x="21" y="10"/>
                  </a:cxn>
                  <a:cxn ang="0">
                    <a:pos x="12" y="17"/>
                  </a:cxn>
                  <a:cxn ang="0">
                    <a:pos x="21" y="26"/>
                  </a:cxn>
                  <a:cxn ang="0">
                    <a:pos x="26" y="28"/>
                  </a:cxn>
                  <a:cxn ang="0">
                    <a:pos x="41" y="46"/>
                  </a:cxn>
                  <a:cxn ang="0">
                    <a:pos x="21" y="64"/>
                  </a:cxn>
                  <a:cxn ang="0">
                    <a:pos x="0" y="53"/>
                  </a:cxn>
                </a:cxnLst>
                <a:rect l="0" t="0" r="r" b="b"/>
                <a:pathLst>
                  <a:path w="41" h="64">
                    <a:moveTo>
                      <a:pt x="0" y="53"/>
                    </a:moveTo>
                    <a:cubicBezTo>
                      <a:pt x="7" y="47"/>
                      <a:pt x="7" y="47"/>
                      <a:pt x="7" y="47"/>
                    </a:cubicBezTo>
                    <a:cubicBezTo>
                      <a:pt x="10" y="51"/>
                      <a:pt x="15" y="54"/>
                      <a:pt x="21" y="54"/>
                    </a:cubicBezTo>
                    <a:cubicBezTo>
                      <a:pt x="27" y="54"/>
                      <a:pt x="30" y="52"/>
                      <a:pt x="30" y="47"/>
                    </a:cubicBezTo>
                    <a:cubicBezTo>
                      <a:pt x="30" y="42"/>
                      <a:pt x="27" y="40"/>
                      <a:pt x="21" y="37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7" y="31"/>
                      <a:pt x="2" y="25"/>
                      <a:pt x="2" y="17"/>
                    </a:cubicBezTo>
                    <a:cubicBezTo>
                      <a:pt x="2" y="7"/>
                      <a:pt x="11" y="0"/>
                      <a:pt x="21" y="0"/>
                    </a:cubicBezTo>
                    <a:cubicBezTo>
                      <a:pt x="28" y="0"/>
                      <a:pt x="34" y="2"/>
                      <a:pt x="38" y="8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28" y="11"/>
                      <a:pt x="25" y="10"/>
                      <a:pt x="21" y="10"/>
                    </a:cubicBezTo>
                    <a:cubicBezTo>
                      <a:pt x="16" y="10"/>
                      <a:pt x="12" y="12"/>
                      <a:pt x="12" y="17"/>
                    </a:cubicBezTo>
                    <a:cubicBezTo>
                      <a:pt x="12" y="21"/>
                      <a:pt x="15" y="23"/>
                      <a:pt x="21" y="26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32"/>
                      <a:pt x="41" y="38"/>
                      <a:pt x="41" y="46"/>
                    </a:cubicBezTo>
                    <a:cubicBezTo>
                      <a:pt x="41" y="57"/>
                      <a:pt x="33" y="64"/>
                      <a:pt x="21" y="64"/>
                    </a:cubicBezTo>
                    <a:cubicBezTo>
                      <a:pt x="11" y="64"/>
                      <a:pt x="4" y="60"/>
                      <a:pt x="0" y="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6D61DB-925F-4570-B7B9-A72BE4298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944" y="3961130"/>
                <a:ext cx="23813" cy="150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17" name="Freeform 54">
                <a:extLst>
                  <a:ext uri="{FF2B5EF4-FFF2-40B4-BE49-F238E27FC236}">
                    <a16:creationId xmlns:a16="http://schemas.microsoft.com/office/drawing/2014/main" id="{208BADCA-0CD1-469D-8795-9358DC9F81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4682" y="3959543"/>
                <a:ext cx="153988" cy="155575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2" y="10"/>
                  </a:cxn>
                  <a:cxn ang="0">
                    <a:pos x="11" y="32"/>
                  </a:cxn>
                  <a:cxn ang="0">
                    <a:pos x="32" y="54"/>
                  </a:cxn>
                  <a:cxn ang="0">
                    <a:pos x="54" y="32"/>
                  </a:cxn>
                  <a:cxn ang="0">
                    <a:pos x="0" y="32"/>
                  </a:cxn>
                  <a:cxn ang="0">
                    <a:pos x="32" y="0"/>
                  </a:cxn>
                  <a:cxn ang="0">
                    <a:pos x="64" y="32"/>
                  </a:cxn>
                  <a:cxn ang="0">
                    <a:pos x="32" y="64"/>
                  </a:cxn>
                  <a:cxn ang="0">
                    <a:pos x="0" y="32"/>
                  </a:cxn>
                </a:cxnLst>
                <a:rect l="0" t="0" r="r" b="b"/>
                <a:pathLst>
                  <a:path w="64" h="64">
                    <a:moveTo>
                      <a:pt x="54" y="32"/>
                    </a:moveTo>
                    <a:cubicBezTo>
                      <a:pt x="54" y="20"/>
                      <a:pt x="45" y="10"/>
                      <a:pt x="32" y="10"/>
                    </a:cubicBezTo>
                    <a:cubicBezTo>
                      <a:pt x="20" y="10"/>
                      <a:pt x="11" y="20"/>
                      <a:pt x="11" y="32"/>
                    </a:cubicBezTo>
                    <a:cubicBezTo>
                      <a:pt x="11" y="45"/>
                      <a:pt x="20" y="54"/>
                      <a:pt x="32" y="54"/>
                    </a:cubicBezTo>
                    <a:cubicBezTo>
                      <a:pt x="45" y="54"/>
                      <a:pt x="54" y="45"/>
                      <a:pt x="54" y="32"/>
                    </a:cubicBezTo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18" name="Freeform 55">
                <a:extLst>
                  <a:ext uri="{FF2B5EF4-FFF2-40B4-BE49-F238E27FC236}">
                    <a16:creationId xmlns:a16="http://schemas.microsoft.com/office/drawing/2014/main" id="{44D19613-1FDA-428F-8F03-BD00D0F6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182" y="3959543"/>
                <a:ext cx="128588" cy="155575"/>
              </a:xfrm>
              <a:custGeom>
                <a:avLst/>
                <a:gdLst/>
                <a:ahLst/>
                <a:cxnLst>
                  <a:cxn ang="0">
                    <a:pos x="16" y="35"/>
                  </a:cxn>
                  <a:cxn ang="0">
                    <a:pos x="16" y="96"/>
                  </a:cxn>
                  <a:cxn ang="0">
                    <a:pos x="0" y="96"/>
                  </a:cxn>
                  <a:cxn ang="0">
                    <a:pos x="0" y="0"/>
                  </a:cxn>
                  <a:cxn ang="0">
                    <a:pos x="64" y="62"/>
                  </a:cxn>
                  <a:cxn ang="0">
                    <a:pos x="64" y="1"/>
                  </a:cxn>
                  <a:cxn ang="0">
                    <a:pos x="81" y="1"/>
                  </a:cxn>
                  <a:cxn ang="0">
                    <a:pos x="81" y="98"/>
                  </a:cxn>
                  <a:cxn ang="0">
                    <a:pos x="16" y="35"/>
                  </a:cxn>
                </a:cxnLst>
                <a:rect l="0" t="0" r="r" b="b"/>
                <a:pathLst>
                  <a:path w="81" h="98">
                    <a:moveTo>
                      <a:pt x="16" y="35"/>
                    </a:moveTo>
                    <a:lnTo>
                      <a:pt x="1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64" y="62"/>
                    </a:lnTo>
                    <a:lnTo>
                      <a:pt x="64" y="1"/>
                    </a:lnTo>
                    <a:lnTo>
                      <a:pt x="81" y="1"/>
                    </a:lnTo>
                    <a:lnTo>
                      <a:pt x="81" y="98"/>
                    </a:lnTo>
                    <a:lnTo>
                      <a:pt x="16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19" name="Freeform 56">
                <a:extLst>
                  <a:ext uri="{FF2B5EF4-FFF2-40B4-BE49-F238E27FC236}">
                    <a16:creationId xmlns:a16="http://schemas.microsoft.com/office/drawing/2014/main" id="{D0AFFFA5-3ACA-46BF-96D5-8E955A88F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5369" y="3961130"/>
                <a:ext cx="87313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" y="0"/>
                  </a:cxn>
                  <a:cxn ang="0">
                    <a:pos x="55" y="16"/>
                  </a:cxn>
                  <a:cxn ang="0">
                    <a:pos x="16" y="16"/>
                  </a:cxn>
                  <a:cxn ang="0">
                    <a:pos x="16" y="40"/>
                  </a:cxn>
                  <a:cxn ang="0">
                    <a:pos x="48" y="40"/>
                  </a:cxn>
                  <a:cxn ang="0">
                    <a:pos x="48" y="55"/>
                  </a:cxn>
                  <a:cxn ang="0">
                    <a:pos x="16" y="55"/>
                  </a:cxn>
                  <a:cxn ang="0">
                    <a:pos x="16" y="95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55" h="95">
                    <a:moveTo>
                      <a:pt x="0" y="0"/>
                    </a:moveTo>
                    <a:lnTo>
                      <a:pt x="55" y="0"/>
                    </a:lnTo>
                    <a:lnTo>
                      <a:pt x="55" y="16"/>
                    </a:lnTo>
                    <a:lnTo>
                      <a:pt x="16" y="16"/>
                    </a:lnTo>
                    <a:lnTo>
                      <a:pt x="16" y="40"/>
                    </a:lnTo>
                    <a:lnTo>
                      <a:pt x="48" y="40"/>
                    </a:lnTo>
                    <a:lnTo>
                      <a:pt x="48" y="55"/>
                    </a:lnTo>
                    <a:lnTo>
                      <a:pt x="16" y="55"/>
                    </a:lnTo>
                    <a:lnTo>
                      <a:pt x="16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0" name="Freeform 57">
                <a:extLst>
                  <a:ext uri="{FF2B5EF4-FFF2-40B4-BE49-F238E27FC236}">
                    <a16:creationId xmlns:a16="http://schemas.microsoft.com/office/drawing/2014/main" id="{3DDA0D19-43E1-4DC2-8B8A-5D122B0601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4907" y="3959543"/>
                <a:ext cx="155575" cy="155575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2" y="10"/>
                  </a:cxn>
                  <a:cxn ang="0">
                    <a:pos x="11" y="32"/>
                  </a:cxn>
                  <a:cxn ang="0">
                    <a:pos x="32" y="54"/>
                  </a:cxn>
                  <a:cxn ang="0">
                    <a:pos x="54" y="32"/>
                  </a:cxn>
                  <a:cxn ang="0">
                    <a:pos x="0" y="32"/>
                  </a:cxn>
                  <a:cxn ang="0">
                    <a:pos x="32" y="0"/>
                  </a:cxn>
                  <a:cxn ang="0">
                    <a:pos x="64" y="32"/>
                  </a:cxn>
                  <a:cxn ang="0">
                    <a:pos x="32" y="64"/>
                  </a:cxn>
                  <a:cxn ang="0">
                    <a:pos x="0" y="32"/>
                  </a:cxn>
                </a:cxnLst>
                <a:rect l="0" t="0" r="r" b="b"/>
                <a:pathLst>
                  <a:path w="64" h="64">
                    <a:moveTo>
                      <a:pt x="54" y="32"/>
                    </a:moveTo>
                    <a:cubicBezTo>
                      <a:pt x="54" y="20"/>
                      <a:pt x="45" y="10"/>
                      <a:pt x="32" y="10"/>
                    </a:cubicBezTo>
                    <a:cubicBezTo>
                      <a:pt x="20" y="10"/>
                      <a:pt x="11" y="20"/>
                      <a:pt x="11" y="32"/>
                    </a:cubicBezTo>
                    <a:cubicBezTo>
                      <a:pt x="11" y="45"/>
                      <a:pt x="20" y="54"/>
                      <a:pt x="32" y="54"/>
                    </a:cubicBezTo>
                    <a:cubicBezTo>
                      <a:pt x="45" y="54"/>
                      <a:pt x="54" y="45"/>
                      <a:pt x="54" y="32"/>
                    </a:cubicBezTo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1" name="Freeform 58">
                <a:extLst>
                  <a:ext uri="{FF2B5EF4-FFF2-40B4-BE49-F238E27FC236}">
                    <a16:creationId xmlns:a16="http://schemas.microsoft.com/office/drawing/2014/main" id="{A49C260D-DEC0-4D9A-8044-9D9FA3741B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6994" y="3961130"/>
                <a:ext cx="114300" cy="150813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29" y="18"/>
                  </a:cxn>
                  <a:cxn ang="0">
                    <a:pos x="19" y="9"/>
                  </a:cxn>
                  <a:cxn ang="0">
                    <a:pos x="10" y="9"/>
                  </a:cxn>
                  <a:cxn ang="0">
                    <a:pos x="10" y="27"/>
                  </a:cxn>
                  <a:cxn ang="0">
                    <a:pos x="19" y="27"/>
                  </a:cxn>
                  <a:cxn ang="0">
                    <a:pos x="16" y="36"/>
                  </a:cxn>
                  <a:cxn ang="0">
                    <a:pos x="10" y="36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40" y="18"/>
                  </a:cxn>
                  <a:cxn ang="0">
                    <a:pos x="27" y="35"/>
                  </a:cxn>
                  <a:cxn ang="0">
                    <a:pos x="47" y="62"/>
                  </a:cxn>
                  <a:cxn ang="0">
                    <a:pos x="35" y="62"/>
                  </a:cxn>
                  <a:cxn ang="0">
                    <a:pos x="16" y="36"/>
                  </a:cxn>
                </a:cxnLst>
                <a:rect l="0" t="0" r="r" b="b"/>
                <a:pathLst>
                  <a:path w="47" h="62">
                    <a:moveTo>
                      <a:pt x="19" y="27"/>
                    </a:moveTo>
                    <a:cubicBezTo>
                      <a:pt x="26" y="27"/>
                      <a:pt x="29" y="23"/>
                      <a:pt x="29" y="18"/>
                    </a:cubicBezTo>
                    <a:cubicBezTo>
                      <a:pt x="29" y="13"/>
                      <a:pt x="26" y="9"/>
                      <a:pt x="19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27"/>
                      <a:pt x="10" y="27"/>
                      <a:pt x="10" y="27"/>
                    </a:cubicBezTo>
                    <a:lnTo>
                      <a:pt x="19" y="27"/>
                    </a:lnTo>
                    <a:close/>
                    <a:moveTo>
                      <a:pt x="16" y="36"/>
                    </a:move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2" y="0"/>
                      <a:pt x="40" y="7"/>
                      <a:pt x="40" y="18"/>
                    </a:cubicBezTo>
                    <a:cubicBezTo>
                      <a:pt x="40" y="26"/>
                      <a:pt x="35" y="32"/>
                      <a:pt x="27" y="35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35" y="62"/>
                      <a:pt x="35" y="62"/>
                      <a:pt x="35" y="62"/>
                    </a:cubicBezTo>
                    <a:lnTo>
                      <a:pt x="16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2" name="Freeform 59">
                <a:extLst>
                  <a:ext uri="{FF2B5EF4-FFF2-40B4-BE49-F238E27FC236}">
                    <a16:creationId xmlns:a16="http://schemas.microsoft.com/office/drawing/2014/main" id="{5EAEA8B9-29F1-4A06-B02A-09067956D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544" y="4218305"/>
                <a:ext cx="103188" cy="150813"/>
              </a:xfrm>
              <a:custGeom>
                <a:avLst/>
                <a:gdLst/>
                <a:ahLst/>
                <a:cxnLst>
                  <a:cxn ang="0">
                    <a:pos x="24" y="16"/>
                  </a:cxn>
                  <a:cxn ang="0">
                    <a:pos x="0" y="16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16"/>
                  </a:cxn>
                  <a:cxn ang="0">
                    <a:pos x="39" y="16"/>
                  </a:cxn>
                  <a:cxn ang="0">
                    <a:pos x="39" y="95"/>
                  </a:cxn>
                  <a:cxn ang="0">
                    <a:pos x="24" y="95"/>
                  </a:cxn>
                  <a:cxn ang="0">
                    <a:pos x="24" y="16"/>
                  </a:cxn>
                </a:cxnLst>
                <a:rect l="0" t="0" r="r" b="b"/>
                <a:pathLst>
                  <a:path w="65" h="95">
                    <a:moveTo>
                      <a:pt x="24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65" y="0"/>
                    </a:lnTo>
                    <a:lnTo>
                      <a:pt x="65" y="16"/>
                    </a:lnTo>
                    <a:lnTo>
                      <a:pt x="39" y="16"/>
                    </a:lnTo>
                    <a:lnTo>
                      <a:pt x="39" y="95"/>
                    </a:lnTo>
                    <a:lnTo>
                      <a:pt x="24" y="95"/>
                    </a:lnTo>
                    <a:lnTo>
                      <a:pt x="2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3" name="Freeform 60">
                <a:extLst>
                  <a:ext uri="{FF2B5EF4-FFF2-40B4-BE49-F238E27FC236}">
                    <a16:creationId xmlns:a16="http://schemas.microsoft.com/office/drawing/2014/main" id="{0F8C152D-0524-485E-AF8F-B8C38584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94" y="4218305"/>
                <a:ext cx="88900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0"/>
                  </a:cxn>
                  <a:cxn ang="0">
                    <a:pos x="56" y="16"/>
                  </a:cxn>
                  <a:cxn ang="0">
                    <a:pos x="15" y="16"/>
                  </a:cxn>
                  <a:cxn ang="0">
                    <a:pos x="15" y="40"/>
                  </a:cxn>
                  <a:cxn ang="0">
                    <a:pos x="48" y="40"/>
                  </a:cxn>
                  <a:cxn ang="0">
                    <a:pos x="48" y="55"/>
                  </a:cxn>
                  <a:cxn ang="0">
                    <a:pos x="15" y="55"/>
                  </a:cxn>
                  <a:cxn ang="0">
                    <a:pos x="15" y="80"/>
                  </a:cxn>
                  <a:cxn ang="0">
                    <a:pos x="56" y="80"/>
                  </a:cxn>
                  <a:cxn ang="0">
                    <a:pos x="56" y="95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56" h="95">
                    <a:moveTo>
                      <a:pt x="0" y="0"/>
                    </a:moveTo>
                    <a:lnTo>
                      <a:pt x="56" y="0"/>
                    </a:lnTo>
                    <a:lnTo>
                      <a:pt x="56" y="16"/>
                    </a:lnTo>
                    <a:lnTo>
                      <a:pt x="15" y="16"/>
                    </a:lnTo>
                    <a:lnTo>
                      <a:pt x="15" y="40"/>
                    </a:lnTo>
                    <a:lnTo>
                      <a:pt x="48" y="40"/>
                    </a:lnTo>
                    <a:lnTo>
                      <a:pt x="48" y="55"/>
                    </a:lnTo>
                    <a:lnTo>
                      <a:pt x="15" y="55"/>
                    </a:lnTo>
                    <a:lnTo>
                      <a:pt x="15" y="80"/>
                    </a:lnTo>
                    <a:lnTo>
                      <a:pt x="56" y="80"/>
                    </a:lnTo>
                    <a:lnTo>
                      <a:pt x="56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4" name="Freeform 61">
                <a:extLst>
                  <a:ext uri="{FF2B5EF4-FFF2-40B4-BE49-F238E27FC236}">
                    <a16:creationId xmlns:a16="http://schemas.microsoft.com/office/drawing/2014/main" id="{C6D84EE0-B6D0-4679-856D-9B57A3FC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69" y="4216718"/>
                <a:ext cx="131763" cy="15398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47" y="16"/>
                  </a:cxn>
                  <a:cxn ang="0">
                    <a:pos x="32" y="10"/>
                  </a:cxn>
                  <a:cxn ang="0">
                    <a:pos x="10" y="32"/>
                  </a:cxn>
                  <a:cxn ang="0">
                    <a:pos x="32" y="54"/>
                  </a:cxn>
                  <a:cxn ang="0">
                    <a:pos x="47" y="48"/>
                  </a:cxn>
                  <a:cxn ang="0">
                    <a:pos x="54" y="55"/>
                  </a:cxn>
                  <a:cxn ang="0">
                    <a:pos x="32" y="64"/>
                  </a:cxn>
                  <a:cxn ang="0">
                    <a:pos x="0" y="32"/>
                  </a:cxn>
                </a:cxnLst>
                <a:rect l="0" t="0" r="r" b="b"/>
                <a:pathLst>
                  <a:path w="54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3" y="12"/>
                      <a:pt x="38" y="10"/>
                      <a:pt x="32" y="10"/>
                    </a:cubicBezTo>
                    <a:cubicBezTo>
                      <a:pt x="19" y="10"/>
                      <a:pt x="10" y="20"/>
                      <a:pt x="10" y="32"/>
                    </a:cubicBezTo>
                    <a:cubicBezTo>
                      <a:pt x="10" y="45"/>
                      <a:pt x="19" y="54"/>
                      <a:pt x="32" y="54"/>
                    </a:cubicBezTo>
                    <a:cubicBezTo>
                      <a:pt x="38" y="54"/>
                      <a:pt x="43" y="52"/>
                      <a:pt x="47" y="4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48" y="61"/>
                      <a:pt x="41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894F0A3D-CFED-4B43-A698-938C7B6A1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882" y="4218305"/>
                <a:ext cx="125413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7" y="40"/>
                  </a:cxn>
                  <a:cxn ang="0">
                    <a:pos x="64" y="40"/>
                  </a:cxn>
                  <a:cxn ang="0">
                    <a:pos x="64" y="0"/>
                  </a:cxn>
                  <a:cxn ang="0">
                    <a:pos x="79" y="0"/>
                  </a:cxn>
                  <a:cxn ang="0">
                    <a:pos x="79" y="95"/>
                  </a:cxn>
                  <a:cxn ang="0">
                    <a:pos x="64" y="95"/>
                  </a:cxn>
                  <a:cxn ang="0">
                    <a:pos x="64" y="55"/>
                  </a:cxn>
                  <a:cxn ang="0">
                    <a:pos x="17" y="55"/>
                  </a:cxn>
                  <a:cxn ang="0">
                    <a:pos x="17" y="95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79" h="95">
                    <a:moveTo>
                      <a:pt x="0" y="0"/>
                    </a:moveTo>
                    <a:lnTo>
                      <a:pt x="17" y="0"/>
                    </a:lnTo>
                    <a:lnTo>
                      <a:pt x="17" y="40"/>
                    </a:lnTo>
                    <a:lnTo>
                      <a:pt x="64" y="40"/>
                    </a:lnTo>
                    <a:lnTo>
                      <a:pt x="64" y="0"/>
                    </a:lnTo>
                    <a:lnTo>
                      <a:pt x="79" y="0"/>
                    </a:lnTo>
                    <a:lnTo>
                      <a:pt x="79" y="95"/>
                    </a:lnTo>
                    <a:lnTo>
                      <a:pt x="64" y="95"/>
                    </a:lnTo>
                    <a:lnTo>
                      <a:pt x="64" y="55"/>
                    </a:lnTo>
                    <a:lnTo>
                      <a:pt x="17" y="55"/>
                    </a:lnTo>
                    <a:lnTo>
                      <a:pt x="17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6B7EB615-07D2-4272-A35C-2B5DAC76D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744" y="4216718"/>
                <a:ext cx="128588" cy="153988"/>
              </a:xfrm>
              <a:custGeom>
                <a:avLst/>
                <a:gdLst/>
                <a:ahLst/>
                <a:cxnLst>
                  <a:cxn ang="0">
                    <a:pos x="15" y="35"/>
                  </a:cxn>
                  <a:cxn ang="0">
                    <a:pos x="15" y="96"/>
                  </a:cxn>
                  <a:cxn ang="0">
                    <a:pos x="0" y="96"/>
                  </a:cxn>
                  <a:cxn ang="0">
                    <a:pos x="0" y="0"/>
                  </a:cxn>
                  <a:cxn ang="0">
                    <a:pos x="65" y="62"/>
                  </a:cxn>
                  <a:cxn ang="0">
                    <a:pos x="65" y="1"/>
                  </a:cxn>
                  <a:cxn ang="0">
                    <a:pos x="81" y="1"/>
                  </a:cxn>
                  <a:cxn ang="0">
                    <a:pos x="81" y="97"/>
                  </a:cxn>
                  <a:cxn ang="0">
                    <a:pos x="15" y="35"/>
                  </a:cxn>
                </a:cxnLst>
                <a:rect l="0" t="0" r="r" b="b"/>
                <a:pathLst>
                  <a:path w="81" h="97">
                    <a:moveTo>
                      <a:pt x="15" y="35"/>
                    </a:moveTo>
                    <a:lnTo>
                      <a:pt x="15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65" y="62"/>
                    </a:lnTo>
                    <a:lnTo>
                      <a:pt x="65" y="1"/>
                    </a:lnTo>
                    <a:lnTo>
                      <a:pt x="81" y="1"/>
                    </a:lnTo>
                    <a:lnTo>
                      <a:pt x="81" y="97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CF5D3D37-EF91-46B2-A83A-A7AAC398C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4669" y="4216718"/>
                <a:ext cx="155575" cy="153988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2" y="10"/>
                  </a:cxn>
                  <a:cxn ang="0">
                    <a:pos x="11" y="32"/>
                  </a:cxn>
                  <a:cxn ang="0">
                    <a:pos x="32" y="54"/>
                  </a:cxn>
                  <a:cxn ang="0">
                    <a:pos x="54" y="32"/>
                  </a:cxn>
                  <a:cxn ang="0">
                    <a:pos x="0" y="32"/>
                  </a:cxn>
                  <a:cxn ang="0">
                    <a:pos x="32" y="0"/>
                  </a:cxn>
                  <a:cxn ang="0">
                    <a:pos x="64" y="32"/>
                  </a:cxn>
                  <a:cxn ang="0">
                    <a:pos x="32" y="64"/>
                  </a:cxn>
                  <a:cxn ang="0">
                    <a:pos x="0" y="32"/>
                  </a:cxn>
                </a:cxnLst>
                <a:rect l="0" t="0" r="r" b="b"/>
                <a:pathLst>
                  <a:path w="64" h="64">
                    <a:moveTo>
                      <a:pt x="54" y="32"/>
                    </a:moveTo>
                    <a:cubicBezTo>
                      <a:pt x="54" y="20"/>
                      <a:pt x="45" y="10"/>
                      <a:pt x="32" y="10"/>
                    </a:cubicBezTo>
                    <a:cubicBezTo>
                      <a:pt x="20" y="10"/>
                      <a:pt x="11" y="20"/>
                      <a:pt x="11" y="32"/>
                    </a:cubicBezTo>
                    <a:cubicBezTo>
                      <a:pt x="11" y="45"/>
                      <a:pt x="20" y="54"/>
                      <a:pt x="32" y="54"/>
                    </a:cubicBezTo>
                    <a:cubicBezTo>
                      <a:pt x="45" y="54"/>
                      <a:pt x="54" y="45"/>
                      <a:pt x="54" y="32"/>
                    </a:cubicBezTo>
                    <a:moveTo>
                      <a:pt x="0" y="32"/>
                    </a:move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5" y="64"/>
                      <a:pt x="0" y="50"/>
                      <a:pt x="0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696B6CB2-5D65-4EB1-82BD-D5614F6D0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757" y="4218305"/>
                <a:ext cx="87313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5" y="80"/>
                  </a:cxn>
                  <a:cxn ang="0">
                    <a:pos x="55" y="80"/>
                  </a:cxn>
                  <a:cxn ang="0">
                    <a:pos x="55" y="95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55" h="95">
                    <a:moveTo>
                      <a:pt x="0" y="0"/>
                    </a:moveTo>
                    <a:lnTo>
                      <a:pt x="15" y="0"/>
                    </a:lnTo>
                    <a:lnTo>
                      <a:pt x="15" y="80"/>
                    </a:lnTo>
                    <a:lnTo>
                      <a:pt x="55" y="80"/>
                    </a:lnTo>
                    <a:lnTo>
                      <a:pt x="5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FC4588F4-6D1C-4E86-81C9-D679E8E8F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5182" y="4216718"/>
                <a:ext cx="155575" cy="153988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2" y="10"/>
                  </a:cxn>
                  <a:cxn ang="0">
                    <a:pos x="11" y="32"/>
                  </a:cxn>
                  <a:cxn ang="0">
                    <a:pos x="32" y="54"/>
                  </a:cxn>
                  <a:cxn ang="0">
                    <a:pos x="54" y="32"/>
                  </a:cxn>
                  <a:cxn ang="0">
                    <a:pos x="0" y="32"/>
                  </a:cxn>
                  <a:cxn ang="0">
                    <a:pos x="32" y="0"/>
                  </a:cxn>
                  <a:cxn ang="0">
                    <a:pos x="64" y="32"/>
                  </a:cxn>
                  <a:cxn ang="0">
                    <a:pos x="32" y="64"/>
                  </a:cxn>
                  <a:cxn ang="0">
                    <a:pos x="0" y="32"/>
                  </a:cxn>
                </a:cxnLst>
                <a:rect l="0" t="0" r="r" b="b"/>
                <a:pathLst>
                  <a:path w="64" h="64">
                    <a:moveTo>
                      <a:pt x="54" y="32"/>
                    </a:moveTo>
                    <a:cubicBezTo>
                      <a:pt x="54" y="20"/>
                      <a:pt x="45" y="10"/>
                      <a:pt x="32" y="10"/>
                    </a:cubicBezTo>
                    <a:cubicBezTo>
                      <a:pt x="20" y="10"/>
                      <a:pt x="11" y="20"/>
                      <a:pt x="11" y="32"/>
                    </a:cubicBezTo>
                    <a:cubicBezTo>
                      <a:pt x="11" y="45"/>
                      <a:pt x="20" y="54"/>
                      <a:pt x="32" y="54"/>
                    </a:cubicBezTo>
                    <a:cubicBezTo>
                      <a:pt x="45" y="54"/>
                      <a:pt x="54" y="45"/>
                      <a:pt x="54" y="32"/>
                    </a:cubicBezTo>
                    <a:moveTo>
                      <a:pt x="0" y="32"/>
                    </a:move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5" y="64"/>
                      <a:pt x="0" y="50"/>
                      <a:pt x="0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30" name="Freeform 67">
                <a:extLst>
                  <a:ext uri="{FF2B5EF4-FFF2-40B4-BE49-F238E27FC236}">
                    <a16:creationId xmlns:a16="http://schemas.microsoft.com/office/drawing/2014/main" id="{3D29472D-B3C1-4C42-8406-77A033E5F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744" y="4216718"/>
                <a:ext cx="133350" cy="15398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32" y="0"/>
                  </a:cxn>
                  <a:cxn ang="0">
                    <a:pos x="55" y="9"/>
                  </a:cxn>
                  <a:cxn ang="0">
                    <a:pos x="48" y="16"/>
                  </a:cxn>
                  <a:cxn ang="0">
                    <a:pos x="32" y="10"/>
                  </a:cxn>
                  <a:cxn ang="0">
                    <a:pos x="11" y="32"/>
                  </a:cxn>
                  <a:cxn ang="0">
                    <a:pos x="32" y="54"/>
                  </a:cxn>
                  <a:cxn ang="0">
                    <a:pos x="45" y="51"/>
                  </a:cxn>
                  <a:cxn ang="0">
                    <a:pos x="45" y="37"/>
                  </a:cxn>
                  <a:cxn ang="0">
                    <a:pos x="28" y="37"/>
                  </a:cxn>
                  <a:cxn ang="0">
                    <a:pos x="32" y="27"/>
                  </a:cxn>
                  <a:cxn ang="0">
                    <a:pos x="55" y="27"/>
                  </a:cxn>
                  <a:cxn ang="0">
                    <a:pos x="55" y="56"/>
                  </a:cxn>
                  <a:cxn ang="0">
                    <a:pos x="32" y="64"/>
                  </a:cxn>
                  <a:cxn ang="0">
                    <a:pos x="0" y="32"/>
                  </a:cxn>
                </a:cxnLst>
                <a:rect l="0" t="0" r="r" b="b"/>
                <a:pathLst>
                  <a:path w="55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41" y="0"/>
                      <a:pt x="49" y="3"/>
                      <a:pt x="55" y="9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5" y="12"/>
                      <a:pt x="38" y="10"/>
                      <a:pt x="32" y="10"/>
                    </a:cubicBezTo>
                    <a:cubicBezTo>
                      <a:pt x="20" y="10"/>
                      <a:pt x="11" y="20"/>
                      <a:pt x="11" y="32"/>
                    </a:cubicBezTo>
                    <a:cubicBezTo>
                      <a:pt x="11" y="45"/>
                      <a:pt x="20" y="54"/>
                      <a:pt x="32" y="54"/>
                    </a:cubicBezTo>
                    <a:cubicBezTo>
                      <a:pt x="37" y="54"/>
                      <a:pt x="42" y="53"/>
                      <a:pt x="45" y="51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49" y="61"/>
                      <a:pt x="41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FFCAA9-0F98-4EDD-B4CE-967905961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369" y="4218305"/>
                <a:ext cx="23813" cy="150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32" name="Freeform 69">
                <a:extLst>
                  <a:ext uri="{FF2B5EF4-FFF2-40B4-BE49-F238E27FC236}">
                    <a16:creationId xmlns:a16="http://schemas.microsoft.com/office/drawing/2014/main" id="{C6744E0A-94F1-438B-9A09-0885944C0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632" y="4218305"/>
                <a:ext cx="920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8" y="0"/>
                  </a:cxn>
                  <a:cxn ang="0">
                    <a:pos x="58" y="16"/>
                  </a:cxn>
                  <a:cxn ang="0">
                    <a:pos x="16" y="16"/>
                  </a:cxn>
                  <a:cxn ang="0">
                    <a:pos x="16" y="40"/>
                  </a:cxn>
                  <a:cxn ang="0">
                    <a:pos x="49" y="40"/>
                  </a:cxn>
                  <a:cxn ang="0">
                    <a:pos x="49" y="55"/>
                  </a:cxn>
                  <a:cxn ang="0">
                    <a:pos x="16" y="55"/>
                  </a:cxn>
                  <a:cxn ang="0">
                    <a:pos x="16" y="80"/>
                  </a:cxn>
                  <a:cxn ang="0">
                    <a:pos x="58" y="80"/>
                  </a:cxn>
                  <a:cxn ang="0">
                    <a:pos x="58" y="95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58" h="95">
                    <a:moveTo>
                      <a:pt x="0" y="0"/>
                    </a:moveTo>
                    <a:lnTo>
                      <a:pt x="58" y="0"/>
                    </a:lnTo>
                    <a:lnTo>
                      <a:pt x="58" y="16"/>
                    </a:lnTo>
                    <a:lnTo>
                      <a:pt x="16" y="16"/>
                    </a:lnTo>
                    <a:lnTo>
                      <a:pt x="16" y="40"/>
                    </a:lnTo>
                    <a:lnTo>
                      <a:pt x="49" y="40"/>
                    </a:lnTo>
                    <a:lnTo>
                      <a:pt x="49" y="55"/>
                    </a:lnTo>
                    <a:lnTo>
                      <a:pt x="16" y="55"/>
                    </a:lnTo>
                    <a:lnTo>
                      <a:pt x="16" y="80"/>
                    </a:lnTo>
                    <a:lnTo>
                      <a:pt x="58" y="80"/>
                    </a:lnTo>
                    <a:lnTo>
                      <a:pt x="58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  <p:sp>
            <p:nvSpPr>
              <p:cNvPr id="33" name="Freeform 70">
                <a:extLst>
                  <a:ext uri="{FF2B5EF4-FFF2-40B4-BE49-F238E27FC236}">
                    <a16:creationId xmlns:a16="http://schemas.microsoft.com/office/drawing/2014/main" id="{BE9ECB58-1384-4C7D-A1B9-96273FB0B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344" y="4216718"/>
                <a:ext cx="100013" cy="153988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8" y="47"/>
                  </a:cxn>
                  <a:cxn ang="0">
                    <a:pos x="21" y="54"/>
                  </a:cxn>
                  <a:cxn ang="0">
                    <a:pos x="31" y="47"/>
                  </a:cxn>
                  <a:cxn ang="0">
                    <a:pos x="22" y="37"/>
                  </a:cxn>
                  <a:cxn ang="0">
                    <a:pos x="17" y="35"/>
                  </a:cxn>
                  <a:cxn ang="0">
                    <a:pos x="3" y="17"/>
                  </a:cxn>
                  <a:cxn ang="0">
                    <a:pos x="21" y="0"/>
                  </a:cxn>
                  <a:cxn ang="0">
                    <a:pos x="39" y="8"/>
                  </a:cxn>
                  <a:cxn ang="0">
                    <a:pos x="32" y="15"/>
                  </a:cxn>
                  <a:cxn ang="0">
                    <a:pos x="21" y="10"/>
                  </a:cxn>
                  <a:cxn ang="0">
                    <a:pos x="13" y="17"/>
                  </a:cxn>
                  <a:cxn ang="0">
                    <a:pos x="22" y="26"/>
                  </a:cxn>
                  <a:cxn ang="0">
                    <a:pos x="27" y="28"/>
                  </a:cxn>
                  <a:cxn ang="0">
                    <a:pos x="41" y="46"/>
                  </a:cxn>
                  <a:cxn ang="0">
                    <a:pos x="21" y="64"/>
                  </a:cxn>
                  <a:cxn ang="0">
                    <a:pos x="0" y="53"/>
                  </a:cxn>
                </a:cxnLst>
                <a:rect l="0" t="0" r="r" b="b"/>
                <a:pathLst>
                  <a:path w="41" h="64">
                    <a:moveTo>
                      <a:pt x="0" y="53"/>
                    </a:moveTo>
                    <a:cubicBezTo>
                      <a:pt x="8" y="47"/>
                      <a:pt x="8" y="47"/>
                      <a:pt x="8" y="47"/>
                    </a:cubicBezTo>
                    <a:cubicBezTo>
                      <a:pt x="11" y="51"/>
                      <a:pt x="16" y="54"/>
                      <a:pt x="21" y="54"/>
                    </a:cubicBezTo>
                    <a:cubicBezTo>
                      <a:pt x="27" y="54"/>
                      <a:pt x="31" y="52"/>
                      <a:pt x="31" y="47"/>
                    </a:cubicBezTo>
                    <a:cubicBezTo>
                      <a:pt x="31" y="42"/>
                      <a:pt x="28" y="40"/>
                      <a:pt x="22" y="37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7" y="31"/>
                      <a:pt x="3" y="25"/>
                      <a:pt x="3" y="17"/>
                    </a:cubicBezTo>
                    <a:cubicBezTo>
                      <a:pt x="3" y="7"/>
                      <a:pt x="12" y="0"/>
                      <a:pt x="21" y="0"/>
                    </a:cubicBezTo>
                    <a:cubicBezTo>
                      <a:pt x="29" y="0"/>
                      <a:pt x="34" y="2"/>
                      <a:pt x="39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9" y="11"/>
                      <a:pt x="26" y="10"/>
                      <a:pt x="21" y="10"/>
                    </a:cubicBezTo>
                    <a:cubicBezTo>
                      <a:pt x="17" y="10"/>
                      <a:pt x="13" y="12"/>
                      <a:pt x="13" y="17"/>
                    </a:cubicBezTo>
                    <a:cubicBezTo>
                      <a:pt x="13" y="21"/>
                      <a:pt x="16" y="24"/>
                      <a:pt x="22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32"/>
                      <a:pt x="41" y="38"/>
                      <a:pt x="41" y="46"/>
                    </a:cubicBezTo>
                    <a:cubicBezTo>
                      <a:pt x="41" y="57"/>
                      <a:pt x="33" y="64"/>
                      <a:pt x="21" y="64"/>
                    </a:cubicBezTo>
                    <a:cubicBezTo>
                      <a:pt x="12" y="64"/>
                      <a:pt x="4" y="60"/>
                      <a:pt x="0" y="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sz="2400"/>
              </a:p>
            </p:txBody>
          </p:sp>
        </p:grp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C5D7C11E-6A56-4A36-BC67-87E6D313AAFB}"/>
              </a:ext>
            </a:extLst>
          </p:cNvPr>
          <p:cNvSpPr txBox="1"/>
          <p:nvPr/>
        </p:nvSpPr>
        <p:spPr>
          <a:xfrm>
            <a:off x="659021" y="326592"/>
            <a:ext cx="28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Contexte</a:t>
            </a: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</a:rPr>
              <a:t> du projet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A407360-64FD-4C87-8EDF-7BC7205704F3}"/>
              </a:ext>
            </a:extLst>
          </p:cNvPr>
          <p:cNvSpPr txBox="1"/>
          <p:nvPr/>
        </p:nvSpPr>
        <p:spPr>
          <a:xfrm>
            <a:off x="659021" y="2326481"/>
            <a:ext cx="268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Objectif</a:t>
            </a:r>
            <a:r>
              <a:rPr lang="fr-FR" sz="2800" b="1" dirty="0">
                <a:solidFill>
                  <a:schemeClr val="bg1"/>
                </a:solidFill>
                <a:latin typeface="+mj-lt"/>
              </a:rPr>
              <a:t> du projet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5E0E420-D6CF-4A20-852F-24E922FB4C6C}"/>
              </a:ext>
            </a:extLst>
          </p:cNvPr>
          <p:cNvGrpSpPr/>
          <p:nvPr/>
        </p:nvGrpSpPr>
        <p:grpSpPr>
          <a:xfrm>
            <a:off x="1719333" y="4367023"/>
            <a:ext cx="6271108" cy="3452207"/>
            <a:chOff x="1719333" y="4367023"/>
            <a:chExt cx="6271108" cy="3452207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DAB3546F-A1EB-42C2-956F-42303AE5DFDB}"/>
                </a:ext>
              </a:extLst>
            </p:cNvPr>
            <p:cNvSpPr txBox="1"/>
            <p:nvPr/>
          </p:nvSpPr>
          <p:spPr>
            <a:xfrm>
              <a:off x="1719333" y="4367023"/>
              <a:ext cx="2019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Plan</a:t>
              </a:r>
              <a:r>
                <a:rPr lang="fr-FR" sz="2800" b="1" dirty="0">
                  <a:solidFill>
                    <a:schemeClr val="bg1"/>
                  </a:solidFill>
                  <a:latin typeface="+mj-lt"/>
                </a:rPr>
                <a:t> d’action</a:t>
              </a:r>
            </a:p>
          </p:txBody>
        </p:sp>
        <p:graphicFrame>
          <p:nvGraphicFramePr>
            <p:cNvPr id="44" name="Diagramme 43">
              <a:extLst>
                <a:ext uri="{FF2B5EF4-FFF2-40B4-BE49-F238E27FC236}">
                  <a16:creationId xmlns:a16="http://schemas.microsoft.com/office/drawing/2014/main" id="{51CE887E-8552-4779-B958-906266EB20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0623496"/>
                </p:ext>
              </p:extLst>
            </p:nvPr>
          </p:nvGraphicFramePr>
          <p:xfrm>
            <a:off x="2684619" y="5222086"/>
            <a:ext cx="5305822" cy="25971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0EACE10-ED31-43BA-A384-60D500E1CE1F}"/>
              </a:ext>
            </a:extLst>
          </p:cNvPr>
          <p:cNvGrpSpPr/>
          <p:nvPr/>
        </p:nvGrpSpPr>
        <p:grpSpPr>
          <a:xfrm>
            <a:off x="9693517" y="4458602"/>
            <a:ext cx="6703684" cy="4922073"/>
            <a:chOff x="9693517" y="4458602"/>
            <a:chExt cx="6703684" cy="4922073"/>
          </a:xfrm>
        </p:grpSpPr>
        <p:sp>
          <p:nvSpPr>
            <p:cNvPr id="4" name="Sous-titre 2">
              <a:extLst>
                <a:ext uri="{FF2B5EF4-FFF2-40B4-BE49-F238E27FC236}">
                  <a16:creationId xmlns:a16="http://schemas.microsoft.com/office/drawing/2014/main" id="{7D8549EE-B699-4B48-860A-98AF724ED08D}"/>
                </a:ext>
              </a:extLst>
            </p:cNvPr>
            <p:cNvSpPr txBox="1">
              <a:spLocks/>
            </p:cNvSpPr>
            <p:nvPr/>
          </p:nvSpPr>
          <p:spPr>
            <a:xfrm>
              <a:off x="10662750" y="5051307"/>
              <a:ext cx="5734451" cy="43293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Systèmes d’exploitation : Ubuntu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Outils de containerisation : Docker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Stockage : HDFS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SGBD : CASSANDRA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Gestion de projet  / outils : Teams, TRELLO, méthode SCRUM, Agilefant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Langages de programmation : Python 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(Pandas, Numpy, Tensorflow 2.0, KERAS, SKlearn,  PySpark)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Méthodes d’apprentissage : Réseau LSTM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Data visualisation : Matplotlib, Seaborn, Tableau</a:t>
              </a:r>
            </a:p>
            <a:p>
              <a:pPr marL="342900" indent="-342900" algn="l">
                <a:buFont typeface="Wingdings" panose="05000000000000000000" pitchFamily="2" charset="2"/>
                <a:buChar char="q"/>
              </a:pP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Déploiement : FLASK</a:t>
              </a:r>
            </a:p>
            <a:p>
              <a:pPr algn="l"/>
              <a:endParaRPr lang="fr-FR" sz="2000" dirty="0">
                <a:solidFill>
                  <a:schemeClr val="bg1"/>
                </a:solidFill>
                <a:latin typeface="+mj-lt"/>
              </a:endParaRPr>
            </a:p>
            <a:p>
              <a:pPr algn="l"/>
              <a:endParaRPr lang="fr-FR" sz="2000" dirty="0">
                <a:solidFill>
                  <a:schemeClr val="bg1"/>
                </a:solidFill>
                <a:latin typeface="+mj-lt"/>
              </a:endParaRPr>
            </a:p>
            <a:p>
              <a:endParaRPr lang="fr-FR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FF1A824-B463-4B2A-A209-5545F92BF059}"/>
                </a:ext>
              </a:extLst>
            </p:cNvPr>
            <p:cNvSpPr txBox="1"/>
            <p:nvPr/>
          </p:nvSpPr>
          <p:spPr>
            <a:xfrm>
              <a:off x="9693517" y="4458602"/>
              <a:ext cx="2045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Technologies</a:t>
              </a:r>
            </a:p>
          </p:txBody>
        </p:sp>
      </p:grpSp>
      <p:sp>
        <p:nvSpPr>
          <p:cNvPr id="47" name="Sous-titre 2">
            <a:extLst>
              <a:ext uri="{FF2B5EF4-FFF2-40B4-BE49-F238E27FC236}">
                <a16:creationId xmlns:a16="http://schemas.microsoft.com/office/drawing/2014/main" id="{C57625D8-22B8-494D-B8CC-2BAB77F30784}"/>
              </a:ext>
            </a:extLst>
          </p:cNvPr>
          <p:cNvSpPr txBox="1">
            <a:spLocks/>
          </p:cNvSpPr>
          <p:nvPr/>
        </p:nvSpPr>
        <p:spPr>
          <a:xfrm>
            <a:off x="9946422" y="7029423"/>
            <a:ext cx="6342356" cy="2190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97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4F483E5E657A4C935435CBF90751F9" ma:contentTypeVersion="6" ma:contentTypeDescription="Crée un document." ma:contentTypeScope="" ma:versionID="e918b8b6e4e5b78763e93964fc4880df">
  <xsd:schema xmlns:xsd="http://www.w3.org/2001/XMLSchema" xmlns:xs="http://www.w3.org/2001/XMLSchema" xmlns:p="http://schemas.microsoft.com/office/2006/metadata/properties" xmlns:ns2="d6344aec-804a-4788-9797-297d0390a219" targetNamespace="http://schemas.microsoft.com/office/2006/metadata/properties" ma:root="true" ma:fieldsID="3f410a95a291f307f58f1edef2e4801b" ns2:_="">
    <xsd:import namespace="d6344aec-804a-4788-9797-297d0390a2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44aec-804a-4788-9797-297d0390a2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B27941-6AE3-4190-B643-2FD9794EAC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D99E91-D46B-4143-B980-6CE5974FEC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FD9B4-C939-4E07-A60C-78BB2D654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44aec-804a-4788-9797-297d0390a2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162</Words>
  <Application>Microsoft Office PowerPoint</Application>
  <PresentationFormat>Personnalisé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  PJM Interconnection LLC (PJM) est un organisme régional de transport d’électricité (RTO) aux Etats-Unis. Il fait partie du réseau Eastern interconnexion exploitant un réseau de transport électrique desservant les états de l’est. La société cherche à optimiser la production d’électricité.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 du projet</dc:title>
  <dc:creator>LARROUY Bruno</dc:creator>
  <cp:lastModifiedBy>Kamel KBAB</cp:lastModifiedBy>
  <cp:revision>19</cp:revision>
  <dcterms:created xsi:type="dcterms:W3CDTF">2021-02-23T08:56:47Z</dcterms:created>
  <dcterms:modified xsi:type="dcterms:W3CDTF">2021-02-23T11:38:07Z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0x010100884F483E5E657A4C935435CBF90751F9</vt:lpwstr>
  </property>
</Properties>
</file>