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scm.com/book/es/v1/Empezando-Configurando-Git-por-primera-vez#Tu-edi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book/es/v1/Empezando-Configurando-Git-por-primera-vez#Tu-edito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scm.com/book/es/v1/Empezando-Configurando-Git-por-primera-vez#Tu-edi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MX"/>
              <a:t>Laboratorio de automatización en sistemas embebidos….. </a:t>
            </a:r>
            <a:endParaRPr/>
          </a:p>
        </p:txBody>
      </p:sp>
      <p:sp>
        <p:nvSpPr>
          <p:cNvPr id="76" name="Google Shape;76;p1: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MX" sz="1050">
                <a:solidFill>
                  <a:srgbClr val="4E443C"/>
                </a:solidFill>
                <a:latin typeface="Georgia"/>
                <a:ea typeface="Georgia"/>
                <a:cs typeface="Georgia"/>
                <a:sym typeface="Georgia"/>
              </a:rPr>
              <a:t>El directorio de Git es donde Git almacena los metadatos y la base de datos de objetos para su proyecto. Esta es la parte más importante de Git, y es lo que se copia cuando clonas un repositorio desde otra computadora.</a:t>
            </a:r>
            <a:br>
              <a:rPr lang="es-MX" sz="1050">
                <a:solidFill>
                  <a:srgbClr val="4E443C"/>
                </a:solidFill>
                <a:latin typeface="Georgia"/>
                <a:ea typeface="Georgia"/>
                <a:cs typeface="Georgia"/>
                <a:sym typeface="Georgia"/>
              </a:rPr>
            </a:b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El árbol de trabajo es un pago único de una versión del proyecto. Estos archivos se extraen de la base de datos comprimida en el directorio de Git y se colocan en el disco para que los use o modifique.</a:t>
            </a:r>
            <a:br>
              <a:rPr lang="es-MX" sz="1050">
                <a:solidFill>
                  <a:srgbClr val="4E443C"/>
                </a:solidFill>
                <a:latin typeface="Georgia"/>
                <a:ea typeface="Georgia"/>
                <a:cs typeface="Georgia"/>
                <a:sym typeface="Georgia"/>
              </a:rPr>
            </a:b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El área de preparación es un archivo, generalmente contenido en su directorio de Git, que almacena información sobre lo que se incluirá en su próxima confirmación. Su nombre técnico en el lenguaje de Git es "índice", pero la frase "área de puesta en escena" funciona igual de bien.</a:t>
            </a:r>
            <a:endParaRPr sz="1050">
              <a:solidFill>
                <a:srgbClr val="4E443C"/>
              </a:solidFill>
              <a:latin typeface="Georgia"/>
              <a:ea typeface="Georgia"/>
              <a:cs typeface="Georgia"/>
              <a:sym typeface="Georgia"/>
            </a:endParaRPr>
          </a:p>
          <a:p>
            <a:pPr marL="0" lvl="0" indent="0" algn="l" rtl="0">
              <a:lnSpc>
                <a:spcPct val="157142"/>
              </a:lnSpc>
              <a:spcBef>
                <a:spcPts val="0"/>
              </a:spcBef>
              <a:spcAft>
                <a:spcPts val="0"/>
              </a:spcAft>
              <a:buClr>
                <a:schemeClr val="dk1"/>
              </a:buClr>
              <a:buSzPts val="1100"/>
              <a:buFont typeface="Arial"/>
              <a:buNone/>
            </a:pPr>
            <a:endParaRPr sz="1050">
              <a:solidFill>
                <a:srgbClr val="4E443C"/>
              </a:solidFill>
              <a:uFill>
                <a:noFill/>
              </a:uFill>
              <a:latin typeface="Georgia"/>
              <a:ea typeface="Georgia"/>
              <a:cs typeface="Georgia"/>
              <a:sym typeface="Georgia"/>
              <a:hlinkClick r:id="rId3"/>
            </a:endParaRPr>
          </a:p>
          <a:p>
            <a:pPr marL="0" lvl="0" indent="0" algn="l" rtl="0">
              <a:spcBef>
                <a:spcPts val="800"/>
              </a:spcBef>
              <a:spcAft>
                <a:spcPts val="0"/>
              </a:spcAft>
              <a:buNone/>
            </a:pPr>
            <a:endParaRPr/>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93c052851_0_0: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57142"/>
              </a:lnSpc>
              <a:spcBef>
                <a:spcPts val="0"/>
              </a:spcBef>
              <a:spcAft>
                <a:spcPts val="0"/>
              </a:spcAft>
              <a:buClr>
                <a:schemeClr val="dk1"/>
              </a:buClr>
              <a:buSzPts val="1100"/>
              <a:buFont typeface="Arial"/>
              <a:buNone/>
            </a:pPr>
            <a:r>
              <a:rPr lang="es-MX"/>
              <a:t>Crea la carpeta .git</a:t>
            </a:r>
            <a:endParaRPr/>
          </a:p>
          <a:p>
            <a:pPr marL="0" lvl="0" indent="0" algn="l" rtl="0">
              <a:lnSpc>
                <a:spcPct val="157142"/>
              </a:lnSpc>
              <a:spcBef>
                <a:spcPts val="800"/>
              </a:spcBef>
              <a:spcAft>
                <a:spcPts val="0"/>
              </a:spcAft>
              <a:buClr>
                <a:schemeClr val="dk1"/>
              </a:buClr>
              <a:buSzPts val="1100"/>
              <a:buFont typeface="Arial"/>
              <a:buNone/>
            </a:pPr>
            <a:r>
              <a:rPr lang="es-MX"/>
              <a:t>Comienza a hacer seguimientos comandos git add</a:t>
            </a:r>
            <a:endParaRPr>
              <a:uFill>
                <a:noFill/>
              </a:uFill>
              <a:hlinkClick r:id="rId3"/>
            </a:endParaRPr>
          </a:p>
          <a:p>
            <a:pPr marL="0" lvl="0" indent="0" algn="l" rtl="0">
              <a:spcBef>
                <a:spcPts val="800"/>
              </a:spcBef>
              <a:spcAft>
                <a:spcPts val="0"/>
              </a:spcAft>
              <a:buNone/>
            </a:pPr>
            <a:endParaRPr/>
          </a:p>
        </p:txBody>
      </p:sp>
      <p:sp>
        <p:nvSpPr>
          <p:cNvPr id="201" name="Google Shape;201;g493c052851_0_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3c052851_0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57142"/>
              </a:lnSpc>
              <a:spcBef>
                <a:spcPts val="0"/>
              </a:spcBef>
              <a:spcAft>
                <a:spcPts val="0"/>
              </a:spcAft>
              <a:buClr>
                <a:schemeClr val="dk1"/>
              </a:buClr>
              <a:buSzPts val="1100"/>
              <a:buFont typeface="Arial"/>
              <a:buNone/>
            </a:pPr>
            <a:r>
              <a:rPr lang="es-MX" sz="1050">
                <a:solidFill>
                  <a:srgbClr val="4E443C"/>
                </a:solidFill>
                <a:latin typeface="Georgia"/>
                <a:ea typeface="Georgia"/>
                <a:cs typeface="Georgia"/>
                <a:sym typeface="Georgia"/>
              </a:rPr>
              <a:t>git pull -&gt; git fetch : reviso que ha cambiado y git merge : fusionar lo que ha cambiado</a:t>
            </a:r>
            <a:endParaRPr b="1">
              <a:solidFill>
                <a:srgbClr val="4E443C"/>
              </a:solidFill>
              <a:latin typeface="Georgia"/>
              <a:ea typeface="Georgia"/>
              <a:cs typeface="Georgia"/>
              <a:sym typeface="Georgia"/>
            </a:endParaRPr>
          </a:p>
          <a:p>
            <a:pPr marL="0" lvl="0" indent="0" algn="l" rtl="0">
              <a:spcBef>
                <a:spcPts val="800"/>
              </a:spcBef>
              <a:spcAft>
                <a:spcPts val="0"/>
              </a:spcAft>
              <a:buNone/>
            </a:pPr>
            <a:endParaRPr/>
          </a:p>
        </p:txBody>
      </p:sp>
      <p:sp>
        <p:nvSpPr>
          <p:cNvPr id="210" name="Google Shape;210;g493c052851_0_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https://git-scm.com/book/es/v1/Personalizando-Git-Configuraci%C3%B3n-de-Git</a:t>
            </a:r>
            <a:endParaRPr/>
          </a:p>
        </p:txBody>
      </p:sp>
      <p:sp>
        <p:nvSpPr>
          <p:cNvPr id="219" name="Google Shape;219;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355600" lvl="0" indent="-342900" algn="l" rtl="0">
              <a:lnSpc>
                <a:spcPct val="100000"/>
              </a:lnSpc>
              <a:spcBef>
                <a:spcPts val="0"/>
              </a:spcBef>
              <a:spcAft>
                <a:spcPts val="0"/>
              </a:spcAft>
              <a:buClr>
                <a:srgbClr val="4F81BC"/>
              </a:buClr>
              <a:buSzPts val="1200"/>
              <a:buFont typeface="Verdana"/>
              <a:buAutoNum type="arabicPeriod"/>
            </a:pPr>
            <a:r>
              <a:rPr lang="es-MX" sz="1200">
                <a:latin typeface="Verdana"/>
                <a:ea typeface="Verdana"/>
                <a:cs typeface="Verdana"/>
                <a:sym typeface="Verdana"/>
              </a:rPr>
              <a:t>SISTEMAS EMBEBIDOS</a:t>
            </a:r>
            <a:endParaRPr sz="1200">
              <a:latin typeface="Verdana"/>
              <a:ea typeface="Verdana"/>
              <a:cs typeface="Verdana"/>
              <a:sym typeface="Verdana"/>
            </a:endParaRPr>
          </a:p>
          <a:p>
            <a:pPr marL="355600" lvl="0" indent="-342900" algn="l" rtl="0">
              <a:lnSpc>
                <a:spcPct val="100000"/>
              </a:lnSpc>
              <a:spcBef>
                <a:spcPts val="600"/>
              </a:spcBef>
              <a:spcAft>
                <a:spcPts val="0"/>
              </a:spcAft>
              <a:buClr>
                <a:srgbClr val="4F81BC"/>
              </a:buClr>
              <a:buSzPts val="1200"/>
              <a:buFont typeface="Verdana"/>
              <a:buAutoNum type="arabicPeriod"/>
            </a:pPr>
            <a:r>
              <a:rPr lang="es-MX" sz="1200">
                <a:latin typeface="Verdana"/>
                <a:ea typeface="Verdana"/>
                <a:cs typeface="Verdana"/>
                <a:sym typeface="Verdana"/>
              </a:rPr>
              <a:t>ROBÓTICA</a:t>
            </a:r>
            <a:endParaRPr sz="1200">
              <a:latin typeface="Verdana"/>
              <a:ea typeface="Verdana"/>
              <a:cs typeface="Verdana"/>
              <a:sym typeface="Verdana"/>
            </a:endParaRPr>
          </a:p>
          <a:p>
            <a:pPr marL="355600" lvl="0" indent="-342900" algn="l" rtl="0">
              <a:lnSpc>
                <a:spcPct val="100000"/>
              </a:lnSpc>
              <a:spcBef>
                <a:spcPts val="600"/>
              </a:spcBef>
              <a:spcAft>
                <a:spcPts val="0"/>
              </a:spcAft>
              <a:buClr>
                <a:srgbClr val="4F81BC"/>
              </a:buClr>
              <a:buSzPts val="1200"/>
              <a:buFont typeface="Verdana"/>
              <a:buAutoNum type="arabicPeriod"/>
            </a:pPr>
            <a:r>
              <a:rPr lang="es-MX" sz="1200">
                <a:latin typeface="Verdana"/>
                <a:ea typeface="Verdana"/>
                <a:cs typeface="Verdana"/>
                <a:sym typeface="Verdana"/>
              </a:rPr>
              <a:t>SISTEMAS INTELIGENTES</a:t>
            </a:r>
            <a:endParaRPr/>
          </a:p>
          <a:p>
            <a:pPr marL="0" lvl="0" indent="0" algn="l" rtl="0">
              <a:spcBef>
                <a:spcPts val="0"/>
              </a:spcBef>
              <a:spcAft>
                <a:spcPts val="0"/>
              </a:spcAft>
              <a:buNone/>
            </a:pPr>
            <a:r>
              <a:rPr lang="es-MX" sz="1200" b="0" i="0" u="none" strike="noStrike">
                <a:solidFill>
                  <a:schemeClr val="dk1"/>
                </a:solidFill>
                <a:latin typeface="Calibri"/>
                <a:ea typeface="Calibri"/>
                <a:cs typeface="Calibri"/>
                <a:sym typeface="Calibri"/>
              </a:rPr>
              <a:t>Guiar al estudiante a reflexionar sobre la importancia del trabajo cooperativo y el control de versiones en proyectos.</a:t>
            </a:r>
            <a:endParaRPr/>
          </a:p>
          <a:p>
            <a:pPr marL="0" lvl="0" indent="0" algn="l" rtl="0">
              <a:spcBef>
                <a:spcPts val="0"/>
              </a:spcBef>
              <a:spcAft>
                <a:spcPts val="0"/>
              </a:spcAft>
              <a:buNone/>
            </a:pPr>
            <a:br>
              <a:rPr lang="es-MX"/>
            </a:br>
            <a:r>
              <a:rPr lang="es-MX" sz="1200" b="0" i="0" u="none" strike="noStrike">
                <a:solidFill>
                  <a:schemeClr val="dk1"/>
                </a:solidFill>
                <a:latin typeface="Calibri"/>
                <a:ea typeface="Calibri"/>
                <a:cs typeface="Calibri"/>
                <a:sym typeface="Calibri"/>
              </a:rPr>
              <a:t>Exponer y explicar las utilidades del sistema de control de versiones git y la plataforma github.</a:t>
            </a:r>
            <a:endParaRPr/>
          </a:p>
          <a:p>
            <a:pPr marL="0" lvl="0" indent="0" algn="l" rtl="0">
              <a:spcBef>
                <a:spcPts val="0"/>
              </a:spcBef>
              <a:spcAft>
                <a:spcPts val="0"/>
              </a:spcAft>
              <a:buNone/>
            </a:pPr>
            <a:br>
              <a:rPr lang="es-MX"/>
            </a:br>
            <a:r>
              <a:rPr lang="es-MX" sz="1200" b="0" i="0" u="none" strike="noStrike">
                <a:solidFill>
                  <a:schemeClr val="dk1"/>
                </a:solidFill>
                <a:latin typeface="Calibri"/>
                <a:ea typeface="Calibri"/>
                <a:cs typeface="Calibri"/>
                <a:sym typeface="Calibri"/>
              </a:rPr>
              <a:t>Guiar al estudiante en la exploración de herramientas y plataformas que permitan el uso de git de forma gráfica. </a:t>
            </a:r>
            <a:endParaRPr/>
          </a:p>
          <a:p>
            <a:pPr marL="12700" lvl="0" indent="0" algn="l" rtl="0">
              <a:lnSpc>
                <a:spcPct val="100000"/>
              </a:lnSpc>
              <a:spcBef>
                <a:spcPts val="600"/>
              </a:spcBef>
              <a:spcAft>
                <a:spcPts val="0"/>
              </a:spcAft>
              <a:buClr>
                <a:srgbClr val="4F81BC"/>
              </a:buClr>
              <a:buSzPts val="1200"/>
              <a:buFont typeface="Calibri"/>
              <a:buNone/>
            </a:pPr>
            <a:endParaRPr sz="1200">
              <a:latin typeface="Verdana"/>
              <a:ea typeface="Verdana"/>
              <a:cs typeface="Verdana"/>
              <a:sym typeface="Verdana"/>
            </a:endParaRPr>
          </a:p>
        </p:txBody>
      </p:sp>
      <p:sp>
        <p:nvSpPr>
          <p:cNvPr id="109" name="Google Shape;109;p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Esta herramienta funciona básicamente guardando conjuntos de parches (es decir, las diferencias entre archivos) de una versión a otra en un formato especial en disco; puede entonces recrear cómo era un archivo en cualquier momento sumando los distintos parches.</a:t>
            </a:r>
            <a:endParaRPr/>
          </a:p>
          <a:p>
            <a:pPr marL="0" lvl="0" indent="0" algn="l" rtl="0">
              <a:spcBef>
                <a:spcPts val="0"/>
              </a:spcBef>
              <a:spcAft>
                <a:spcPts val="0"/>
              </a:spcAft>
              <a:buNone/>
            </a:pPr>
            <a:r>
              <a:rPr lang="es-MX"/>
              <a:t>Un método de control de versiones usado por mucha gente es copiar los archivos a otro directorio (quizás indicando la fecha y hora en que lo hicieron, si son avispados).</a:t>
            </a:r>
            <a:endParaRPr/>
          </a:p>
        </p:txBody>
      </p:sp>
      <p:sp>
        <p:nvSpPr>
          <p:cNvPr id="125" name="Google Shape;125;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5feb4282b_0_1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45feb4282b_0_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5feb4282b_0_26: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s-MX" sz="1800">
                <a:latin typeface="Arial"/>
                <a:ea typeface="Arial"/>
                <a:cs typeface="Arial"/>
                <a:sym typeface="Arial"/>
              </a:rPr>
              <a:t>Esta historia comienza con el desarrollo de proyecto núcleo de Linux. Durante la mayor parte del mantenimiento del núcleo de Linux (1991-2002), los cambios en el software se pasaron en forma de parches y archivos con una herramienta llamada BitKeeper.  Debido a algunos conflictos </a:t>
            </a:r>
            <a:endParaRPr/>
          </a:p>
        </p:txBody>
      </p:sp>
      <p:sp>
        <p:nvSpPr>
          <p:cNvPr id="144" name="Google Shape;144;g45feb4282b_0_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feb4282b_0_35: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2 Conjunto de directorios y/o archivos dentro del repositorio que pertenecen a un proyecto común.</a:t>
            </a:r>
            <a:endParaRPr/>
          </a:p>
          <a:p>
            <a:pPr marL="0" lvl="0" indent="0" algn="l" rtl="0">
              <a:spcBef>
                <a:spcPts val="0"/>
              </a:spcBef>
              <a:spcAft>
                <a:spcPts val="0"/>
              </a:spcAft>
              <a:buNone/>
            </a:pPr>
            <a:r>
              <a:rPr lang="es-MX"/>
              <a:t>3 </a:t>
            </a:r>
            <a:r>
              <a:rPr lang="es-MX" sz="1100">
                <a:latin typeface="Arial"/>
                <a:ea typeface="Arial"/>
                <a:cs typeface="Arial"/>
                <a:sym typeface="Arial"/>
              </a:rPr>
              <a:t>Un </a:t>
            </a:r>
            <a:r>
              <a:rPr lang="es-MX" sz="1100" b="1">
                <a:latin typeface="Arial"/>
                <a:ea typeface="Arial"/>
                <a:cs typeface="Arial"/>
                <a:sym typeface="Arial"/>
              </a:rPr>
              <a:t>cambio</a:t>
            </a:r>
            <a:r>
              <a:rPr lang="es-MX" sz="1100">
                <a:latin typeface="Arial"/>
                <a:ea typeface="Arial"/>
                <a:cs typeface="Arial"/>
                <a:sym typeface="Arial"/>
              </a:rPr>
              <a:t> representa una modificación específica a un archivo bajo control de versiones. La granularidad de la modificación considerada un cambio varía entre diferentes sistemas de control de versiones.</a:t>
            </a:r>
            <a:endParaRPr/>
          </a:p>
          <a:p>
            <a:pPr marL="0" lvl="0" indent="0" algn="l" rtl="0">
              <a:spcBef>
                <a:spcPts val="0"/>
              </a:spcBef>
              <a:spcAft>
                <a:spcPts val="0"/>
              </a:spcAft>
              <a:buClr>
                <a:schemeClr val="dk1"/>
              </a:buClr>
              <a:buSzPts val="1100"/>
              <a:buFont typeface="Arial"/>
              <a:buNone/>
            </a:pPr>
            <a:r>
              <a:rPr lang="es-MX" sz="1100">
                <a:latin typeface="Arial"/>
                <a:ea typeface="Arial"/>
                <a:cs typeface="Arial"/>
                <a:sym typeface="Arial"/>
              </a:rPr>
              <a:t>5 Un despliegue crea una copia de trabajo local desde el repositorio. Se puede especificar una revisión concreta, y predeterminadamente se suele obtener la última.</a:t>
            </a:r>
            <a:endParaRPr/>
          </a:p>
          <a:p>
            <a:pPr marL="0" lvl="0" indent="0" algn="l" rtl="0">
              <a:spcBef>
                <a:spcPts val="0"/>
              </a:spcBef>
              <a:spcAft>
                <a:spcPts val="0"/>
              </a:spcAft>
              <a:buNone/>
            </a:pPr>
            <a:r>
              <a:rPr lang="es-MX"/>
              <a:t>6 Desde ese momento en adelante se tienen dos copias (ramas) que evolucionan de forma independiente siguiendo su propia línea de desarrollo</a:t>
            </a:r>
            <a:endParaRPr/>
          </a:p>
          <a:p>
            <a:pPr marL="0" lvl="0" indent="0" algn="l" rtl="0">
              <a:spcBef>
                <a:spcPts val="0"/>
              </a:spcBef>
              <a:spcAft>
                <a:spcPts val="0"/>
              </a:spcAft>
              <a:buNone/>
            </a:pPr>
            <a:r>
              <a:rPr lang="es-MX"/>
              <a:t>7 </a:t>
            </a:r>
            <a:r>
              <a:rPr lang="es-MX" sz="1100" b="1">
                <a:latin typeface="Arial"/>
                <a:ea typeface="Arial"/>
                <a:cs typeface="Arial"/>
                <a:sym typeface="Arial"/>
              </a:rPr>
              <a:t>fusión</a:t>
            </a:r>
            <a:r>
              <a:rPr lang="es-MX" sz="1100">
                <a:latin typeface="Arial"/>
                <a:ea typeface="Arial"/>
                <a:cs typeface="Arial"/>
                <a:sym typeface="Arial"/>
              </a:rPr>
              <a:t> une dos conjuntos de cambios sobre un fichero o un conjunto de ficheros en una revisión unificada de dicho fichero o ficheros. </a:t>
            </a:r>
            <a:endParaRPr sz="1100">
              <a:latin typeface="Arial"/>
              <a:ea typeface="Arial"/>
              <a:cs typeface="Arial"/>
              <a:sym typeface="Arial"/>
            </a:endParaRPr>
          </a:p>
          <a:p>
            <a:pPr marL="0" lvl="0" indent="0" algn="l" rtl="0">
              <a:spcBef>
                <a:spcPts val="0"/>
              </a:spcBef>
              <a:spcAft>
                <a:spcPts val="0"/>
              </a:spcAft>
              <a:buNone/>
            </a:pPr>
            <a:r>
              <a:rPr lang="es-MX" sz="1100">
                <a:latin typeface="Arial"/>
                <a:ea typeface="Arial"/>
                <a:cs typeface="Arial"/>
                <a:sym typeface="Arial"/>
              </a:rPr>
              <a:t>8 Un despliegue crea una copia de trabajo local desde el repositorio. Se puede especificar una revisión concreta, y predeterminadamente se suele obtener la última.</a:t>
            </a:r>
            <a:endParaRPr sz="1100">
              <a:latin typeface="Arial"/>
              <a:ea typeface="Arial"/>
              <a:cs typeface="Arial"/>
              <a:sym typeface="Arial"/>
            </a:endParaRPr>
          </a:p>
          <a:p>
            <a:pPr marL="0" lvl="0" indent="0" algn="l" rtl="0">
              <a:spcBef>
                <a:spcPts val="0"/>
              </a:spcBef>
              <a:spcAft>
                <a:spcPts val="0"/>
              </a:spcAft>
              <a:buNone/>
            </a:pPr>
            <a:r>
              <a:rPr lang="es-MX" sz="1100">
                <a:latin typeface="Arial"/>
                <a:ea typeface="Arial"/>
                <a:cs typeface="Arial"/>
                <a:sym typeface="Arial"/>
              </a:rPr>
              <a:t>9 Conflicto</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s-MX" sz="1100">
                <a:latin typeface="Arial"/>
                <a:ea typeface="Arial"/>
                <a:cs typeface="Arial"/>
                <a:sym typeface="Arial"/>
              </a:rPr>
              <a:t>Un conflicto ocurre cuando el sistema no puede manejar adecuadamente cambios realizados por dos o más usuarios en un mismo archivo</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s-MX"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None/>
            </a:pPr>
            <a:endParaRPr/>
          </a:p>
        </p:txBody>
      </p:sp>
      <p:sp>
        <p:nvSpPr>
          <p:cNvPr id="153" name="Google Shape;153;g45feb4282b_0_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5feb4282b_0_7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Para elegir el backedn de transporte HTTPS, en caso de no saber usar SSH (</a:t>
            </a:r>
            <a:r>
              <a:rPr lang="es-MX" sz="1100">
                <a:solidFill>
                  <a:srgbClr val="222222"/>
                </a:solidFill>
                <a:highlight>
                  <a:srgbClr val="FFFFFF"/>
                </a:highlight>
                <a:latin typeface="Arial"/>
                <a:ea typeface="Arial"/>
                <a:cs typeface="Arial"/>
                <a:sym typeface="Arial"/>
              </a:rPr>
              <a:t>SSH™ es un protocolo que facilita las comunicaciones seguras entre dos sistemas usando una arquitectura cliente/servidor y que permite a los usuarios conectarse a un host remotamente.</a:t>
            </a:r>
            <a:r>
              <a:rPr lang="es-MX"/>
              <a:t>)</a:t>
            </a:r>
            <a:endParaRPr/>
          </a:p>
        </p:txBody>
      </p:sp>
      <p:sp>
        <p:nvSpPr>
          <p:cNvPr id="162" name="Google Shape;162;g45feb4282b_0_7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73daabb57_1_4: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57142"/>
              </a:lnSpc>
              <a:spcBef>
                <a:spcPts val="0"/>
              </a:spcBef>
              <a:spcAft>
                <a:spcPts val="0"/>
              </a:spcAft>
              <a:buClr>
                <a:schemeClr val="dk1"/>
              </a:buClr>
              <a:buSzPts val="1100"/>
              <a:buFont typeface="Arial"/>
              <a:buNone/>
            </a:pPr>
            <a:r>
              <a:rPr lang="es-MX" sz="1050">
                <a:solidFill>
                  <a:srgbClr val="4E443C"/>
                </a:solidFill>
                <a:latin typeface="Georgia"/>
                <a:ea typeface="Georgia"/>
                <a:cs typeface="Georgia"/>
                <a:sym typeface="Georgia"/>
              </a:rPr>
              <a:t>De nuevo, sólo necesitas hacer esto una vez si especificas la opción </a:t>
            </a:r>
            <a:r>
              <a:rPr lang="es-MX" sz="1050">
                <a:solidFill>
                  <a:srgbClr val="F14E32"/>
                </a:solidFill>
                <a:highlight>
                  <a:srgbClr val="FFFFFF"/>
                </a:highlight>
                <a:latin typeface="Verdana"/>
                <a:ea typeface="Verdana"/>
                <a:cs typeface="Verdana"/>
                <a:sym typeface="Verdana"/>
              </a:rPr>
              <a:t>--global</a:t>
            </a:r>
            <a:r>
              <a:rPr lang="es-MX" sz="1050">
                <a:solidFill>
                  <a:srgbClr val="4E443C"/>
                </a:solidFill>
                <a:latin typeface="Georgia"/>
                <a:ea typeface="Georgia"/>
                <a:cs typeface="Georgia"/>
                <a:sym typeface="Georgia"/>
              </a:rPr>
              <a:t>, ya que Git siempre usará esta información para todo lo que hagas en ese sistema. Si quieres sobrescribir esta información con otro nombre o dirección de correo para proyectos específicos, puedes ejecutar el comando sin la opción </a:t>
            </a:r>
            <a:r>
              <a:rPr lang="es-MX" sz="1050">
                <a:solidFill>
                  <a:srgbClr val="F14E32"/>
                </a:solidFill>
                <a:highlight>
                  <a:srgbClr val="FFFFFF"/>
                </a:highlight>
                <a:latin typeface="Verdana"/>
                <a:ea typeface="Verdana"/>
                <a:cs typeface="Verdana"/>
                <a:sym typeface="Verdana"/>
              </a:rPr>
              <a:t>--global</a:t>
            </a:r>
            <a:r>
              <a:rPr lang="es-MX" sz="1050">
                <a:solidFill>
                  <a:srgbClr val="4E443C"/>
                </a:solidFill>
                <a:latin typeface="Georgia"/>
                <a:ea typeface="Georgia"/>
                <a:cs typeface="Georgia"/>
                <a:sym typeface="Georgia"/>
              </a:rPr>
              <a:t> cuando estés en ese proyecto.</a:t>
            </a:r>
            <a:endParaRPr b="1" u="sng">
              <a:solidFill>
                <a:srgbClr val="0388A6"/>
              </a:solidFill>
              <a:latin typeface="Georgia"/>
              <a:ea typeface="Georgia"/>
              <a:cs typeface="Georgia"/>
              <a:sym typeface="Georgia"/>
              <a:hlinkClick r:id="rId3"/>
            </a:endParaRPr>
          </a:p>
          <a:p>
            <a:pPr marL="0" lvl="0" indent="0" algn="l" rtl="0">
              <a:spcBef>
                <a:spcPts val="800"/>
              </a:spcBef>
              <a:spcAft>
                <a:spcPts val="0"/>
              </a:spcAft>
              <a:buNone/>
            </a:pPr>
            <a:endParaRPr/>
          </a:p>
        </p:txBody>
      </p:sp>
      <p:sp>
        <p:nvSpPr>
          <p:cNvPr id="175" name="Google Shape;175;g473daabb57_1_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1368678" y="1945640"/>
            <a:ext cx="7214234" cy="1946275"/>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sz="18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22"/>
        <p:cNvGrpSpPr/>
        <p:nvPr/>
      </p:nvGrpSpPr>
      <p:grpSpPr>
        <a:xfrm>
          <a:off x="0" y="0"/>
          <a:ext cx="0" cy="0"/>
          <a:chOff x="0" y="0"/>
          <a:chExt cx="0" cy="0"/>
        </a:xfrm>
      </p:grpSpPr>
      <p:sp>
        <p:nvSpPr>
          <p:cNvPr id="23" name="Google Shape;23;p3"/>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3"/>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3"/>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3"/>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3"/>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3"/>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4"/>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4"/>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4"/>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4"/>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4"/>
        <p:cNvGrpSpPr/>
        <p:nvPr/>
      </p:nvGrpSpPr>
      <p:grpSpPr>
        <a:xfrm>
          <a:off x="0" y="0"/>
          <a:ext cx="0" cy="0"/>
          <a:chOff x="0" y="0"/>
          <a:chExt cx="0" cy="0"/>
        </a:xfrm>
      </p:grpSpPr>
      <p:sp>
        <p:nvSpPr>
          <p:cNvPr id="45" name="Google Shape;45;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wo Content">
  <p:cSld name="1_Two Content">
    <p:bg>
      <p:bgPr>
        <a:solidFill>
          <a:schemeClr val="lt1"/>
        </a:solidFill>
        <a:effectLst/>
      </p:bgPr>
    </p:bg>
    <p:spTree>
      <p:nvGrpSpPr>
        <p:cNvPr id="1" name="Shape 50"/>
        <p:cNvGrpSpPr/>
        <p:nvPr/>
      </p:nvGrpSpPr>
      <p:grpSpPr>
        <a:xfrm>
          <a:off x="0" y="0"/>
          <a:ext cx="0" cy="0"/>
          <a:chOff x="0" y="0"/>
          <a:chExt cx="0" cy="0"/>
        </a:xfrm>
      </p:grpSpPr>
      <p:sp>
        <p:nvSpPr>
          <p:cNvPr id="51" name="Google Shape;51;p6"/>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6"/>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6"/>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6"/>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6"/>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6"/>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6"/>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3"/>
        <p:cNvGrpSpPr/>
        <p:nvPr/>
      </p:nvGrpSpPr>
      <p:grpSpPr>
        <a:xfrm>
          <a:off x="0" y="0"/>
          <a:ext cx="0" cy="0"/>
          <a:chOff x="0" y="0"/>
          <a:chExt cx="0" cy="0"/>
        </a:xfrm>
      </p:grpSpPr>
      <p:sp>
        <p:nvSpPr>
          <p:cNvPr id="64" name="Google Shape;64;p7"/>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7"/>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7"/>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7"/>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7"/>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7"/>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883652" y="42671"/>
            <a:ext cx="1025651" cy="105917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600" b="1" i="1"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368678" y="1945640"/>
            <a:ext cx="7214234" cy="194627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500" b="0" i="1">
                <a:solidFill>
                  <a:srgbClr val="7E7E7E"/>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rtl="0">
              <a:lnSpc>
                <a:spcPct val="100000"/>
              </a:lnSpc>
              <a:spcBef>
                <a:spcPts val="0"/>
              </a:spcBef>
              <a:buNone/>
              <a:defRPr sz="1800" b="1" i="1" u="none">
                <a:solidFill>
                  <a:srgbClr val="548ED4"/>
                </a:solidFill>
                <a:latin typeface="Verdana"/>
                <a:ea typeface="Verdana"/>
                <a:cs typeface="Verdana"/>
                <a:sym typeface="Verdana"/>
              </a:defRPr>
            </a:lvl1pPr>
            <a:lvl2pPr marL="25400" marR="0" lvl="1" indent="0" algn="l" rtl="0">
              <a:lnSpc>
                <a:spcPct val="100000"/>
              </a:lnSpc>
              <a:spcBef>
                <a:spcPts val="0"/>
              </a:spcBef>
              <a:buNone/>
              <a:defRPr sz="1800" b="1" i="1" u="none">
                <a:solidFill>
                  <a:srgbClr val="548ED4"/>
                </a:solidFill>
                <a:latin typeface="Verdana"/>
                <a:ea typeface="Verdana"/>
                <a:cs typeface="Verdana"/>
                <a:sym typeface="Verdana"/>
              </a:defRPr>
            </a:lvl2pPr>
            <a:lvl3pPr marL="25400" marR="0" lvl="2" indent="0" algn="l" rtl="0">
              <a:lnSpc>
                <a:spcPct val="100000"/>
              </a:lnSpc>
              <a:spcBef>
                <a:spcPts val="0"/>
              </a:spcBef>
              <a:buNone/>
              <a:defRPr sz="1800" b="1" i="1" u="none">
                <a:solidFill>
                  <a:srgbClr val="548ED4"/>
                </a:solidFill>
                <a:latin typeface="Verdana"/>
                <a:ea typeface="Verdana"/>
                <a:cs typeface="Verdana"/>
                <a:sym typeface="Verdana"/>
              </a:defRPr>
            </a:lvl3pPr>
            <a:lvl4pPr marL="25400" marR="0" lvl="3" indent="0" algn="l" rtl="0">
              <a:lnSpc>
                <a:spcPct val="100000"/>
              </a:lnSpc>
              <a:spcBef>
                <a:spcPts val="0"/>
              </a:spcBef>
              <a:buNone/>
              <a:defRPr sz="1800" b="1" i="1" u="none">
                <a:solidFill>
                  <a:srgbClr val="548ED4"/>
                </a:solidFill>
                <a:latin typeface="Verdana"/>
                <a:ea typeface="Verdana"/>
                <a:cs typeface="Verdana"/>
                <a:sym typeface="Verdana"/>
              </a:defRPr>
            </a:lvl4pPr>
            <a:lvl5pPr marL="25400" marR="0" lvl="4" indent="0" algn="l" rtl="0">
              <a:lnSpc>
                <a:spcPct val="100000"/>
              </a:lnSpc>
              <a:spcBef>
                <a:spcPts val="0"/>
              </a:spcBef>
              <a:buNone/>
              <a:defRPr sz="1800" b="1" i="1" u="none">
                <a:solidFill>
                  <a:srgbClr val="548ED4"/>
                </a:solidFill>
                <a:latin typeface="Verdana"/>
                <a:ea typeface="Verdana"/>
                <a:cs typeface="Verdana"/>
                <a:sym typeface="Verdana"/>
              </a:defRPr>
            </a:lvl5pPr>
            <a:lvl6pPr marL="25400" marR="0" lvl="5" indent="0" algn="l" rtl="0">
              <a:lnSpc>
                <a:spcPct val="100000"/>
              </a:lnSpc>
              <a:spcBef>
                <a:spcPts val="0"/>
              </a:spcBef>
              <a:buNone/>
              <a:defRPr sz="1800" b="1" i="1" u="none">
                <a:solidFill>
                  <a:srgbClr val="548ED4"/>
                </a:solidFill>
                <a:latin typeface="Verdana"/>
                <a:ea typeface="Verdana"/>
                <a:cs typeface="Verdana"/>
                <a:sym typeface="Verdana"/>
              </a:defRPr>
            </a:lvl6pPr>
            <a:lvl7pPr marL="25400" marR="0" lvl="6" indent="0" algn="l" rtl="0">
              <a:lnSpc>
                <a:spcPct val="100000"/>
              </a:lnSpc>
              <a:spcBef>
                <a:spcPts val="0"/>
              </a:spcBef>
              <a:buNone/>
              <a:defRPr sz="1800" b="1" i="1" u="none">
                <a:solidFill>
                  <a:srgbClr val="548ED4"/>
                </a:solidFill>
                <a:latin typeface="Verdana"/>
                <a:ea typeface="Verdana"/>
                <a:cs typeface="Verdana"/>
                <a:sym typeface="Verdana"/>
              </a:defRPr>
            </a:lvl7pPr>
            <a:lvl8pPr marL="25400" marR="0" lvl="7" indent="0" algn="l" rtl="0">
              <a:lnSpc>
                <a:spcPct val="100000"/>
              </a:lnSpc>
              <a:spcBef>
                <a:spcPts val="0"/>
              </a:spcBef>
              <a:buNone/>
              <a:defRPr sz="1800" b="1" i="1" u="none">
                <a:solidFill>
                  <a:srgbClr val="548ED4"/>
                </a:solidFill>
                <a:latin typeface="Verdana"/>
                <a:ea typeface="Verdana"/>
                <a:cs typeface="Verdana"/>
                <a:sym typeface="Verdana"/>
              </a:defRPr>
            </a:lvl8pPr>
            <a:lvl9pPr marL="25400" marR="0" lvl="8" indent="0" algn="l" rtl="0">
              <a:lnSpc>
                <a:spcPct val="100000"/>
              </a:lnSpc>
              <a:spcBef>
                <a:spcPts val="0"/>
              </a:spcBef>
              <a:buNone/>
              <a:defRPr sz="1800" b="1" i="1" u="none">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tldp.org/LDP/intro-linux/html/sect_06_02.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8"/>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p:nvPr/>
        </p:nvSpPr>
        <p:spPr>
          <a:xfrm>
            <a:off x="1472438" y="6418886"/>
            <a:ext cx="6774815" cy="280670"/>
          </a:xfrm>
          <a:prstGeom prst="rect">
            <a:avLst/>
          </a:prstGeom>
          <a:noFill/>
          <a:ln>
            <a:noFill/>
          </a:ln>
        </p:spPr>
        <p:txBody>
          <a:bodyPr spcFirstLastPara="1" wrap="square" lIns="0" tIns="0" rIns="0" bIns="0" anchor="t" anchorCtr="0">
            <a:noAutofit/>
          </a:bodyPr>
          <a:lstStyle/>
          <a:p>
            <a:pPr marL="0" marR="0" lvl="0" indent="0" algn="l" rtl="0">
              <a:lnSpc>
                <a:spcPct val="69259"/>
              </a:lnSpc>
              <a:spcBef>
                <a:spcPts val="0"/>
              </a:spcBef>
              <a:spcAft>
                <a:spcPts val="0"/>
              </a:spcAft>
              <a:buNone/>
            </a:pPr>
            <a:r>
              <a:rPr lang="es-MX" sz="1500" i="1">
                <a:solidFill>
                  <a:srgbClr val="7E7E7E"/>
                </a:solidFill>
                <a:latin typeface="Verdana"/>
                <a:ea typeface="Verdana"/>
                <a:cs typeface="Verdana"/>
                <a:sym typeface="Verdana"/>
              </a:rPr>
              <a:t>LASER – Laboratorio de automática sistemas embebidos y robótica	</a:t>
            </a:r>
            <a:r>
              <a:rPr lang="es-MX" sz="2700" b="1" i="1" baseline="-25000">
                <a:solidFill>
                  <a:srgbClr val="548ED4"/>
                </a:solidFill>
                <a:latin typeface="Verdana"/>
                <a:ea typeface="Verdana"/>
                <a:cs typeface="Verdana"/>
                <a:sym typeface="Verdana"/>
              </a:rPr>
              <a:t>1</a:t>
            </a:r>
            <a:endParaRPr sz="2700" baseline="-25000">
              <a:solidFill>
                <a:schemeClr val="dk1"/>
              </a:solidFill>
              <a:latin typeface="Verdana"/>
              <a:ea typeface="Verdana"/>
              <a:cs typeface="Verdana"/>
              <a:sym typeface="Verdana"/>
            </a:endParaRPr>
          </a:p>
        </p:txBody>
      </p:sp>
      <p:pic>
        <p:nvPicPr>
          <p:cNvPr id="82" name="Google Shape;82;p8"/>
          <p:cNvPicPr preferRelativeResize="0"/>
          <p:nvPr/>
        </p:nvPicPr>
        <p:blipFill rotWithShape="1">
          <a:blip r:embed="rId3">
            <a:alphaModFix/>
            <a:biLevel thresh="75000"/>
          </a:blip>
          <a:srcRect/>
          <a:stretch/>
        </p:blipFill>
        <p:spPr>
          <a:xfrm>
            <a:off x="6019800" y="3711110"/>
            <a:ext cx="1828800" cy="1828800"/>
          </a:xfrm>
          <a:prstGeom prst="rect">
            <a:avLst/>
          </a:prstGeom>
          <a:noFill/>
          <a:ln>
            <a:noFill/>
          </a:ln>
        </p:spPr>
      </p:pic>
      <p:sp>
        <p:nvSpPr>
          <p:cNvPr id="83" name="Google Shape;83;p8"/>
          <p:cNvSpPr/>
          <p:nvPr/>
        </p:nvSpPr>
        <p:spPr>
          <a:xfrm>
            <a:off x="268605" y="143661"/>
            <a:ext cx="3922395" cy="11261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1084453" y="1701516"/>
            <a:ext cx="7162800" cy="1490152"/>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None/>
            </a:pPr>
            <a:r>
              <a:rPr lang="es-MX" sz="3200" i="0">
                <a:solidFill>
                  <a:schemeClr val="dk2"/>
                </a:solidFill>
              </a:rPr>
              <a:t>Curso de manejo de la herramienta git y la </a:t>
            </a:r>
            <a:r>
              <a:rPr lang="es-MX" sz="3200" i="0">
                <a:solidFill>
                  <a:schemeClr val="dk2"/>
                </a:solidFill>
                <a:latin typeface="Verdana"/>
                <a:ea typeface="Verdana"/>
                <a:cs typeface="Verdana"/>
                <a:sym typeface="Verdana"/>
              </a:rPr>
              <a:t>plataforma</a:t>
            </a:r>
            <a:r>
              <a:rPr lang="es-MX" sz="3200" i="0">
                <a:solidFill>
                  <a:schemeClr val="dk2"/>
                </a:solidFill>
              </a:rPr>
              <a:t> GitHub para el control de versiones</a:t>
            </a:r>
            <a:endParaRPr sz="3200" i="0">
              <a:solidFill>
                <a:schemeClr val="dk2"/>
              </a:solidFill>
            </a:endParaRPr>
          </a:p>
        </p:txBody>
      </p:sp>
      <p:pic>
        <p:nvPicPr>
          <p:cNvPr id="85" name="Google Shape;85;p8"/>
          <p:cNvPicPr preferRelativeResize="0"/>
          <p:nvPr/>
        </p:nvPicPr>
        <p:blipFill rotWithShape="1">
          <a:blip r:embed="rId5">
            <a:alphaModFix/>
            <a:biLevel thresh="75000"/>
          </a:blip>
          <a:srcRect/>
          <a:stretch/>
        </p:blipFill>
        <p:spPr>
          <a:xfrm>
            <a:off x="1905000" y="3880435"/>
            <a:ext cx="3565219" cy="149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322625" y="855575"/>
            <a:ext cx="42060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Espacios de Trabajo</a:t>
            </a:r>
            <a:endParaRPr sz="2400" i="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10</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2371975" y="3119250"/>
            <a:ext cx="6000900"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Creación de repositorios local</a:t>
            </a:r>
            <a:endParaRPr sz="2800" b="1">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a:solidFill>
                <a:srgbClr val="FFFFFF"/>
              </a:solidFill>
              <a:latin typeface="Verdana"/>
              <a:ea typeface="Verdana"/>
              <a:cs typeface="Verdana"/>
              <a:sym typeface="Verdana"/>
            </a:endParaRPr>
          </a:p>
        </p:txBody>
      </p:sp>
      <p:pic>
        <p:nvPicPr>
          <p:cNvPr id="198" name="Google Shape;198;p17"/>
          <p:cNvPicPr preferRelativeResize="0"/>
          <p:nvPr/>
        </p:nvPicPr>
        <p:blipFill>
          <a:blip r:embed="rId3">
            <a:alphaModFix/>
          </a:blip>
          <a:stretch>
            <a:fillRect/>
          </a:stretch>
        </p:blipFill>
        <p:spPr>
          <a:xfrm>
            <a:off x="1872097" y="1507800"/>
            <a:ext cx="6221099" cy="4322885"/>
          </a:xfrm>
          <a:prstGeom prst="rect">
            <a:avLst/>
          </a:prstGeom>
          <a:noFill/>
          <a:ln>
            <a:noFill/>
          </a:ln>
        </p:spPr>
      </p:pic>
      <p:pic>
        <p:nvPicPr>
          <p:cNvPr id="197" name="Google Shape;197;p17"/>
          <p:cNvPicPr preferRelativeResize="0"/>
          <p:nvPr/>
        </p:nvPicPr>
        <p:blipFill>
          <a:blip r:embed="rId4">
            <a:alphaModFix/>
          </a:blip>
          <a:stretch>
            <a:fillRect/>
          </a:stretch>
        </p:blipFill>
        <p:spPr>
          <a:xfrm>
            <a:off x="1097053" y="1435175"/>
            <a:ext cx="8046946" cy="477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circle(in)">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1569325" y="855575"/>
            <a:ext cx="58536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Creación del Repositorio Local</a:t>
            </a:r>
            <a:endParaRPr sz="2400" i="0">
              <a:solidFill>
                <a:srgbClr val="1F487C"/>
              </a:solidFill>
            </a:endParaRPr>
          </a:p>
        </p:txBody>
      </p:sp>
      <p:sp>
        <p:nvSpPr>
          <p:cNvPr id="204" name="Google Shape;204;p18"/>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05" name="Google Shape;205;p18"/>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11</a:t>
            </a:fld>
            <a:endParaRPr sz="1800">
              <a:solidFill>
                <a:schemeClr val="dk1"/>
              </a:solidFill>
              <a:latin typeface="Verdana"/>
              <a:ea typeface="Verdana"/>
              <a:cs typeface="Verdana"/>
              <a:sym typeface="Verdana"/>
            </a:endParaRPr>
          </a:p>
        </p:txBody>
      </p:sp>
      <p:sp>
        <p:nvSpPr>
          <p:cNvPr id="206" name="Google Shape;206;p18"/>
          <p:cNvSpPr txBox="1"/>
          <p:nvPr/>
        </p:nvSpPr>
        <p:spPr>
          <a:xfrm rot="-5400000">
            <a:off x="-2371975" y="3119250"/>
            <a:ext cx="6000900"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Creación de repositorios local</a:t>
            </a:r>
            <a:endParaRPr sz="2800" b="1">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a:solidFill>
                <a:srgbClr val="FFFFFF"/>
              </a:solidFill>
              <a:latin typeface="Verdana"/>
              <a:ea typeface="Verdana"/>
              <a:cs typeface="Verdana"/>
              <a:sym typeface="Verdana"/>
            </a:endParaRPr>
          </a:p>
        </p:txBody>
      </p:sp>
      <p:sp>
        <p:nvSpPr>
          <p:cNvPr id="207" name="Google Shape;207;p18"/>
          <p:cNvSpPr txBox="1"/>
          <p:nvPr/>
        </p:nvSpPr>
        <p:spPr>
          <a:xfrm>
            <a:off x="1631050" y="1718600"/>
            <a:ext cx="6049800" cy="33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init</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add “Nombre del archivo”</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add . </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 </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commit </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commit -m “Mensaje”</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commit -am “Mensaje”</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commit --amend </a:t>
            </a:r>
            <a:endParaRPr sz="1050">
              <a:solidFill>
                <a:srgbClr val="F14E32"/>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1569325" y="855575"/>
            <a:ext cx="5853600" cy="863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Asociación de un repositorio remoto</a:t>
            </a:r>
            <a:endParaRPr sz="2400" i="0">
              <a:solidFill>
                <a:srgbClr val="1F487C"/>
              </a:solidFill>
            </a:endParaRPr>
          </a:p>
        </p:txBody>
      </p:sp>
      <p:sp>
        <p:nvSpPr>
          <p:cNvPr id="213" name="Google Shape;213;p19"/>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14" name="Google Shape;214;p19"/>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12</a:t>
            </a:fld>
            <a:endParaRPr sz="1800">
              <a:solidFill>
                <a:schemeClr val="dk1"/>
              </a:solidFill>
              <a:latin typeface="Verdana"/>
              <a:ea typeface="Verdana"/>
              <a:cs typeface="Verdana"/>
              <a:sym typeface="Verdana"/>
            </a:endParaRPr>
          </a:p>
        </p:txBody>
      </p:sp>
      <p:sp>
        <p:nvSpPr>
          <p:cNvPr id="215" name="Google Shape;215;p19"/>
          <p:cNvSpPr txBox="1"/>
          <p:nvPr/>
        </p:nvSpPr>
        <p:spPr>
          <a:xfrm rot="-5400000">
            <a:off x="-2371975" y="3119250"/>
            <a:ext cx="6000900"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Creación de repositorios local</a:t>
            </a:r>
            <a:endParaRPr sz="2800" b="1">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a:solidFill>
                <a:srgbClr val="FFFFFF"/>
              </a:solidFill>
              <a:latin typeface="Verdana"/>
              <a:ea typeface="Verdana"/>
              <a:cs typeface="Verdana"/>
              <a:sym typeface="Verdana"/>
            </a:endParaRPr>
          </a:p>
        </p:txBody>
      </p:sp>
      <p:sp>
        <p:nvSpPr>
          <p:cNvPr id="216" name="Google Shape;216;p19"/>
          <p:cNvSpPr txBox="1"/>
          <p:nvPr/>
        </p:nvSpPr>
        <p:spPr>
          <a:xfrm>
            <a:off x="1631050" y="1718600"/>
            <a:ext cx="6049800" cy="20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init</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050">
                <a:solidFill>
                  <a:srgbClr val="F14E32"/>
                </a:solidFill>
                <a:highlight>
                  <a:srgbClr val="FFFFFF"/>
                </a:highlight>
                <a:latin typeface="Verdana"/>
                <a:ea typeface="Verdana"/>
                <a:cs typeface="Verdana"/>
                <a:sym typeface="Verdana"/>
              </a:rPr>
              <a:t>git remote add origin https://github.com/user/repo.git</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remote -v</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050">
                <a:solidFill>
                  <a:srgbClr val="F14E32"/>
                </a:solidFill>
                <a:highlight>
                  <a:srgbClr val="FFFFFF"/>
                </a:highlight>
                <a:latin typeface="Verdana"/>
                <a:ea typeface="Verdana"/>
                <a:cs typeface="Verdana"/>
                <a:sym typeface="Verdana"/>
              </a:rPr>
              <a:t>git branch --set-upstream-to=origin/master master</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pull origin/master master</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834352" y="4241425"/>
            <a:ext cx="4156200" cy="9399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6000" i="0">
                <a:solidFill>
                  <a:srgbClr val="1F487C"/>
                </a:solidFill>
                <a:latin typeface="Verdana"/>
                <a:ea typeface="Verdana"/>
                <a:cs typeface="Verdana"/>
                <a:sym typeface="Verdana"/>
              </a:rPr>
              <a:t>GRACIAS</a:t>
            </a:r>
            <a:endParaRPr sz="6000">
              <a:latin typeface="Verdana"/>
              <a:ea typeface="Verdana"/>
              <a:cs typeface="Verdana"/>
              <a:sym typeface="Verdana"/>
            </a:endParaRPr>
          </a:p>
        </p:txBody>
      </p:sp>
      <p:sp>
        <p:nvSpPr>
          <p:cNvPr id="222" name="Google Shape;222;p20"/>
          <p:cNvSpPr txBox="1">
            <a:spLocks noGrp="1"/>
          </p:cNvSpPr>
          <p:nvPr>
            <p:ph type="ftr" idx="11"/>
          </p:nvPr>
        </p:nvSpPr>
        <p:spPr>
          <a:xfrm>
            <a:off x="1459738" y="6406186"/>
            <a:ext cx="6221095" cy="259079"/>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23" name="Google Shape;223;p20"/>
          <p:cNvSpPr txBox="1">
            <a:spLocks noGrp="1"/>
          </p:cNvSpPr>
          <p:nvPr>
            <p:ph type="sldNum" idx="12"/>
          </p:nvPr>
        </p:nvSpPr>
        <p:spPr>
          <a:xfrm>
            <a:off x="8093202" y="6406267"/>
            <a:ext cx="307340" cy="306070"/>
          </a:xfrm>
          <a:prstGeom prst="rect">
            <a:avLst/>
          </a:prstGeom>
          <a:noFill/>
          <a:ln>
            <a:noFill/>
          </a:ln>
        </p:spPr>
        <p:txBody>
          <a:bodyPr spcFirstLastPara="1" wrap="square" lIns="0" tIns="13950" rIns="0" bIns="0" anchor="t" anchorCtr="0">
            <a:noAutofit/>
          </a:bodyPr>
          <a:lstStyle/>
          <a:p>
            <a:pPr marL="25400" lvl="0" indent="0" algn="l" rtl="0">
              <a:lnSpc>
                <a:spcPct val="100000"/>
              </a:lnSpc>
              <a:spcBef>
                <a:spcPts val="0"/>
              </a:spcBef>
              <a:spcAft>
                <a:spcPts val="0"/>
              </a:spcAft>
              <a:buNone/>
            </a:pPr>
            <a:fld id="{00000000-1234-1234-1234-123412341234}" type="slidenum">
              <a:rPr lang="es-MX"/>
              <a:t>13</a:t>
            </a:fld>
            <a:endParaRPr/>
          </a:p>
        </p:txBody>
      </p:sp>
      <p:pic>
        <p:nvPicPr>
          <p:cNvPr id="224" name="Google Shape;224;p20" descr="Usuarios"/>
          <p:cNvPicPr preferRelativeResize="0"/>
          <p:nvPr/>
        </p:nvPicPr>
        <p:blipFill rotWithShape="1">
          <a:blip r:embed="rId3">
            <a:alphaModFix/>
          </a:blip>
          <a:srcRect/>
          <a:stretch/>
        </p:blipFill>
        <p:spPr>
          <a:xfrm>
            <a:off x="5334000" y="4241419"/>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9"/>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9"/>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9"/>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9"/>
          <p:cNvSpPr/>
          <p:nvPr/>
        </p:nvSpPr>
        <p:spPr>
          <a:xfrm>
            <a:off x="7883652" y="1228344"/>
            <a:ext cx="1080516" cy="2103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txBox="1">
            <a:spLocks noGrp="1"/>
          </p:cNvSpPr>
          <p:nvPr>
            <p:ph type="title"/>
          </p:nvPr>
        </p:nvSpPr>
        <p:spPr>
          <a:xfrm>
            <a:off x="1035300" y="630141"/>
            <a:ext cx="4787400" cy="9234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s-MX" sz="3200" i="0">
                <a:solidFill>
                  <a:srgbClr val="1F487C"/>
                </a:solidFill>
                <a:latin typeface="Verdana"/>
                <a:ea typeface="Verdana"/>
                <a:cs typeface="Verdana"/>
                <a:sym typeface="Verdana"/>
              </a:rPr>
              <a:t>Contenidos del Curso</a:t>
            </a:r>
            <a:endParaRPr sz="3200">
              <a:latin typeface="Verdana"/>
              <a:ea typeface="Verdana"/>
              <a:cs typeface="Verdana"/>
              <a:sym typeface="Verdana"/>
            </a:endParaRPr>
          </a:p>
        </p:txBody>
      </p:sp>
      <p:sp>
        <p:nvSpPr>
          <p:cNvPr id="95" name="Google Shape;95;p9"/>
          <p:cNvSpPr txBox="1">
            <a:spLocks noGrp="1"/>
          </p:cNvSpPr>
          <p:nvPr>
            <p:ph type="ftr" idx="11"/>
          </p:nvPr>
        </p:nvSpPr>
        <p:spPr>
          <a:xfrm>
            <a:off x="1459738" y="6406186"/>
            <a:ext cx="6221095" cy="259079"/>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96" name="Google Shape;96;p9"/>
          <p:cNvSpPr txBox="1"/>
          <p:nvPr/>
        </p:nvSpPr>
        <p:spPr>
          <a:xfrm>
            <a:off x="8093202" y="6406267"/>
            <a:ext cx="179070" cy="30607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2</a:t>
            </a:fld>
            <a:endParaRPr sz="1800">
              <a:solidFill>
                <a:schemeClr val="dk1"/>
              </a:solidFill>
              <a:latin typeface="Verdana"/>
              <a:ea typeface="Verdana"/>
              <a:cs typeface="Verdana"/>
              <a:sym typeface="Verdana"/>
            </a:endParaRPr>
          </a:p>
        </p:txBody>
      </p:sp>
      <p:sp>
        <p:nvSpPr>
          <p:cNvPr id="97" name="Google Shape;97;p9"/>
          <p:cNvSpPr txBox="1"/>
          <p:nvPr/>
        </p:nvSpPr>
        <p:spPr>
          <a:xfrm>
            <a:off x="1295400" y="2015540"/>
            <a:ext cx="7543800" cy="923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Presentación general</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1 - Introducción a los sistemas de control de versiones y a git</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2 - Creación de repositorios locales </a:t>
            </a:r>
            <a:endParaRPr sz="1800">
              <a:solidFill>
                <a:schemeClr val="dk1"/>
              </a:solidFill>
              <a:latin typeface="Calibri"/>
              <a:ea typeface="Calibri"/>
              <a:cs typeface="Calibri"/>
              <a:sym typeface="Calibri"/>
            </a:endParaRPr>
          </a:p>
        </p:txBody>
      </p:sp>
      <p:sp>
        <p:nvSpPr>
          <p:cNvPr id="98" name="Google Shape;98;p9"/>
          <p:cNvSpPr/>
          <p:nvPr/>
        </p:nvSpPr>
        <p:spPr>
          <a:xfrm>
            <a:off x="1295400" y="3316069"/>
            <a:ext cx="7119296" cy="646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3 - Manejo de repositorios remotos con GitHub</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4 - Utilidades </a:t>
            </a:r>
            <a:endParaRPr/>
          </a:p>
        </p:txBody>
      </p:sp>
      <p:sp>
        <p:nvSpPr>
          <p:cNvPr id="99" name="Google Shape;99;p9"/>
          <p:cNvSpPr/>
          <p:nvPr/>
        </p:nvSpPr>
        <p:spPr>
          <a:xfrm>
            <a:off x="1332688" y="4394331"/>
            <a:ext cx="7119296" cy="646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5 - Múltiples entornos de trabajo de trabajo</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Capitulo 6 - Entornos para el trabajo con git </a:t>
            </a:r>
            <a:endParaRPr/>
          </a:p>
        </p:txBody>
      </p:sp>
      <p:sp>
        <p:nvSpPr>
          <p:cNvPr id="100" name="Google Shape;100;p9"/>
          <p:cNvSpPr txBox="1"/>
          <p:nvPr/>
        </p:nvSpPr>
        <p:spPr>
          <a:xfrm>
            <a:off x="914400" y="1863737"/>
            <a:ext cx="152400"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6600">
                <a:solidFill>
                  <a:schemeClr val="dk2"/>
                </a:solidFill>
                <a:latin typeface="Calibri"/>
                <a:ea typeface="Calibri"/>
                <a:cs typeface="Calibri"/>
                <a:sym typeface="Calibri"/>
              </a:rPr>
              <a:t>{</a:t>
            </a:r>
            <a:endParaRPr/>
          </a:p>
        </p:txBody>
      </p:sp>
      <p:sp>
        <p:nvSpPr>
          <p:cNvPr id="101" name="Google Shape;101;p9"/>
          <p:cNvSpPr txBox="1"/>
          <p:nvPr/>
        </p:nvSpPr>
        <p:spPr>
          <a:xfrm>
            <a:off x="961874" y="3197836"/>
            <a:ext cx="1524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4800" b="1">
                <a:solidFill>
                  <a:schemeClr val="dk2"/>
                </a:solidFill>
                <a:latin typeface="Calibri"/>
                <a:ea typeface="Calibri"/>
                <a:cs typeface="Calibri"/>
                <a:sym typeface="Calibri"/>
              </a:rPr>
              <a:t>{</a:t>
            </a:r>
            <a:endParaRPr/>
          </a:p>
        </p:txBody>
      </p:sp>
      <p:sp>
        <p:nvSpPr>
          <p:cNvPr id="102" name="Google Shape;102;p9"/>
          <p:cNvSpPr txBox="1"/>
          <p:nvPr/>
        </p:nvSpPr>
        <p:spPr>
          <a:xfrm>
            <a:off x="990600" y="4254936"/>
            <a:ext cx="1524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4800" b="1">
                <a:solidFill>
                  <a:schemeClr val="dk2"/>
                </a:solidFill>
                <a:latin typeface="Calibri"/>
                <a:ea typeface="Calibri"/>
                <a:cs typeface="Calibri"/>
                <a:sym typeface="Calibri"/>
              </a:rPr>
              <a:t>{</a:t>
            </a:r>
            <a:endParaRPr/>
          </a:p>
        </p:txBody>
      </p:sp>
      <p:sp>
        <p:nvSpPr>
          <p:cNvPr id="103" name="Google Shape;103;p9"/>
          <p:cNvSpPr txBox="1"/>
          <p:nvPr/>
        </p:nvSpPr>
        <p:spPr>
          <a:xfrm>
            <a:off x="181126" y="2133600"/>
            <a:ext cx="88567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1800" b="1">
                <a:solidFill>
                  <a:schemeClr val="dk1"/>
                </a:solidFill>
                <a:latin typeface="Calibri"/>
                <a:ea typeface="Calibri"/>
                <a:cs typeface="Calibri"/>
                <a:sym typeface="Calibri"/>
              </a:rPr>
              <a:t>Sesión 1</a:t>
            </a:r>
            <a:endParaRPr/>
          </a:p>
        </p:txBody>
      </p:sp>
      <p:sp>
        <p:nvSpPr>
          <p:cNvPr id="104" name="Google Shape;104;p9"/>
          <p:cNvSpPr txBox="1"/>
          <p:nvPr/>
        </p:nvSpPr>
        <p:spPr>
          <a:xfrm>
            <a:off x="181126" y="3281904"/>
            <a:ext cx="88567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1800" b="1">
                <a:solidFill>
                  <a:schemeClr val="dk1"/>
                </a:solidFill>
                <a:latin typeface="Calibri"/>
                <a:ea typeface="Calibri"/>
                <a:cs typeface="Calibri"/>
                <a:sym typeface="Calibri"/>
              </a:rPr>
              <a:t>Sesión 2</a:t>
            </a:r>
            <a:endParaRPr/>
          </a:p>
        </p:txBody>
      </p:sp>
      <p:sp>
        <p:nvSpPr>
          <p:cNvPr id="105" name="Google Shape;105;p9"/>
          <p:cNvSpPr txBox="1"/>
          <p:nvPr/>
        </p:nvSpPr>
        <p:spPr>
          <a:xfrm>
            <a:off x="228600" y="4371202"/>
            <a:ext cx="88567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1800" b="1">
                <a:solidFill>
                  <a:schemeClr val="dk1"/>
                </a:solidFill>
                <a:latin typeface="Calibri"/>
                <a:ea typeface="Calibri"/>
                <a:cs typeface="Calibri"/>
                <a:sym typeface="Calibri"/>
              </a:rPr>
              <a:t>Sesión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 calcmode="lin" valueType="num">
                                      <p:cBhvr additive="base">
                                        <p:cTn id="10" dur="500"/>
                                        <p:tgtEl>
                                          <p:spTgt spid="10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500"/>
                                        <p:tgtEl>
                                          <p:spTgt spid="9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500"/>
                                        <p:tgtEl>
                                          <p:spTgt spid="101"/>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 calcmode="lin" valueType="num">
                                      <p:cBhvr additive="base">
                                        <p:cTn id="21" dur="500"/>
                                        <p:tgtEl>
                                          <p:spTgt spid="104"/>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p:tgtEl>
                                          <p:spTgt spid="9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p:tgtEl>
                                          <p:spTgt spid="105"/>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cBhvr additive="base">
                                        <p:cTn id="32" dur="500"/>
                                        <p:tgtEl>
                                          <p:spTgt spid="102"/>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anim calcmode="lin" valueType="num">
                                      <p:cBhvr additive="base">
                                        <p:cTn id="35" dur="500"/>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0"/>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0"/>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0"/>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0"/>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0"/>
          <p:cNvSpPr txBox="1"/>
          <p:nvPr/>
        </p:nvSpPr>
        <p:spPr>
          <a:xfrm rot="-5400000">
            <a:off x="-1719287" y="3198451"/>
            <a:ext cx="4506900" cy="4611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Presentación general</a:t>
            </a:r>
            <a:endParaRPr sz="2800">
              <a:solidFill>
                <a:schemeClr val="dk1"/>
              </a:solidFill>
              <a:latin typeface="Verdana"/>
              <a:ea typeface="Verdana"/>
              <a:cs typeface="Verdana"/>
              <a:sym typeface="Verdana"/>
            </a:endParaRPr>
          </a:p>
        </p:txBody>
      </p:sp>
      <p:sp>
        <p:nvSpPr>
          <p:cNvPr id="117" name="Google Shape;117;p10"/>
          <p:cNvSpPr txBox="1">
            <a:spLocks noGrp="1"/>
          </p:cNvSpPr>
          <p:nvPr>
            <p:ph type="ftr" idx="11"/>
          </p:nvPr>
        </p:nvSpPr>
        <p:spPr>
          <a:xfrm>
            <a:off x="1459738" y="6406186"/>
            <a:ext cx="6221095" cy="259079"/>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18" name="Google Shape;118;p10"/>
          <p:cNvSpPr txBox="1"/>
          <p:nvPr/>
        </p:nvSpPr>
        <p:spPr>
          <a:xfrm>
            <a:off x="8093202" y="6406267"/>
            <a:ext cx="179070" cy="30607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3</a:t>
            </a:fld>
            <a:endParaRPr sz="1800">
              <a:solidFill>
                <a:schemeClr val="dk1"/>
              </a:solidFill>
              <a:latin typeface="Verdana"/>
              <a:ea typeface="Verdana"/>
              <a:cs typeface="Verdana"/>
              <a:sym typeface="Verdana"/>
            </a:endParaRPr>
          </a:p>
        </p:txBody>
      </p:sp>
      <p:sp>
        <p:nvSpPr>
          <p:cNvPr id="119" name="Google Shape;119;p10"/>
          <p:cNvSpPr txBox="1"/>
          <p:nvPr/>
        </p:nvSpPr>
        <p:spPr>
          <a:xfrm>
            <a:off x="1459738" y="563371"/>
            <a:ext cx="2159762" cy="512320"/>
          </a:xfrm>
          <a:prstGeom prst="rect">
            <a:avLst/>
          </a:prstGeom>
          <a:noFill/>
          <a:ln>
            <a:noFill/>
          </a:ln>
        </p:spPr>
        <p:txBody>
          <a:bodyPr spcFirstLastPara="1" wrap="square" lIns="0" tIns="141600" rIns="0" bIns="0" anchor="t" anchorCtr="0">
            <a:noAutofit/>
          </a:bodyPr>
          <a:lstStyle/>
          <a:p>
            <a:pPr marL="90170" marR="0" lvl="0" indent="0" algn="l" rtl="0">
              <a:lnSpc>
                <a:spcPct val="100000"/>
              </a:lnSpc>
              <a:spcBef>
                <a:spcPts val="0"/>
              </a:spcBef>
              <a:spcAft>
                <a:spcPts val="0"/>
              </a:spcAft>
              <a:buNone/>
            </a:pPr>
            <a:r>
              <a:rPr lang="es-MX" sz="2400" b="1">
                <a:solidFill>
                  <a:schemeClr val="dk2"/>
                </a:solidFill>
                <a:latin typeface="Verdana"/>
                <a:ea typeface="Verdana"/>
                <a:cs typeface="Verdana"/>
                <a:sym typeface="Verdana"/>
              </a:rPr>
              <a:t>Objetivos </a:t>
            </a:r>
            <a:endParaRPr sz="2400" b="1">
              <a:solidFill>
                <a:schemeClr val="dk2"/>
              </a:solidFill>
              <a:latin typeface="Verdana"/>
              <a:ea typeface="Verdana"/>
              <a:cs typeface="Verdana"/>
              <a:sym typeface="Verdana"/>
            </a:endParaRPr>
          </a:p>
        </p:txBody>
      </p:sp>
      <p:sp>
        <p:nvSpPr>
          <p:cNvPr id="120" name="Google Shape;120;p10"/>
          <p:cNvSpPr txBox="1">
            <a:spLocks noGrp="1"/>
          </p:cNvSpPr>
          <p:nvPr>
            <p:ph type="body" idx="1"/>
          </p:nvPr>
        </p:nvSpPr>
        <p:spPr>
          <a:xfrm>
            <a:off x="1355904" y="1282778"/>
            <a:ext cx="6196297" cy="1120820"/>
          </a:xfrm>
          <a:prstGeom prst="rect">
            <a:avLst/>
          </a:prstGeom>
          <a:noFill/>
          <a:ln>
            <a:noFill/>
          </a:ln>
        </p:spPr>
        <p:txBody>
          <a:bodyPr spcFirstLastPara="1" wrap="square" lIns="0" tIns="12700" rIns="0" bIns="0" anchor="t" anchorCtr="0">
            <a:noAutofit/>
          </a:bodyPr>
          <a:lstStyle/>
          <a:p>
            <a:pPr marL="12700" marR="5080" lvl="0" indent="0" algn="just" rtl="0">
              <a:lnSpc>
                <a:spcPct val="100000"/>
              </a:lnSpc>
              <a:spcBef>
                <a:spcPts val="0"/>
              </a:spcBef>
              <a:spcAft>
                <a:spcPts val="0"/>
              </a:spcAft>
              <a:buNone/>
            </a:pPr>
            <a:r>
              <a:rPr lang="es-MX"/>
              <a:t>Explicar el manejo de la herramienta git y la plataforma GitHub para gestionar, documentar, guardar y controlar las versiones del contenido generado en proyectos de pequeña y gran escala.</a:t>
            </a:r>
            <a:endParaRPr/>
          </a:p>
        </p:txBody>
      </p:sp>
      <p:sp>
        <p:nvSpPr>
          <p:cNvPr id="121" name="Google Shape;121;p10"/>
          <p:cNvSpPr txBox="1"/>
          <p:nvPr/>
        </p:nvSpPr>
        <p:spPr>
          <a:xfrm>
            <a:off x="1394058" y="2805004"/>
            <a:ext cx="3482742" cy="512320"/>
          </a:xfrm>
          <a:prstGeom prst="rect">
            <a:avLst/>
          </a:prstGeom>
          <a:noFill/>
          <a:ln>
            <a:noFill/>
          </a:ln>
        </p:spPr>
        <p:txBody>
          <a:bodyPr spcFirstLastPara="1" wrap="square" lIns="0" tIns="141600" rIns="0" bIns="0" anchor="t" anchorCtr="0">
            <a:noAutofit/>
          </a:bodyPr>
          <a:lstStyle/>
          <a:p>
            <a:pPr marL="90170" marR="0" lvl="0" indent="0" algn="l" rtl="0">
              <a:lnSpc>
                <a:spcPct val="100000"/>
              </a:lnSpc>
              <a:spcBef>
                <a:spcPts val="0"/>
              </a:spcBef>
              <a:spcAft>
                <a:spcPts val="0"/>
              </a:spcAft>
              <a:buNone/>
            </a:pPr>
            <a:r>
              <a:rPr lang="es-MX" sz="2400" b="1">
                <a:solidFill>
                  <a:schemeClr val="dk2"/>
                </a:solidFill>
                <a:latin typeface="Verdana"/>
                <a:ea typeface="Verdana"/>
                <a:cs typeface="Verdana"/>
                <a:sym typeface="Verdana"/>
              </a:rPr>
              <a:t>Audiencia Esperada </a:t>
            </a:r>
            <a:endParaRPr sz="2400" b="1">
              <a:solidFill>
                <a:schemeClr val="dk2"/>
              </a:solidFill>
              <a:latin typeface="Verdana"/>
              <a:ea typeface="Verdana"/>
              <a:cs typeface="Verdana"/>
              <a:sym typeface="Verdana"/>
            </a:endParaRPr>
          </a:p>
        </p:txBody>
      </p:sp>
      <p:sp>
        <p:nvSpPr>
          <p:cNvPr id="122" name="Google Shape;122;p10"/>
          <p:cNvSpPr txBox="1"/>
          <p:nvPr/>
        </p:nvSpPr>
        <p:spPr>
          <a:xfrm>
            <a:off x="1355903" y="3527380"/>
            <a:ext cx="6196297" cy="112082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None/>
            </a:pPr>
            <a:r>
              <a:rPr lang="es-MX" sz="1800" b="0" i="0">
                <a:solidFill>
                  <a:schemeClr val="dk1"/>
                </a:solidFill>
                <a:latin typeface="Verdana"/>
                <a:ea typeface="Verdana"/>
                <a:cs typeface="Verdana"/>
                <a:sym typeface="Verdana"/>
              </a:rPr>
              <a:t>Este curso es dirigido por estudiantes de la Universidad Distrital Francisco José de Caldas para interesados en trabajar en proyectos de desarrollo colaborativos.</a:t>
            </a:r>
            <a:endParaRPr sz="1800" b="0" i="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0" end="0"/>
                                            </p:txEl>
                                          </p:spTgt>
                                        </p:tgtEl>
                                        <p:attrNameLst>
                                          <p:attrName>style.visibility</p:attrName>
                                        </p:attrNameLst>
                                      </p:cBhvr>
                                      <p:to>
                                        <p:strVal val="visible"/>
                                      </p:to>
                                    </p:set>
                                    <p:animEffect transition="in" filter="fade">
                                      <p:cBhvr>
                                        <p:cTn id="12" dur="1000"/>
                                        <p:tgtEl>
                                          <p:spTgt spid="1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1000"/>
                                        <p:tgtEl>
                                          <p:spTgt spid="121"/>
                                        </p:tgtEl>
                                      </p:cBhvr>
                                    </p:animEffect>
                                  </p:childTnLst>
                                </p:cTn>
                              </p:par>
                              <p:par>
                                <p:cTn id="18" presetID="10" presetClass="entr" presetSubtype="0" fill="hold" nodeType="with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fade">
                                      <p:cBhvr>
                                        <p:cTn id="20"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1808725" y="561605"/>
            <a:ext cx="5248800" cy="72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Sistema de Control de versiones</a:t>
            </a:r>
            <a:endParaRPr sz="2400">
              <a:latin typeface="Verdana"/>
              <a:ea typeface="Verdana"/>
              <a:cs typeface="Verdana"/>
              <a:sym typeface="Verdana"/>
            </a:endParaRPr>
          </a:p>
        </p:txBody>
      </p:sp>
      <p:sp>
        <p:nvSpPr>
          <p:cNvPr id="128" name="Google Shape;128;p11"/>
          <p:cNvSpPr txBox="1">
            <a:spLocks noGrp="1"/>
          </p:cNvSpPr>
          <p:nvPr>
            <p:ph type="ftr" idx="11"/>
          </p:nvPr>
        </p:nvSpPr>
        <p:spPr>
          <a:xfrm>
            <a:off x="1459738" y="6406186"/>
            <a:ext cx="6221095" cy="259079"/>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29" name="Google Shape;129;p11"/>
          <p:cNvSpPr txBox="1"/>
          <p:nvPr/>
        </p:nvSpPr>
        <p:spPr>
          <a:xfrm>
            <a:off x="8093202" y="6406267"/>
            <a:ext cx="179070" cy="30607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4</a:t>
            </a:fld>
            <a:endParaRPr sz="1800">
              <a:solidFill>
                <a:schemeClr val="dk1"/>
              </a:solidFill>
              <a:latin typeface="Verdana"/>
              <a:ea typeface="Verdana"/>
              <a:cs typeface="Verdana"/>
              <a:sym typeface="Verdana"/>
            </a:endParaRPr>
          </a:p>
        </p:txBody>
      </p:sp>
      <p:sp>
        <p:nvSpPr>
          <p:cNvPr id="130" name="Google Shape;130;p11"/>
          <p:cNvSpPr txBox="1"/>
          <p:nvPr/>
        </p:nvSpPr>
        <p:spPr>
          <a:xfrm rot="-5400000">
            <a:off x="-1310831" y="2912327"/>
            <a:ext cx="3689985" cy="430887"/>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Introducción a git</a:t>
            </a:r>
            <a:endParaRPr sz="2800">
              <a:solidFill>
                <a:schemeClr val="dk1"/>
              </a:solidFill>
              <a:latin typeface="Verdana"/>
              <a:ea typeface="Verdana"/>
              <a:cs typeface="Verdana"/>
              <a:sym typeface="Verdana"/>
            </a:endParaRPr>
          </a:p>
        </p:txBody>
      </p:sp>
      <p:sp>
        <p:nvSpPr>
          <p:cNvPr id="131" name="Google Shape;131;p11"/>
          <p:cNvSpPr txBox="1"/>
          <p:nvPr/>
        </p:nvSpPr>
        <p:spPr>
          <a:xfrm>
            <a:off x="1808725" y="1721371"/>
            <a:ext cx="6196200" cy="119760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Clr>
                <a:srgbClr val="000000"/>
              </a:buClr>
              <a:buFont typeface="Arial"/>
              <a:buNone/>
            </a:pPr>
            <a:r>
              <a:rPr lang="es-MX" sz="1800">
                <a:solidFill>
                  <a:schemeClr val="dk1"/>
                </a:solidFill>
                <a:latin typeface="Verdana"/>
                <a:ea typeface="Verdana"/>
                <a:cs typeface="Verdana"/>
                <a:sym typeface="Verdana"/>
              </a:rPr>
              <a:t>Un sistema de </a:t>
            </a:r>
            <a:r>
              <a:rPr lang="es-MX" sz="1800" b="0" i="0">
                <a:solidFill>
                  <a:schemeClr val="dk1"/>
                </a:solidFill>
                <a:latin typeface="Verdana"/>
                <a:ea typeface="Verdana"/>
                <a:cs typeface="Verdana"/>
                <a:sym typeface="Verdana"/>
              </a:rPr>
              <a:t>control de versiones </a:t>
            </a:r>
            <a:r>
              <a:rPr lang="es-MX" sz="1800">
                <a:solidFill>
                  <a:schemeClr val="dk1"/>
                </a:solidFill>
                <a:latin typeface="Verdana"/>
                <a:ea typeface="Verdana"/>
                <a:cs typeface="Verdana"/>
                <a:sym typeface="Verdana"/>
              </a:rPr>
              <a:t>es la</a:t>
            </a:r>
            <a:r>
              <a:rPr lang="es-MX" sz="1800" b="0" i="0">
                <a:solidFill>
                  <a:schemeClr val="dk1"/>
                </a:solidFill>
                <a:latin typeface="Verdana"/>
                <a:ea typeface="Verdana"/>
                <a:cs typeface="Verdana"/>
                <a:sym typeface="Verdana"/>
              </a:rPr>
              <a:t> gestión de los diversos cambios que se realizan sobre los elementos o una configuración del mismo en un proyecto. </a:t>
            </a:r>
            <a:endParaRPr sz="1800" b="0" i="0">
              <a:solidFill>
                <a:schemeClr val="dk1"/>
              </a:solidFill>
              <a:latin typeface="Verdana"/>
              <a:ea typeface="Verdana"/>
              <a:cs typeface="Verdana"/>
              <a:sym typeface="Verdana"/>
            </a:endParaRPr>
          </a:p>
        </p:txBody>
      </p:sp>
      <p:pic>
        <p:nvPicPr>
          <p:cNvPr id="132" name="Google Shape;132;p11"/>
          <p:cNvPicPr preferRelativeResize="0"/>
          <p:nvPr/>
        </p:nvPicPr>
        <p:blipFill rotWithShape="1">
          <a:blip r:embed="rId3">
            <a:alphaModFix/>
          </a:blip>
          <a:srcRect l="3595" t="9862" r="5370" b="9758"/>
          <a:stretch/>
        </p:blipFill>
        <p:spPr>
          <a:xfrm>
            <a:off x="2558025" y="3044525"/>
            <a:ext cx="5446900" cy="28007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p:nvPr>
        </p:nvSpPr>
        <p:spPr>
          <a:xfrm>
            <a:off x="3663750" y="855575"/>
            <a:ext cx="18165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Utilidades </a:t>
            </a:r>
            <a:endParaRPr sz="2400">
              <a:latin typeface="Verdana"/>
              <a:ea typeface="Verdana"/>
              <a:cs typeface="Verdana"/>
              <a:sym typeface="Verdana"/>
            </a:endParaRPr>
          </a:p>
        </p:txBody>
      </p:sp>
      <p:sp>
        <p:nvSpPr>
          <p:cNvPr id="138" name="Google Shape;138;p12"/>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39" name="Google Shape;139;p12"/>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5</a:t>
            </a:fld>
            <a:endParaRPr sz="1800">
              <a:solidFill>
                <a:schemeClr val="dk1"/>
              </a:solidFill>
              <a:latin typeface="Verdana"/>
              <a:ea typeface="Verdana"/>
              <a:cs typeface="Verdana"/>
              <a:sym typeface="Verdana"/>
            </a:endParaRPr>
          </a:p>
        </p:txBody>
      </p:sp>
      <p:sp>
        <p:nvSpPr>
          <p:cNvPr id="140" name="Google Shape;140;p12"/>
          <p:cNvSpPr txBox="1"/>
          <p:nvPr/>
        </p:nvSpPr>
        <p:spPr>
          <a:xfrm rot="-5400000">
            <a:off x="-1310882" y="2912363"/>
            <a:ext cx="3690000" cy="4308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Introducción a git</a:t>
            </a:r>
            <a:endParaRPr sz="2800">
              <a:solidFill>
                <a:schemeClr val="dk1"/>
              </a:solidFill>
              <a:latin typeface="Verdana"/>
              <a:ea typeface="Verdana"/>
              <a:cs typeface="Verdana"/>
              <a:sym typeface="Verdana"/>
            </a:endParaRPr>
          </a:p>
        </p:txBody>
      </p:sp>
      <p:sp>
        <p:nvSpPr>
          <p:cNvPr id="141" name="Google Shape;141;p12"/>
          <p:cNvSpPr txBox="1"/>
          <p:nvPr/>
        </p:nvSpPr>
        <p:spPr>
          <a:xfrm>
            <a:off x="1808725" y="1721375"/>
            <a:ext cx="6196200" cy="3251400"/>
          </a:xfrm>
          <a:prstGeom prst="rect">
            <a:avLst/>
          </a:prstGeom>
          <a:noFill/>
          <a:ln>
            <a:noFill/>
          </a:ln>
        </p:spPr>
        <p:txBody>
          <a:bodyPr spcFirstLastPara="1" wrap="square" lIns="0" tIns="12700" rIns="0" bIns="0" anchor="t" anchorCtr="0">
            <a:noAutofit/>
          </a:bodyPr>
          <a:lstStyle/>
          <a:p>
            <a:pPr marL="457200" lvl="0" indent="-298450" algn="l" rtl="0">
              <a:lnSpc>
                <a:spcPct val="115000"/>
              </a:lnSpc>
              <a:spcBef>
                <a:spcPts val="1200"/>
              </a:spcBef>
              <a:spcAft>
                <a:spcPts val="0"/>
              </a:spcAft>
              <a:buClr>
                <a:schemeClr val="dk1"/>
              </a:buClr>
              <a:buSzPts val="1100"/>
              <a:buChar char="●"/>
            </a:pPr>
            <a:r>
              <a:rPr lang="es-MX" sz="1800">
                <a:solidFill>
                  <a:schemeClr val="dk1"/>
                </a:solidFill>
                <a:latin typeface="Verdana"/>
                <a:ea typeface="Verdana"/>
                <a:cs typeface="Verdana"/>
                <a:sym typeface="Verdana"/>
              </a:rPr>
              <a:t>Mecanismo de almacenamiento de los elementos que deba gestionar (ej. archivos de texto, imágenes, documentación...).</a:t>
            </a:r>
            <a:endParaRPr sz="18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Char char="●"/>
            </a:pPr>
            <a:r>
              <a:rPr lang="es-MX" sz="1800">
                <a:solidFill>
                  <a:schemeClr val="dk1"/>
                </a:solidFill>
                <a:latin typeface="Verdana"/>
                <a:ea typeface="Verdana"/>
                <a:cs typeface="Verdana"/>
                <a:sym typeface="Verdana"/>
              </a:rPr>
              <a:t>Posibilidad de realizar cambios sobre los elementos almacenados (ej. modificaciones parciales, añadir, borrar, renombrar o mover elementos).</a:t>
            </a:r>
            <a:endParaRPr sz="18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Char char="●"/>
            </a:pPr>
            <a:r>
              <a:rPr lang="es-MX" sz="1800">
                <a:solidFill>
                  <a:schemeClr val="dk1"/>
                </a:solidFill>
                <a:latin typeface="Verdana"/>
                <a:ea typeface="Verdana"/>
                <a:cs typeface="Verdana"/>
                <a:sym typeface="Verdana"/>
              </a:rPr>
              <a:t>Registro histórico de las acciones realizadas con cada elemento o conjunto de elementos.</a:t>
            </a:r>
            <a:endParaRPr sz="1800">
              <a:solidFill>
                <a:schemeClr val="dk1"/>
              </a:solidFill>
              <a:latin typeface="Verdana"/>
              <a:ea typeface="Verdana"/>
              <a:cs typeface="Verdana"/>
              <a:sym typeface="Verdana"/>
            </a:endParaRPr>
          </a:p>
          <a:p>
            <a:pPr marL="12700" marR="5080" lvl="0" indent="0" algn="just" rtl="0">
              <a:spcBef>
                <a:spcPts val="120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716475" y="855575"/>
            <a:ext cx="3852000" cy="8658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Historia e Importancia de git </a:t>
            </a:r>
            <a:endParaRPr sz="2400">
              <a:latin typeface="Verdana"/>
              <a:ea typeface="Verdana"/>
              <a:cs typeface="Verdana"/>
              <a:sym typeface="Verdana"/>
            </a:endParaRPr>
          </a:p>
        </p:txBody>
      </p:sp>
      <p:sp>
        <p:nvSpPr>
          <p:cNvPr id="147" name="Google Shape;147;p13"/>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48" name="Google Shape;148;p13"/>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6</a:t>
            </a:fld>
            <a:endParaRPr sz="1800">
              <a:solidFill>
                <a:schemeClr val="dk1"/>
              </a:solidFill>
              <a:latin typeface="Verdana"/>
              <a:ea typeface="Verdana"/>
              <a:cs typeface="Verdana"/>
              <a:sym typeface="Verdana"/>
            </a:endParaRPr>
          </a:p>
        </p:txBody>
      </p:sp>
      <p:sp>
        <p:nvSpPr>
          <p:cNvPr id="149" name="Google Shape;149;p13"/>
          <p:cNvSpPr txBox="1"/>
          <p:nvPr/>
        </p:nvSpPr>
        <p:spPr>
          <a:xfrm rot="-5400000">
            <a:off x="-1310882" y="2912363"/>
            <a:ext cx="3690000" cy="4308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Introducción a git</a:t>
            </a:r>
            <a:endParaRPr sz="2800">
              <a:solidFill>
                <a:schemeClr val="dk1"/>
              </a:solidFill>
              <a:latin typeface="Verdana"/>
              <a:ea typeface="Verdana"/>
              <a:cs typeface="Verdana"/>
              <a:sym typeface="Verdana"/>
            </a:endParaRPr>
          </a:p>
        </p:txBody>
      </p:sp>
      <p:sp>
        <p:nvSpPr>
          <p:cNvPr id="150" name="Google Shape;150;p13"/>
          <p:cNvSpPr txBox="1"/>
          <p:nvPr/>
        </p:nvSpPr>
        <p:spPr>
          <a:xfrm>
            <a:off x="2051200" y="2099900"/>
            <a:ext cx="6221100" cy="348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MX" sz="1800"/>
              <a:t>La comunidad de desarrollo de Linux (y en particular a Linus Torvalds, el creador de Linux) a desarrollar su propia herramienta para sistema de control de versiones, que tenga :</a:t>
            </a:r>
            <a:endParaRPr sz="1800"/>
          </a:p>
          <a:p>
            <a:pPr marL="457200" lvl="0" indent="-342900" algn="just" rtl="0">
              <a:spcBef>
                <a:spcPts val="0"/>
              </a:spcBef>
              <a:spcAft>
                <a:spcPts val="0"/>
              </a:spcAft>
              <a:buClr>
                <a:schemeClr val="dk1"/>
              </a:buClr>
              <a:buSzPts val="1800"/>
              <a:buChar char="●"/>
            </a:pPr>
            <a:r>
              <a:rPr lang="es-MX" sz="1800"/>
              <a:t>Velocidad</a:t>
            </a:r>
            <a:endParaRPr sz="1800"/>
          </a:p>
          <a:p>
            <a:pPr marL="457200" lvl="0" indent="-342900" algn="just" rtl="0">
              <a:spcBef>
                <a:spcPts val="0"/>
              </a:spcBef>
              <a:spcAft>
                <a:spcPts val="0"/>
              </a:spcAft>
              <a:buClr>
                <a:schemeClr val="dk1"/>
              </a:buClr>
              <a:buSzPts val="1800"/>
              <a:buChar char="●"/>
            </a:pPr>
            <a:r>
              <a:rPr lang="es-MX" sz="1800"/>
              <a:t>Diseño sencillo</a:t>
            </a:r>
            <a:endParaRPr sz="1800"/>
          </a:p>
          <a:p>
            <a:pPr marL="457200" lvl="0" indent="-342900" algn="just" rtl="0">
              <a:spcBef>
                <a:spcPts val="0"/>
              </a:spcBef>
              <a:spcAft>
                <a:spcPts val="0"/>
              </a:spcAft>
              <a:buClr>
                <a:schemeClr val="dk1"/>
              </a:buClr>
              <a:buSzPts val="1800"/>
              <a:buChar char="●"/>
            </a:pPr>
            <a:r>
              <a:rPr lang="es-MX" sz="1800"/>
              <a:t>Fuerte apoyo al desarrollo no lineal (miles de ramas paralelas)</a:t>
            </a:r>
            <a:endParaRPr sz="1800"/>
          </a:p>
          <a:p>
            <a:pPr marL="457200" lvl="0" indent="-342900" algn="just" rtl="0">
              <a:spcBef>
                <a:spcPts val="0"/>
              </a:spcBef>
              <a:spcAft>
                <a:spcPts val="0"/>
              </a:spcAft>
              <a:buClr>
                <a:schemeClr val="dk1"/>
              </a:buClr>
              <a:buSzPts val="1800"/>
              <a:buChar char="●"/>
            </a:pPr>
            <a:r>
              <a:rPr lang="es-MX" sz="1800"/>
              <a:t>Completamente distribuido</a:t>
            </a:r>
            <a:endParaRPr sz="1800"/>
          </a:p>
          <a:p>
            <a:pPr marL="457200" lvl="0" indent="-342900" algn="just" rtl="0">
              <a:spcBef>
                <a:spcPts val="0"/>
              </a:spcBef>
              <a:spcAft>
                <a:spcPts val="0"/>
              </a:spcAft>
              <a:buClr>
                <a:schemeClr val="dk1"/>
              </a:buClr>
              <a:buSzPts val="1800"/>
              <a:buChar char="●"/>
            </a:pPr>
            <a:r>
              <a:rPr lang="es-MX" sz="1800"/>
              <a:t>Capaz de manejar grandes proyectos (como el núcleo de Linux) de manera eficiente (velocidad y tamaño de los datos)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3358500" y="855575"/>
            <a:ext cx="24270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Terminología</a:t>
            </a:r>
            <a:endParaRPr sz="2400" i="0">
              <a:solidFill>
                <a:srgbClr val="1F487C"/>
              </a:solidFill>
            </a:endParaRPr>
          </a:p>
        </p:txBody>
      </p:sp>
      <p:sp>
        <p:nvSpPr>
          <p:cNvPr id="156" name="Google Shape;156;p14"/>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57" name="Google Shape;157;p14"/>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7</a:t>
            </a:fld>
            <a:endParaRPr sz="1800">
              <a:solidFill>
                <a:schemeClr val="dk1"/>
              </a:solidFill>
              <a:latin typeface="Verdana"/>
              <a:ea typeface="Verdana"/>
              <a:cs typeface="Verdana"/>
              <a:sym typeface="Verdana"/>
            </a:endParaRPr>
          </a:p>
        </p:txBody>
      </p:sp>
      <p:sp>
        <p:nvSpPr>
          <p:cNvPr id="158" name="Google Shape;158;p14"/>
          <p:cNvSpPr txBox="1"/>
          <p:nvPr/>
        </p:nvSpPr>
        <p:spPr>
          <a:xfrm rot="-5400000">
            <a:off x="-1310882" y="2912363"/>
            <a:ext cx="3690000" cy="4308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Introducción a git</a:t>
            </a:r>
            <a:endParaRPr sz="2800">
              <a:solidFill>
                <a:schemeClr val="dk1"/>
              </a:solidFill>
              <a:latin typeface="Verdana"/>
              <a:ea typeface="Verdana"/>
              <a:cs typeface="Verdana"/>
              <a:sym typeface="Verdana"/>
            </a:endParaRPr>
          </a:p>
        </p:txBody>
      </p:sp>
      <p:sp>
        <p:nvSpPr>
          <p:cNvPr id="159" name="Google Shape;159;p14"/>
          <p:cNvSpPr txBox="1"/>
          <p:nvPr/>
        </p:nvSpPr>
        <p:spPr>
          <a:xfrm>
            <a:off x="1897000" y="2174400"/>
            <a:ext cx="6196200" cy="3147300"/>
          </a:xfrm>
          <a:prstGeom prst="rect">
            <a:avLst/>
          </a:prstGeom>
          <a:noFill/>
          <a:ln>
            <a:noFill/>
          </a:ln>
        </p:spPr>
        <p:txBody>
          <a:bodyPr spcFirstLastPara="1" wrap="square" lIns="0" tIns="12700" rIns="0" bIns="0" anchor="t" anchorCtr="0">
            <a:noAutofit/>
          </a:bodyPr>
          <a:lstStyle/>
          <a:p>
            <a:pPr marL="457200" lvl="0" indent="-342900" algn="l" rtl="0">
              <a:lnSpc>
                <a:spcPct val="115000"/>
              </a:lnSpc>
              <a:spcBef>
                <a:spcPts val="120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Repositorio</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Módulo </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Publicar ("commit", "check-in")</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Cambio ("change", "diff")</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Desplegar ("Check-out", "checkout", "co")</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Abrir rama ("branch") o ramificar</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Integración o fusión ("merge")</a:t>
            </a:r>
            <a:endParaRPr sz="1800">
              <a:solidFill>
                <a:schemeClr val="dk1"/>
              </a:solidFill>
              <a:latin typeface="Verdana"/>
              <a:ea typeface="Verdana"/>
              <a:cs typeface="Verdana"/>
              <a:sym typeface="Verdana"/>
            </a:endParaRPr>
          </a:p>
          <a:p>
            <a:pPr marL="457200" lvl="0" indent="-342900" algn="l" rtl="0">
              <a:lnSpc>
                <a:spcPct val="115000"/>
              </a:lnSpc>
              <a:spcBef>
                <a:spcPts val="0"/>
              </a:spcBef>
              <a:spcAft>
                <a:spcPts val="0"/>
              </a:spcAft>
              <a:buClr>
                <a:schemeClr val="dk1"/>
              </a:buClr>
              <a:buSzPts val="1800"/>
              <a:buFont typeface="Verdana"/>
              <a:buChar char="●"/>
            </a:pPr>
            <a:r>
              <a:rPr lang="es-MX" sz="1800">
                <a:solidFill>
                  <a:schemeClr val="dk1"/>
                </a:solidFill>
                <a:latin typeface="Verdana"/>
                <a:ea typeface="Verdana"/>
                <a:cs typeface="Verdana"/>
                <a:sym typeface="Verdana"/>
              </a:rPr>
              <a:t>Conflicto</a:t>
            </a:r>
            <a:endParaRPr sz="1800">
              <a:solidFill>
                <a:schemeClr val="dk1"/>
              </a:solidFill>
              <a:latin typeface="Verdana"/>
              <a:ea typeface="Verdana"/>
              <a:cs typeface="Verdana"/>
              <a:sym typeface="Verdana"/>
            </a:endParaRPr>
          </a:p>
          <a:p>
            <a:pPr marL="457200" lvl="0" indent="0" algn="l" rtl="0">
              <a:lnSpc>
                <a:spcPct val="115000"/>
              </a:lnSpc>
              <a:spcBef>
                <a:spcPts val="1200"/>
              </a:spcBef>
              <a:spcAft>
                <a:spcPts val="0"/>
              </a:spcAft>
              <a:buNone/>
            </a:pPr>
            <a:endParaRPr sz="1800">
              <a:solidFill>
                <a:schemeClr val="dk1"/>
              </a:solidFill>
              <a:latin typeface="Verdana"/>
              <a:ea typeface="Verdana"/>
              <a:cs typeface="Verdana"/>
              <a:sym typeface="Verdana"/>
            </a:endParaRPr>
          </a:p>
          <a:p>
            <a:pPr marL="12700" marR="5080" lvl="0" indent="0" algn="just" rtl="0">
              <a:spcBef>
                <a:spcPts val="120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72" name="Google Shape;172;p15"/>
          <p:cNvPicPr preferRelativeResize="0"/>
          <p:nvPr/>
        </p:nvPicPr>
        <p:blipFill>
          <a:blip r:embed="rId3">
            <a:alphaModFix/>
          </a:blip>
          <a:stretch>
            <a:fillRect/>
          </a:stretch>
        </p:blipFill>
        <p:spPr>
          <a:xfrm>
            <a:off x="2090370" y="1511337"/>
            <a:ext cx="4762500" cy="3686175"/>
          </a:xfrm>
          <a:prstGeom prst="rect">
            <a:avLst/>
          </a:prstGeom>
          <a:noFill/>
          <a:ln>
            <a:noFill/>
          </a:ln>
        </p:spPr>
      </p:pic>
      <p:sp>
        <p:nvSpPr>
          <p:cNvPr id="164" name="Google Shape;164;p15"/>
          <p:cNvSpPr txBox="1">
            <a:spLocks noGrp="1"/>
          </p:cNvSpPr>
          <p:nvPr>
            <p:ph type="title"/>
          </p:nvPr>
        </p:nvSpPr>
        <p:spPr>
          <a:xfrm>
            <a:off x="3358500" y="855575"/>
            <a:ext cx="24270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Instalación</a:t>
            </a:r>
            <a:endParaRPr sz="2400" i="0">
              <a:solidFill>
                <a:srgbClr val="1F487C"/>
              </a:solidFill>
            </a:endParaRPr>
          </a:p>
        </p:txBody>
      </p:sp>
      <p:sp>
        <p:nvSpPr>
          <p:cNvPr id="165" name="Google Shape;165;p15"/>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66" name="Google Shape;166;p15"/>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8</a:t>
            </a:fld>
            <a:endParaRPr sz="1800">
              <a:solidFill>
                <a:schemeClr val="dk1"/>
              </a:solidFill>
              <a:latin typeface="Verdana"/>
              <a:ea typeface="Verdana"/>
              <a:cs typeface="Verdana"/>
              <a:sym typeface="Verdana"/>
            </a:endParaRPr>
          </a:p>
        </p:txBody>
      </p:sp>
      <p:sp>
        <p:nvSpPr>
          <p:cNvPr id="167" name="Google Shape;167;p15"/>
          <p:cNvSpPr txBox="1"/>
          <p:nvPr/>
        </p:nvSpPr>
        <p:spPr>
          <a:xfrm rot="-5400000">
            <a:off x="-2371975" y="3119250"/>
            <a:ext cx="6000900"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Creación de repositorios local</a:t>
            </a:r>
            <a:endParaRPr sz="2800" b="1">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a:solidFill>
                <a:srgbClr val="FFFFFF"/>
              </a:solidFill>
              <a:latin typeface="Verdana"/>
              <a:ea typeface="Verdana"/>
              <a:cs typeface="Verdana"/>
              <a:sym typeface="Verdana"/>
            </a:endParaRPr>
          </a:p>
        </p:txBody>
      </p:sp>
      <p:pic>
        <p:nvPicPr>
          <p:cNvPr id="168" name="Google Shape;168;p15"/>
          <p:cNvPicPr preferRelativeResize="0"/>
          <p:nvPr/>
        </p:nvPicPr>
        <p:blipFill>
          <a:blip r:embed="rId4">
            <a:alphaModFix/>
          </a:blip>
          <a:stretch>
            <a:fillRect/>
          </a:stretch>
        </p:blipFill>
        <p:spPr>
          <a:xfrm>
            <a:off x="2136650" y="1473238"/>
            <a:ext cx="4867275" cy="3762375"/>
          </a:xfrm>
          <a:prstGeom prst="rect">
            <a:avLst/>
          </a:prstGeom>
          <a:noFill/>
          <a:ln>
            <a:noFill/>
          </a:ln>
        </p:spPr>
      </p:pic>
      <p:pic>
        <p:nvPicPr>
          <p:cNvPr id="169" name="Google Shape;169;p15"/>
          <p:cNvPicPr preferRelativeResize="0"/>
          <p:nvPr/>
        </p:nvPicPr>
        <p:blipFill>
          <a:blip r:embed="rId5">
            <a:alphaModFix/>
          </a:blip>
          <a:stretch>
            <a:fillRect/>
          </a:stretch>
        </p:blipFill>
        <p:spPr>
          <a:xfrm>
            <a:off x="2199856" y="1501812"/>
            <a:ext cx="4810125" cy="3695700"/>
          </a:xfrm>
          <a:prstGeom prst="rect">
            <a:avLst/>
          </a:prstGeom>
          <a:noFill/>
          <a:ln>
            <a:noFill/>
          </a:ln>
        </p:spPr>
      </p:pic>
      <p:pic>
        <p:nvPicPr>
          <p:cNvPr id="170" name="Google Shape;170;p15"/>
          <p:cNvPicPr preferRelativeResize="0"/>
          <p:nvPr/>
        </p:nvPicPr>
        <p:blipFill>
          <a:blip r:embed="rId6">
            <a:alphaModFix/>
          </a:blip>
          <a:stretch>
            <a:fillRect/>
          </a:stretch>
        </p:blipFill>
        <p:spPr>
          <a:xfrm>
            <a:off x="2210219" y="1463711"/>
            <a:ext cx="4733925" cy="3705225"/>
          </a:xfrm>
          <a:prstGeom prst="rect">
            <a:avLst/>
          </a:prstGeom>
          <a:noFill/>
          <a:ln>
            <a:noFill/>
          </a:ln>
        </p:spPr>
      </p:pic>
      <p:sp>
        <p:nvSpPr>
          <p:cNvPr id="171" name="Google Shape;171;p15"/>
          <p:cNvSpPr txBox="1"/>
          <p:nvPr/>
        </p:nvSpPr>
        <p:spPr>
          <a:xfrm>
            <a:off x="1177000" y="5812675"/>
            <a:ext cx="6221100" cy="42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u="sng">
                <a:solidFill>
                  <a:schemeClr val="hlink"/>
                </a:solidFill>
                <a:hlinkClick r:id="rId7"/>
              </a:rPr>
              <a:t>https://www.tldp.org/LDP/intro-linux/html/sect_06_02.html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anim calcmode="lin" valueType="num">
                                      <p:cBhvr>
                                        <p:cTn id="8" dur="1000" fill="hold"/>
                                        <p:tgtEl>
                                          <p:spTgt spid="172"/>
                                        </p:tgtEl>
                                        <p:attrNameLst>
                                          <p:attrName>ppt_x</p:attrName>
                                        </p:attrNameLst>
                                      </p:cBhvr>
                                      <p:tavLst>
                                        <p:tav tm="0">
                                          <p:val>
                                            <p:strVal val="#ppt_x"/>
                                          </p:val>
                                        </p:tav>
                                        <p:tav tm="100000">
                                          <p:val>
                                            <p:strVal val="#ppt_x"/>
                                          </p:val>
                                        </p:tav>
                                      </p:tavLst>
                                    </p:anim>
                                    <p:anim calcmode="lin" valueType="num">
                                      <p:cBhvr>
                                        <p:cTn id="9" dur="1000" fill="hold"/>
                                        <p:tgtEl>
                                          <p:spTgt spid="17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8"/>
                                        </p:tgtEl>
                                        <p:attrNameLst>
                                          <p:attrName>style.visibility</p:attrName>
                                        </p:attrNameLst>
                                      </p:cBhvr>
                                      <p:to>
                                        <p:strVal val="visible"/>
                                      </p:to>
                                    </p:set>
                                    <p:animEffect transition="in" filter="fade">
                                      <p:cBhvr>
                                        <p:cTn id="14" dur="1000"/>
                                        <p:tgtEl>
                                          <p:spTgt spid="168"/>
                                        </p:tgtEl>
                                      </p:cBhvr>
                                    </p:animEffect>
                                    <p:anim calcmode="lin" valueType="num">
                                      <p:cBhvr>
                                        <p:cTn id="15" dur="1000" fill="hold"/>
                                        <p:tgtEl>
                                          <p:spTgt spid="168"/>
                                        </p:tgtEl>
                                        <p:attrNameLst>
                                          <p:attrName>ppt_x</p:attrName>
                                        </p:attrNameLst>
                                      </p:cBhvr>
                                      <p:tavLst>
                                        <p:tav tm="0">
                                          <p:val>
                                            <p:strVal val="#ppt_x"/>
                                          </p:val>
                                        </p:tav>
                                        <p:tav tm="100000">
                                          <p:val>
                                            <p:strVal val="#ppt_x"/>
                                          </p:val>
                                        </p:tav>
                                      </p:tavLst>
                                    </p:anim>
                                    <p:anim calcmode="lin" valueType="num">
                                      <p:cBhvr>
                                        <p:cTn id="16"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9"/>
                                        </p:tgtEl>
                                        <p:attrNameLst>
                                          <p:attrName>style.visibility</p:attrName>
                                        </p:attrNameLst>
                                      </p:cBhvr>
                                      <p:to>
                                        <p:strVal val="visible"/>
                                      </p:to>
                                    </p:set>
                                    <p:animEffect transition="in" filter="fade">
                                      <p:cBhvr>
                                        <p:cTn id="21" dur="1000"/>
                                        <p:tgtEl>
                                          <p:spTgt spid="169"/>
                                        </p:tgtEl>
                                      </p:cBhvr>
                                    </p:animEffect>
                                    <p:anim calcmode="lin" valueType="num">
                                      <p:cBhvr>
                                        <p:cTn id="22" dur="1000" fill="hold"/>
                                        <p:tgtEl>
                                          <p:spTgt spid="169"/>
                                        </p:tgtEl>
                                        <p:attrNameLst>
                                          <p:attrName>ppt_x</p:attrName>
                                        </p:attrNameLst>
                                      </p:cBhvr>
                                      <p:tavLst>
                                        <p:tav tm="0">
                                          <p:val>
                                            <p:strVal val="#ppt_x"/>
                                          </p:val>
                                        </p:tav>
                                        <p:tav tm="100000">
                                          <p:val>
                                            <p:strVal val="#ppt_x"/>
                                          </p:val>
                                        </p:tav>
                                      </p:tavLst>
                                    </p:anim>
                                    <p:anim calcmode="lin" valueType="num">
                                      <p:cBhvr>
                                        <p:cTn id="23"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0"/>
                                        </p:tgtEl>
                                        <p:attrNameLst>
                                          <p:attrName>style.visibility</p:attrName>
                                        </p:attrNameLst>
                                      </p:cBhvr>
                                      <p:to>
                                        <p:strVal val="visible"/>
                                      </p:to>
                                    </p:set>
                                    <p:animEffect transition="in" filter="fade">
                                      <p:cBhvr>
                                        <p:cTn id="28" dur="1000"/>
                                        <p:tgtEl>
                                          <p:spTgt spid="170"/>
                                        </p:tgtEl>
                                      </p:cBhvr>
                                    </p:animEffect>
                                    <p:anim calcmode="lin" valueType="num">
                                      <p:cBhvr>
                                        <p:cTn id="29" dur="1000" fill="hold"/>
                                        <p:tgtEl>
                                          <p:spTgt spid="170"/>
                                        </p:tgtEl>
                                        <p:attrNameLst>
                                          <p:attrName>ppt_x</p:attrName>
                                        </p:attrNameLst>
                                      </p:cBhvr>
                                      <p:tavLst>
                                        <p:tav tm="0">
                                          <p:val>
                                            <p:strVal val="#ppt_x"/>
                                          </p:val>
                                        </p:tav>
                                        <p:tav tm="100000">
                                          <p:val>
                                            <p:strVal val="#ppt_x"/>
                                          </p:val>
                                        </p:tav>
                                      </p:tavLst>
                                    </p:anim>
                                    <p:anim calcmode="lin" valueType="num">
                                      <p:cBhvr>
                                        <p:cTn id="30" dur="1000" fill="hold"/>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3358500" y="855575"/>
            <a:ext cx="242700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Configuración</a:t>
            </a:r>
            <a:endParaRPr sz="2400" i="0">
              <a:solidFill>
                <a:srgbClr val="1F487C"/>
              </a:solidFill>
            </a:endParaRPr>
          </a:p>
        </p:txBody>
      </p:sp>
      <p:sp>
        <p:nvSpPr>
          <p:cNvPr id="178" name="Google Shape;178;p16"/>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79" name="Google Shape;179;p16"/>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9</a:t>
            </a:fld>
            <a:endParaRPr sz="1800">
              <a:solidFill>
                <a:schemeClr val="dk1"/>
              </a:solidFill>
              <a:latin typeface="Verdana"/>
              <a:ea typeface="Verdana"/>
              <a:cs typeface="Verdana"/>
              <a:sym typeface="Verdana"/>
            </a:endParaRPr>
          </a:p>
        </p:txBody>
      </p:sp>
      <p:sp>
        <p:nvSpPr>
          <p:cNvPr id="180" name="Google Shape;180;p16"/>
          <p:cNvSpPr txBox="1"/>
          <p:nvPr/>
        </p:nvSpPr>
        <p:spPr>
          <a:xfrm rot="-5400000">
            <a:off x="-2371975" y="3119250"/>
            <a:ext cx="6000900"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a:solidFill>
                  <a:srgbClr val="FFFFFF"/>
                </a:solidFill>
                <a:latin typeface="Verdana"/>
                <a:ea typeface="Verdana"/>
                <a:cs typeface="Verdana"/>
                <a:sym typeface="Verdana"/>
              </a:rPr>
              <a:t>Creación de repositorios local</a:t>
            </a:r>
            <a:endParaRPr sz="2800" b="1">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a:solidFill>
                <a:srgbClr val="FFFFFF"/>
              </a:solidFill>
              <a:latin typeface="Verdana"/>
              <a:ea typeface="Verdana"/>
              <a:cs typeface="Verdana"/>
              <a:sym typeface="Verdana"/>
            </a:endParaRPr>
          </a:p>
        </p:txBody>
      </p:sp>
      <p:sp>
        <p:nvSpPr>
          <p:cNvPr id="181" name="Google Shape;181;p16"/>
          <p:cNvSpPr txBox="1"/>
          <p:nvPr/>
        </p:nvSpPr>
        <p:spPr>
          <a:xfrm>
            <a:off x="1664200" y="1906925"/>
            <a:ext cx="60498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 git config --global user.name "John Doe"</a:t>
            </a:r>
            <a:br>
              <a:rPr lang="es-MX" sz="1050">
                <a:solidFill>
                  <a:srgbClr val="F14E32"/>
                </a:solidFill>
                <a:highlight>
                  <a:srgbClr val="FFFFFF"/>
                </a:highlight>
                <a:latin typeface="Verdana"/>
                <a:ea typeface="Verdana"/>
                <a:cs typeface="Verdana"/>
                <a:sym typeface="Verdana"/>
              </a:rPr>
            </a:br>
            <a:r>
              <a:rPr lang="es-MX" sz="1050">
                <a:solidFill>
                  <a:srgbClr val="F14E32"/>
                </a:solidFill>
                <a:highlight>
                  <a:srgbClr val="FFFFFF"/>
                </a:highlight>
                <a:latin typeface="Verdana"/>
                <a:ea typeface="Verdana"/>
                <a:cs typeface="Verdana"/>
                <a:sym typeface="Verdana"/>
              </a:rPr>
              <a:t> git config --global user.email johndoe@example.com</a:t>
            </a:r>
            <a:endParaRPr/>
          </a:p>
        </p:txBody>
      </p:sp>
      <p:sp>
        <p:nvSpPr>
          <p:cNvPr id="182" name="Google Shape;182;p16"/>
          <p:cNvSpPr txBox="1"/>
          <p:nvPr/>
        </p:nvSpPr>
        <p:spPr>
          <a:xfrm>
            <a:off x="1472200" y="1465501"/>
            <a:ext cx="6196200" cy="30600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None/>
            </a:pPr>
            <a:r>
              <a:rPr lang="es-MX" sz="1800">
                <a:solidFill>
                  <a:schemeClr val="dk1"/>
                </a:solidFill>
                <a:latin typeface="Verdana"/>
                <a:ea typeface="Verdana"/>
                <a:cs typeface="Verdana"/>
                <a:sym typeface="Verdana"/>
              </a:rPr>
              <a:t>Configuración de Usuario</a:t>
            </a:r>
            <a:endParaRPr sz="1800" b="0" i="0">
              <a:solidFill>
                <a:schemeClr val="dk1"/>
              </a:solidFill>
              <a:latin typeface="Verdana"/>
              <a:ea typeface="Verdana"/>
              <a:cs typeface="Verdana"/>
              <a:sym typeface="Verdana"/>
            </a:endParaRPr>
          </a:p>
        </p:txBody>
      </p:sp>
      <p:sp>
        <p:nvSpPr>
          <p:cNvPr id="183" name="Google Shape;183;p16"/>
          <p:cNvSpPr txBox="1"/>
          <p:nvPr/>
        </p:nvSpPr>
        <p:spPr>
          <a:xfrm>
            <a:off x="1664200" y="2851375"/>
            <a:ext cx="60498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config --global http.proxy http://proxy.udistrital.edu.co:3128</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050">
                <a:solidFill>
                  <a:srgbClr val="F14E32"/>
                </a:solidFill>
                <a:highlight>
                  <a:srgbClr val="FFFFFF"/>
                </a:highlight>
                <a:latin typeface="Verdana"/>
                <a:ea typeface="Verdana"/>
                <a:cs typeface="Verdana"/>
                <a:sym typeface="Verdana"/>
              </a:rPr>
              <a:t>git config --global --unset http.proxy  http://proxy.udistrital.edu.co:3128</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p:txBody>
      </p:sp>
      <p:sp>
        <p:nvSpPr>
          <p:cNvPr id="184" name="Google Shape;184;p16"/>
          <p:cNvSpPr txBox="1"/>
          <p:nvPr/>
        </p:nvSpPr>
        <p:spPr>
          <a:xfrm>
            <a:off x="1591000" y="2469551"/>
            <a:ext cx="6196200" cy="30600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None/>
            </a:pPr>
            <a:r>
              <a:rPr lang="es-MX" sz="1800">
                <a:solidFill>
                  <a:schemeClr val="dk1"/>
                </a:solidFill>
                <a:latin typeface="Verdana"/>
                <a:ea typeface="Verdana"/>
                <a:cs typeface="Verdana"/>
                <a:sym typeface="Verdana"/>
              </a:rPr>
              <a:t>Configuración de Proxy</a:t>
            </a:r>
            <a:endParaRPr sz="1800" b="0" i="0">
              <a:solidFill>
                <a:schemeClr val="dk1"/>
              </a:solidFill>
              <a:latin typeface="Verdana"/>
              <a:ea typeface="Verdana"/>
              <a:cs typeface="Verdana"/>
              <a:sym typeface="Verdana"/>
            </a:endParaRPr>
          </a:p>
        </p:txBody>
      </p:sp>
      <p:sp>
        <p:nvSpPr>
          <p:cNvPr id="185" name="Google Shape;185;p16"/>
          <p:cNvSpPr txBox="1"/>
          <p:nvPr/>
        </p:nvSpPr>
        <p:spPr>
          <a:xfrm>
            <a:off x="1664200" y="5309100"/>
            <a:ext cx="55005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config --global core.autocrlf true</a:t>
            </a:r>
            <a:endParaRPr/>
          </a:p>
        </p:txBody>
      </p:sp>
      <p:sp>
        <p:nvSpPr>
          <p:cNvPr id="186" name="Google Shape;186;p16"/>
          <p:cNvSpPr txBox="1"/>
          <p:nvPr/>
        </p:nvSpPr>
        <p:spPr>
          <a:xfrm>
            <a:off x="1472200" y="4751776"/>
            <a:ext cx="6196200" cy="30600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None/>
            </a:pPr>
            <a:r>
              <a:rPr lang="es-MX" sz="1800">
                <a:solidFill>
                  <a:schemeClr val="dk1"/>
                </a:solidFill>
                <a:latin typeface="Verdana"/>
                <a:ea typeface="Verdana"/>
                <a:cs typeface="Verdana"/>
                <a:sym typeface="Verdana"/>
              </a:rPr>
              <a:t>Configuración entornos multiplataforma</a:t>
            </a:r>
            <a:endParaRPr sz="1800" b="0" i="0">
              <a:solidFill>
                <a:schemeClr val="dk1"/>
              </a:solidFill>
              <a:latin typeface="Verdana"/>
              <a:ea typeface="Verdana"/>
              <a:cs typeface="Verdana"/>
              <a:sym typeface="Verdana"/>
            </a:endParaRPr>
          </a:p>
        </p:txBody>
      </p:sp>
      <p:sp>
        <p:nvSpPr>
          <p:cNvPr id="187" name="Google Shape;187;p16"/>
          <p:cNvSpPr txBox="1"/>
          <p:nvPr/>
        </p:nvSpPr>
        <p:spPr>
          <a:xfrm>
            <a:off x="1591000" y="3691476"/>
            <a:ext cx="6196200" cy="306000"/>
          </a:xfrm>
          <a:prstGeom prst="rect">
            <a:avLst/>
          </a:prstGeom>
          <a:noFill/>
          <a:ln>
            <a:noFill/>
          </a:ln>
        </p:spPr>
        <p:txBody>
          <a:bodyPr spcFirstLastPara="1" wrap="square" lIns="0" tIns="12700" rIns="0" bIns="0" anchor="t" anchorCtr="0">
            <a:noAutofit/>
          </a:bodyPr>
          <a:lstStyle/>
          <a:p>
            <a:pPr marL="12700" marR="5080" lvl="0" indent="0" algn="just" rtl="0">
              <a:spcBef>
                <a:spcPts val="0"/>
              </a:spcBef>
              <a:spcAft>
                <a:spcPts val="0"/>
              </a:spcAft>
              <a:buNone/>
            </a:pPr>
            <a:r>
              <a:rPr lang="es-MX" sz="1800">
                <a:solidFill>
                  <a:schemeClr val="dk1"/>
                </a:solidFill>
                <a:latin typeface="Verdana"/>
                <a:ea typeface="Verdana"/>
                <a:cs typeface="Verdana"/>
                <a:sym typeface="Verdana"/>
              </a:rPr>
              <a:t>Configuración de frecuencia de claves</a:t>
            </a:r>
            <a:endParaRPr sz="1800" b="0" i="0">
              <a:solidFill>
                <a:schemeClr val="dk1"/>
              </a:solidFill>
              <a:latin typeface="Verdana"/>
              <a:ea typeface="Verdana"/>
              <a:cs typeface="Verdana"/>
              <a:sym typeface="Verdana"/>
            </a:endParaRPr>
          </a:p>
        </p:txBody>
      </p:sp>
      <p:sp>
        <p:nvSpPr>
          <p:cNvPr id="188" name="Google Shape;188;p16"/>
          <p:cNvSpPr txBox="1"/>
          <p:nvPr/>
        </p:nvSpPr>
        <p:spPr>
          <a:xfrm>
            <a:off x="1664200" y="4161025"/>
            <a:ext cx="60498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050">
                <a:solidFill>
                  <a:srgbClr val="F14E32"/>
                </a:solidFill>
                <a:highlight>
                  <a:srgbClr val="FFFFFF"/>
                </a:highlight>
                <a:latin typeface="Verdana"/>
                <a:ea typeface="Verdana"/>
                <a:cs typeface="Verdana"/>
                <a:sym typeface="Verdana"/>
              </a:rPr>
              <a:t>git config credential.helper cache</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050">
                <a:solidFill>
                  <a:srgbClr val="F14E32"/>
                </a:solidFill>
                <a:highlight>
                  <a:srgbClr val="FFFFFF"/>
                </a:highlight>
                <a:latin typeface="Verdana"/>
                <a:ea typeface="Verdana"/>
                <a:cs typeface="Verdana"/>
                <a:sym typeface="Verdana"/>
              </a:rPr>
              <a:t>git config credential.helper 'cache --timeout=300'</a:t>
            </a: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a:solidFill>
                <a:srgbClr val="F14E32"/>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Presentación en pantalla (4:3)</PresentationFormat>
  <Paragraphs>153</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Georgia</vt:lpstr>
      <vt:lpstr>Verdana</vt:lpstr>
      <vt:lpstr>Office Theme</vt:lpstr>
      <vt:lpstr>Curso de manejo de la herramienta git y la plataforma GitHub para el control de versiones</vt:lpstr>
      <vt:lpstr>Contenidos del Curso</vt:lpstr>
      <vt:lpstr>Presentación de PowerPoint</vt:lpstr>
      <vt:lpstr>Sistema de Control de versiones</vt:lpstr>
      <vt:lpstr>Utilidades </vt:lpstr>
      <vt:lpstr>Historia e Importancia de git </vt:lpstr>
      <vt:lpstr>Terminología</vt:lpstr>
      <vt:lpstr>Instalación</vt:lpstr>
      <vt:lpstr>Configuración</vt:lpstr>
      <vt:lpstr>Espacios de Trabajo</vt:lpstr>
      <vt:lpstr>Creación del Repositorio Local</vt:lpstr>
      <vt:lpstr>Asociación de un repositorio remoto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manejo de la herramienta git y la plataforma GitHub para el control de versiones</dc:title>
  <cp:lastModifiedBy>Katherin Castelblanco</cp:lastModifiedBy>
  <cp:revision>1</cp:revision>
  <dcterms:modified xsi:type="dcterms:W3CDTF">2018-11-23T03:14:08Z</dcterms:modified>
</cp:coreProperties>
</file>