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65" r:id="rId3"/>
    <p:sldId id="269" r:id="rId4"/>
    <p:sldId id="267" r:id="rId5"/>
    <p:sldId id="273" r:id="rId6"/>
    <p:sldId id="276" r:id="rId7"/>
    <p:sldId id="275" r:id="rId8"/>
    <p:sldId id="271" r:id="rId9"/>
    <p:sldId id="278" r:id="rId10"/>
    <p:sldId id="279" r:id="rId11"/>
    <p:sldId id="268" r:id="rId1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32" autoAdjust="0"/>
  </p:normalViewPr>
  <p:slideViewPr>
    <p:cSldViewPr snapToGrid="0">
      <p:cViewPr varScale="1">
        <p:scale>
          <a:sx n="64" d="100"/>
          <a:sy n="64" d="100"/>
        </p:scale>
        <p:origin x="1566"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8459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scm.com/book/es/v1/Empezando-Configurando-Git-por-primera-vez#Tu-edito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scm.com/book/es/v1/Empezando-Configurando-Git-por-primera-vez#Tu-edito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MX"/>
              <a:t>Laboratorio de automatización en sistemas embebidos….. </a:t>
            </a:r>
            <a:endParaRPr/>
          </a:p>
        </p:txBody>
      </p:sp>
      <p:sp>
        <p:nvSpPr>
          <p:cNvPr id="76" name="Google Shape;76;p1: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a:t>
            </a:fld>
            <a:endParaRPr/>
          </a:p>
        </p:txBody>
      </p:sp>
    </p:spTree>
    <p:extLst>
      <p:ext uri="{BB962C8B-B14F-4D97-AF65-F5344CB8AC3E}">
        <p14:creationId xmlns:p14="http://schemas.microsoft.com/office/powerpoint/2010/main" val="3693134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73daabb57_2_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228600" lvl="0" indent="-228600" algn="l" rtl="0">
              <a:lnSpc>
                <a:spcPct val="157142"/>
              </a:lnSpc>
              <a:spcBef>
                <a:spcPts val="0"/>
              </a:spcBef>
              <a:spcAft>
                <a:spcPts val="0"/>
              </a:spcAft>
              <a:buClr>
                <a:schemeClr val="dk1"/>
              </a:buClr>
              <a:buSzPts val="1100"/>
              <a:buFont typeface="+mj-lt"/>
              <a:buAutoNum type="arabicPeriod"/>
            </a:pPr>
            <a:r>
              <a:rPr lang="en-US" sz="1050" dirty="0" smtClean="0">
                <a:solidFill>
                  <a:schemeClr val="dk1"/>
                </a:solidFill>
                <a:uFillTx/>
                <a:latin typeface="Calibri"/>
                <a:ea typeface="Georgia"/>
                <a:cs typeface="Calibri"/>
                <a:sym typeface="Calibri"/>
              </a:rPr>
              <a:t> </a:t>
            </a:r>
            <a:r>
              <a:rPr lang="en-US" sz="1050" dirty="0" err="1" smtClean="0">
                <a:solidFill>
                  <a:schemeClr val="dk1"/>
                </a:solidFill>
                <a:uFillTx/>
                <a:latin typeface="Calibri"/>
                <a:ea typeface="Georgia"/>
                <a:cs typeface="Calibri"/>
                <a:sym typeface="Calibri"/>
              </a:rPr>
              <a:t>Mueve</a:t>
            </a:r>
            <a:r>
              <a:rPr lang="en-US" sz="1050" baseline="0" dirty="0" smtClean="0">
                <a:solidFill>
                  <a:schemeClr val="dk1"/>
                </a:solidFill>
                <a:uFillTx/>
                <a:latin typeface="Calibri"/>
                <a:ea typeface="Georgia"/>
                <a:cs typeface="Calibri"/>
                <a:sym typeface="Calibri"/>
              </a:rPr>
              <a:t> al commit - </a:t>
            </a:r>
            <a:r>
              <a:rPr lang="en-US" sz="1050" baseline="0" dirty="0" err="1" smtClean="0">
                <a:solidFill>
                  <a:schemeClr val="dk1"/>
                </a:solidFill>
                <a:uFillTx/>
                <a:latin typeface="Calibri"/>
                <a:ea typeface="Georgia"/>
                <a:cs typeface="Calibri"/>
                <a:sym typeface="Calibri"/>
              </a:rPr>
              <a:t>Crea</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una</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nueva</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rama</a:t>
            </a:r>
            <a:r>
              <a:rPr lang="en-US" sz="1050" baseline="0" dirty="0" smtClean="0">
                <a:solidFill>
                  <a:schemeClr val="dk1"/>
                </a:solidFill>
                <a:uFillTx/>
                <a:latin typeface="Calibri"/>
                <a:ea typeface="Georgia"/>
                <a:cs typeface="Calibri"/>
                <a:sym typeface="Calibri"/>
              </a:rPr>
              <a:t> a </a:t>
            </a:r>
            <a:r>
              <a:rPr lang="en-US" sz="1050" baseline="0" dirty="0" err="1" smtClean="0">
                <a:solidFill>
                  <a:schemeClr val="dk1"/>
                </a:solidFill>
                <a:uFillTx/>
                <a:latin typeface="Calibri"/>
                <a:ea typeface="Georgia"/>
                <a:cs typeface="Calibri"/>
                <a:sym typeface="Calibri"/>
              </a:rPr>
              <a:t>partir</a:t>
            </a:r>
            <a:r>
              <a:rPr lang="en-US" sz="1050" baseline="0" dirty="0" smtClean="0">
                <a:solidFill>
                  <a:schemeClr val="dk1"/>
                </a:solidFill>
                <a:uFillTx/>
                <a:latin typeface="Calibri"/>
                <a:ea typeface="Georgia"/>
                <a:cs typeface="Calibri"/>
                <a:sym typeface="Calibri"/>
              </a:rPr>
              <a:t> de </a:t>
            </a:r>
            <a:r>
              <a:rPr lang="en-US" sz="1050" baseline="0" dirty="0" err="1" smtClean="0">
                <a:solidFill>
                  <a:schemeClr val="dk1"/>
                </a:solidFill>
                <a:uFillTx/>
                <a:latin typeface="Calibri"/>
                <a:ea typeface="Georgia"/>
                <a:cs typeface="Calibri"/>
                <a:sym typeface="Calibri"/>
              </a:rPr>
              <a:t>ese</a:t>
            </a:r>
            <a:r>
              <a:rPr lang="en-US" sz="1050" baseline="0" dirty="0" smtClean="0">
                <a:solidFill>
                  <a:schemeClr val="dk1"/>
                </a:solidFill>
                <a:uFillTx/>
                <a:latin typeface="Calibri"/>
                <a:ea typeface="Georgia"/>
                <a:cs typeface="Calibri"/>
                <a:sym typeface="Calibri"/>
              </a:rPr>
              <a:t> commit</a:t>
            </a: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Descarta</a:t>
            </a:r>
            <a:r>
              <a:rPr lang="en-US" sz="1050" baseline="0" dirty="0" smtClean="0">
                <a:solidFill>
                  <a:schemeClr val="dk1"/>
                </a:solidFill>
                <a:uFillTx/>
                <a:latin typeface="Calibri"/>
                <a:ea typeface="Georgia"/>
                <a:cs typeface="Calibri"/>
                <a:sym typeface="Calibri"/>
              </a:rPr>
              <a:t> los </a:t>
            </a:r>
            <a:r>
              <a:rPr lang="en-US" sz="1050" baseline="0" dirty="0" err="1" smtClean="0">
                <a:solidFill>
                  <a:schemeClr val="dk1"/>
                </a:solidFill>
                <a:uFillTx/>
                <a:latin typeface="Calibri"/>
                <a:ea typeface="Georgia"/>
                <a:cs typeface="Calibri"/>
                <a:sym typeface="Calibri"/>
              </a:rPr>
              <a:t>cambios</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si</a:t>
            </a:r>
            <a:r>
              <a:rPr lang="en-US" sz="1050" baseline="0" dirty="0" smtClean="0">
                <a:solidFill>
                  <a:schemeClr val="dk1"/>
                </a:solidFill>
                <a:uFillTx/>
                <a:latin typeface="Calibri"/>
                <a:ea typeface="Georgia"/>
                <a:cs typeface="Calibri"/>
                <a:sym typeface="Calibri"/>
              </a:rPr>
              <a:t> no se </a:t>
            </a:r>
            <a:r>
              <a:rPr lang="en-US" sz="1050" baseline="0" dirty="0" err="1" smtClean="0">
                <a:solidFill>
                  <a:schemeClr val="dk1"/>
                </a:solidFill>
                <a:uFillTx/>
                <a:latin typeface="Calibri"/>
                <a:ea typeface="Georgia"/>
                <a:cs typeface="Calibri"/>
                <a:sym typeface="Calibri"/>
              </a:rPr>
              <a:t>han</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añadido</a:t>
            </a:r>
            <a:r>
              <a:rPr lang="en-US" sz="1050" baseline="0" dirty="0" smtClean="0">
                <a:solidFill>
                  <a:schemeClr val="dk1"/>
                </a:solidFill>
                <a:uFillTx/>
                <a:latin typeface="Calibri"/>
                <a:ea typeface="Georgia"/>
                <a:cs typeface="Calibri"/>
                <a:sym typeface="Calibri"/>
              </a:rPr>
              <a:t> al index</a:t>
            </a: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Saca</a:t>
            </a:r>
            <a:r>
              <a:rPr lang="en-US" sz="1050" baseline="0" dirty="0" smtClean="0">
                <a:solidFill>
                  <a:schemeClr val="dk1"/>
                </a:solidFill>
                <a:uFillTx/>
                <a:latin typeface="Calibri"/>
                <a:ea typeface="Georgia"/>
                <a:cs typeface="Calibri"/>
                <a:sym typeface="Calibri"/>
              </a:rPr>
              <a:t> el </a:t>
            </a:r>
            <a:r>
              <a:rPr lang="en-US" sz="1050" baseline="0" dirty="0" err="1" smtClean="0">
                <a:solidFill>
                  <a:schemeClr val="dk1"/>
                </a:solidFill>
                <a:uFillTx/>
                <a:latin typeface="Calibri"/>
                <a:ea typeface="Georgia"/>
                <a:cs typeface="Calibri"/>
                <a:sym typeface="Calibri"/>
              </a:rPr>
              <a:t>archivo</a:t>
            </a:r>
            <a:r>
              <a:rPr lang="en-US" sz="1050" baseline="0" dirty="0" smtClean="0">
                <a:solidFill>
                  <a:schemeClr val="dk1"/>
                </a:solidFill>
                <a:uFillTx/>
                <a:latin typeface="Calibri"/>
                <a:ea typeface="Georgia"/>
                <a:cs typeface="Calibri"/>
                <a:sym typeface="Calibri"/>
              </a:rPr>
              <a:t> del index – </a:t>
            </a:r>
            <a:r>
              <a:rPr lang="en-US" sz="1050" baseline="0" dirty="0" err="1" smtClean="0">
                <a:solidFill>
                  <a:schemeClr val="dk1"/>
                </a:solidFill>
                <a:uFillTx/>
                <a:latin typeface="Calibri"/>
                <a:ea typeface="Georgia"/>
                <a:cs typeface="Calibri"/>
                <a:sym typeface="Calibri"/>
              </a:rPr>
              <a:t>descarta</a:t>
            </a:r>
            <a:r>
              <a:rPr lang="en-US" sz="1050" baseline="0" dirty="0" smtClean="0">
                <a:solidFill>
                  <a:schemeClr val="dk1"/>
                </a:solidFill>
                <a:uFillTx/>
                <a:latin typeface="Calibri"/>
                <a:ea typeface="Georgia"/>
                <a:cs typeface="Calibri"/>
                <a:sym typeface="Calibri"/>
              </a:rPr>
              <a:t> los </a:t>
            </a:r>
            <a:r>
              <a:rPr lang="en-US" sz="1050" baseline="0" dirty="0" err="1" smtClean="0">
                <a:solidFill>
                  <a:schemeClr val="dk1"/>
                </a:solidFill>
                <a:uFillTx/>
                <a:latin typeface="Calibri"/>
                <a:ea typeface="Georgia"/>
                <a:cs typeface="Calibri"/>
                <a:sym typeface="Calibri"/>
              </a:rPr>
              <a:t>cambios</a:t>
            </a:r>
            <a:endParaRPr lang="en-US" sz="1050" baseline="0" dirty="0" smtClean="0">
              <a:solidFill>
                <a:schemeClr val="dk1"/>
              </a:solidFill>
              <a:uFillTx/>
              <a:latin typeface="Calibri"/>
              <a:ea typeface="Georgia"/>
              <a:cs typeface="Calibri"/>
              <a:sym typeface="Calibri"/>
            </a:endParaRP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Elimina</a:t>
            </a:r>
            <a:r>
              <a:rPr lang="en-US" sz="1050" baseline="0" dirty="0" smtClean="0">
                <a:solidFill>
                  <a:schemeClr val="dk1"/>
                </a:solidFill>
                <a:uFillTx/>
                <a:latin typeface="Calibri"/>
                <a:ea typeface="Georgia"/>
                <a:cs typeface="Calibri"/>
                <a:sym typeface="Calibri"/>
              </a:rPr>
              <a:t> commit, </a:t>
            </a:r>
            <a:r>
              <a:rPr lang="en-US" sz="1050" baseline="0" dirty="0" err="1" smtClean="0">
                <a:solidFill>
                  <a:schemeClr val="dk1"/>
                </a:solidFill>
                <a:uFillTx/>
                <a:latin typeface="Calibri"/>
                <a:ea typeface="Georgia"/>
                <a:cs typeface="Calibri"/>
                <a:sym typeface="Calibri"/>
              </a:rPr>
              <a:t>eliminando</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archivos</a:t>
            </a:r>
            <a:r>
              <a:rPr lang="en-US" sz="1050" baseline="0" dirty="0" smtClean="0">
                <a:solidFill>
                  <a:schemeClr val="dk1"/>
                </a:solidFill>
                <a:uFillTx/>
                <a:latin typeface="Calibri"/>
                <a:ea typeface="Georgia"/>
                <a:cs typeface="Calibri"/>
                <a:sym typeface="Calibri"/>
              </a:rPr>
              <a:t> en index- </a:t>
            </a:r>
            <a:r>
              <a:rPr lang="en-US" sz="1050" baseline="0" dirty="0" err="1" smtClean="0">
                <a:solidFill>
                  <a:schemeClr val="dk1"/>
                </a:solidFill>
                <a:uFillTx/>
                <a:latin typeface="Calibri"/>
                <a:ea typeface="Georgia"/>
                <a:cs typeface="Calibri"/>
                <a:sym typeface="Calibri"/>
              </a:rPr>
              <a:t>ademas</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elimina</a:t>
            </a:r>
            <a:r>
              <a:rPr lang="en-US" sz="1050" baseline="0" dirty="0" smtClean="0">
                <a:solidFill>
                  <a:schemeClr val="dk1"/>
                </a:solidFill>
                <a:uFillTx/>
                <a:latin typeface="Calibri"/>
                <a:ea typeface="Georgia"/>
                <a:cs typeface="Calibri"/>
                <a:sym typeface="Calibri"/>
              </a:rPr>
              <a:t> los </a:t>
            </a:r>
            <a:r>
              <a:rPr lang="en-US" sz="1050" baseline="0" dirty="0" err="1" smtClean="0">
                <a:solidFill>
                  <a:schemeClr val="dk1"/>
                </a:solidFill>
                <a:uFillTx/>
                <a:latin typeface="Calibri"/>
                <a:ea typeface="Georgia"/>
                <a:cs typeface="Calibri"/>
                <a:sym typeface="Calibri"/>
              </a:rPr>
              <a:t>cambios</a:t>
            </a:r>
            <a:r>
              <a:rPr lang="en-US" sz="1050" baseline="0" dirty="0" smtClean="0">
                <a:solidFill>
                  <a:schemeClr val="dk1"/>
                </a:solidFill>
                <a:uFillTx/>
                <a:latin typeface="Calibri"/>
                <a:ea typeface="Georgia"/>
                <a:cs typeface="Calibri"/>
                <a:sym typeface="Calibri"/>
              </a:rPr>
              <a:t> de la </a:t>
            </a:r>
            <a:r>
              <a:rPr lang="en-US" sz="1050" baseline="0" dirty="0" err="1" smtClean="0">
                <a:solidFill>
                  <a:schemeClr val="dk1"/>
                </a:solidFill>
                <a:uFillTx/>
                <a:latin typeface="Calibri"/>
                <a:ea typeface="Georgia"/>
                <a:cs typeface="Calibri"/>
                <a:sym typeface="Calibri"/>
              </a:rPr>
              <a:t>zona</a:t>
            </a:r>
            <a:r>
              <a:rPr lang="en-US" sz="1050" baseline="0" dirty="0" smtClean="0">
                <a:solidFill>
                  <a:schemeClr val="dk1"/>
                </a:solidFill>
                <a:uFillTx/>
                <a:latin typeface="Calibri"/>
                <a:ea typeface="Georgia"/>
                <a:cs typeface="Calibri"/>
                <a:sym typeface="Calibri"/>
              </a:rPr>
              <a:t> de </a:t>
            </a:r>
            <a:r>
              <a:rPr lang="en-US" sz="1050" baseline="0" dirty="0" err="1" smtClean="0">
                <a:solidFill>
                  <a:schemeClr val="dk1"/>
                </a:solidFill>
                <a:uFillTx/>
                <a:latin typeface="Calibri"/>
                <a:ea typeface="Georgia"/>
                <a:cs typeface="Calibri"/>
                <a:sym typeface="Calibri"/>
              </a:rPr>
              <a:t>intercambio</a:t>
            </a:r>
            <a:endParaRPr lang="en-US" sz="1050" baseline="0" dirty="0" smtClean="0">
              <a:solidFill>
                <a:schemeClr val="dk1"/>
              </a:solidFill>
              <a:uFillTx/>
              <a:latin typeface="Calibri"/>
              <a:ea typeface="Georgia"/>
              <a:cs typeface="Calibri"/>
              <a:sym typeface="Calibri"/>
            </a:endParaRPr>
          </a:p>
          <a:p>
            <a:pPr marL="228600" marR="0" lvl="0" indent="-228600" algn="l" defTabSz="914400" rtl="0" eaLnBrk="1" fontAlgn="auto" latinLnBrk="0" hangingPunct="1">
              <a:lnSpc>
                <a:spcPct val="157142"/>
              </a:lnSpc>
              <a:spcBef>
                <a:spcPts val="0"/>
              </a:spcBef>
              <a:spcAft>
                <a:spcPts val="0"/>
              </a:spcAft>
              <a:buClr>
                <a:schemeClr val="dk1"/>
              </a:buClr>
              <a:buSzPts val="1100"/>
              <a:buFont typeface="+mj-lt"/>
              <a:buAutoNum type="arabicPeriod"/>
              <a:tabLst/>
              <a:defRPr/>
            </a:pPr>
            <a:r>
              <a:rPr lang="en-US" sz="1050" baseline="0" dirty="0" err="1" smtClean="0">
                <a:solidFill>
                  <a:schemeClr val="dk1"/>
                </a:solidFill>
                <a:uFillTx/>
                <a:latin typeface="Calibri"/>
                <a:ea typeface="Georgia"/>
                <a:cs typeface="Calibri"/>
                <a:sym typeface="Calibri"/>
              </a:rPr>
              <a:t>Elimina</a:t>
            </a:r>
            <a:r>
              <a:rPr lang="en-US" sz="1050" baseline="0" dirty="0" smtClean="0">
                <a:solidFill>
                  <a:schemeClr val="dk1"/>
                </a:solidFill>
                <a:uFillTx/>
                <a:latin typeface="Calibri"/>
                <a:ea typeface="Georgia"/>
                <a:cs typeface="Calibri"/>
                <a:sym typeface="Calibri"/>
              </a:rPr>
              <a:t> commit y </a:t>
            </a:r>
            <a:r>
              <a:rPr lang="en-US" sz="1050" baseline="0" dirty="0" err="1" smtClean="0">
                <a:solidFill>
                  <a:schemeClr val="dk1"/>
                </a:solidFill>
                <a:uFillTx/>
                <a:latin typeface="Calibri"/>
                <a:ea typeface="Georgia"/>
                <a:cs typeface="Calibri"/>
                <a:sym typeface="Calibri"/>
              </a:rPr>
              <a:t>archivos</a:t>
            </a:r>
            <a:r>
              <a:rPr lang="en-US" sz="1050" baseline="0" dirty="0" smtClean="0">
                <a:solidFill>
                  <a:schemeClr val="dk1"/>
                </a:solidFill>
                <a:uFillTx/>
                <a:latin typeface="Calibri"/>
                <a:ea typeface="Georgia"/>
                <a:cs typeface="Calibri"/>
                <a:sym typeface="Calibri"/>
              </a:rPr>
              <a:t> de la </a:t>
            </a:r>
            <a:r>
              <a:rPr lang="en-US" sz="1050" baseline="0" dirty="0" err="1" smtClean="0">
                <a:solidFill>
                  <a:schemeClr val="dk1"/>
                </a:solidFill>
                <a:uFillTx/>
                <a:latin typeface="Calibri"/>
                <a:ea typeface="Georgia"/>
                <a:cs typeface="Calibri"/>
                <a:sym typeface="Calibri"/>
              </a:rPr>
              <a:t>zona</a:t>
            </a:r>
            <a:r>
              <a:rPr lang="en-US" sz="1050" baseline="0" dirty="0" smtClean="0">
                <a:solidFill>
                  <a:schemeClr val="dk1"/>
                </a:solidFill>
                <a:uFillTx/>
                <a:latin typeface="Calibri"/>
                <a:ea typeface="Georgia"/>
                <a:cs typeface="Calibri"/>
                <a:sym typeface="Calibri"/>
              </a:rPr>
              <a:t> de </a:t>
            </a:r>
            <a:r>
              <a:rPr lang="en-US" sz="1050" baseline="0" dirty="0" err="1" smtClean="0">
                <a:solidFill>
                  <a:schemeClr val="dk1"/>
                </a:solidFill>
                <a:uFillTx/>
                <a:latin typeface="Calibri"/>
                <a:ea typeface="Georgia"/>
                <a:cs typeface="Calibri"/>
                <a:sym typeface="Calibri"/>
              </a:rPr>
              <a:t>intercambio</a:t>
            </a:r>
            <a:r>
              <a:rPr lang="en-US" sz="1050" baseline="0" dirty="0" smtClean="0">
                <a:solidFill>
                  <a:schemeClr val="dk1"/>
                </a:solidFill>
                <a:uFillTx/>
                <a:latin typeface="Calibri"/>
                <a:ea typeface="Georgia"/>
                <a:cs typeface="Calibri"/>
                <a:sym typeface="Calibri"/>
              </a:rPr>
              <a:t> – </a:t>
            </a:r>
            <a:r>
              <a:rPr lang="en-US" sz="1050" baseline="0" dirty="0" err="1" smtClean="0">
                <a:solidFill>
                  <a:schemeClr val="dk1"/>
                </a:solidFill>
                <a:uFillTx/>
                <a:latin typeface="Calibri"/>
                <a:ea typeface="Georgia"/>
                <a:cs typeface="Calibri"/>
                <a:sym typeface="Calibri"/>
              </a:rPr>
              <a:t>Conflictos</a:t>
            </a:r>
            <a:r>
              <a:rPr lang="en-US" sz="1050" baseline="0" dirty="0" smtClean="0">
                <a:solidFill>
                  <a:schemeClr val="dk1"/>
                </a:solidFill>
                <a:uFillTx/>
                <a:latin typeface="Calibri"/>
                <a:ea typeface="Georgia"/>
                <a:cs typeface="Calibri"/>
                <a:sym typeface="Calibri"/>
              </a:rPr>
              <a:t> con pull</a:t>
            </a: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Elimina</a:t>
            </a:r>
            <a:r>
              <a:rPr lang="en-US" sz="1050" baseline="0" dirty="0" smtClean="0">
                <a:solidFill>
                  <a:schemeClr val="dk1"/>
                </a:solidFill>
                <a:uFillTx/>
                <a:latin typeface="Calibri"/>
                <a:ea typeface="Georgia"/>
                <a:cs typeface="Calibri"/>
                <a:sym typeface="Calibri"/>
              </a:rPr>
              <a:t> commit y </a:t>
            </a:r>
            <a:r>
              <a:rPr lang="en-US" sz="1050" baseline="0" dirty="0" err="1" smtClean="0">
                <a:solidFill>
                  <a:schemeClr val="dk1"/>
                </a:solidFill>
                <a:uFillTx/>
                <a:latin typeface="Calibri"/>
                <a:ea typeface="Georgia"/>
                <a:cs typeface="Calibri"/>
                <a:sym typeface="Calibri"/>
              </a:rPr>
              <a:t>deja</a:t>
            </a:r>
            <a:r>
              <a:rPr lang="en-US" sz="1050" baseline="0" dirty="0" smtClean="0">
                <a:solidFill>
                  <a:schemeClr val="dk1"/>
                </a:solidFill>
                <a:uFillTx/>
                <a:latin typeface="Calibri"/>
                <a:ea typeface="Georgia"/>
                <a:cs typeface="Calibri"/>
                <a:sym typeface="Calibri"/>
              </a:rPr>
              <a:t> los </a:t>
            </a:r>
            <a:r>
              <a:rPr lang="en-US" sz="1050" baseline="0" dirty="0" err="1" smtClean="0">
                <a:solidFill>
                  <a:schemeClr val="dk1"/>
                </a:solidFill>
                <a:uFillTx/>
                <a:latin typeface="Calibri"/>
                <a:ea typeface="Georgia"/>
                <a:cs typeface="Calibri"/>
                <a:sym typeface="Calibri"/>
              </a:rPr>
              <a:t>archivos</a:t>
            </a:r>
            <a:r>
              <a:rPr lang="en-US" sz="1050" baseline="0" dirty="0" smtClean="0">
                <a:solidFill>
                  <a:schemeClr val="dk1"/>
                </a:solidFill>
                <a:uFillTx/>
                <a:latin typeface="Calibri"/>
                <a:ea typeface="Georgia"/>
                <a:cs typeface="Calibri"/>
                <a:sym typeface="Calibri"/>
              </a:rPr>
              <a:t> en </a:t>
            </a:r>
            <a:r>
              <a:rPr lang="en-US" sz="1050" baseline="0" dirty="0" err="1" smtClean="0">
                <a:solidFill>
                  <a:schemeClr val="dk1"/>
                </a:solidFill>
                <a:uFillTx/>
                <a:latin typeface="Calibri"/>
                <a:ea typeface="Georgia"/>
                <a:cs typeface="Calibri"/>
                <a:sym typeface="Calibri"/>
              </a:rPr>
              <a:t>zona</a:t>
            </a:r>
            <a:r>
              <a:rPr lang="en-US" sz="1050" baseline="0" dirty="0" smtClean="0">
                <a:solidFill>
                  <a:schemeClr val="dk1"/>
                </a:solidFill>
                <a:uFillTx/>
                <a:latin typeface="Calibri"/>
                <a:ea typeface="Georgia"/>
                <a:cs typeface="Calibri"/>
                <a:sym typeface="Calibri"/>
              </a:rPr>
              <a:t> de </a:t>
            </a:r>
            <a:r>
              <a:rPr lang="en-US" sz="1050" baseline="0" dirty="0" err="1" smtClean="0">
                <a:solidFill>
                  <a:schemeClr val="dk1"/>
                </a:solidFill>
                <a:uFillTx/>
                <a:latin typeface="Calibri"/>
                <a:ea typeface="Georgia"/>
                <a:cs typeface="Calibri"/>
                <a:sym typeface="Calibri"/>
              </a:rPr>
              <a:t>intercambio</a:t>
            </a:r>
            <a:r>
              <a:rPr lang="en-US" sz="1050" baseline="0" dirty="0" smtClean="0">
                <a:solidFill>
                  <a:schemeClr val="dk1"/>
                </a:solidFill>
                <a:uFillTx/>
                <a:latin typeface="Calibri"/>
                <a:ea typeface="Georgia"/>
                <a:cs typeface="Calibri"/>
                <a:sym typeface="Calibri"/>
              </a:rPr>
              <a:t> – </a:t>
            </a:r>
            <a:r>
              <a:rPr lang="en-US" sz="1050" baseline="0" dirty="0" err="1" smtClean="0">
                <a:solidFill>
                  <a:schemeClr val="dk1"/>
                </a:solidFill>
                <a:uFillTx/>
                <a:latin typeface="Calibri"/>
                <a:ea typeface="Georgia"/>
                <a:cs typeface="Calibri"/>
                <a:sym typeface="Calibri"/>
              </a:rPr>
              <a:t>Conflictos</a:t>
            </a:r>
            <a:r>
              <a:rPr lang="en-US" sz="1050" baseline="0" dirty="0" smtClean="0">
                <a:solidFill>
                  <a:schemeClr val="dk1"/>
                </a:solidFill>
                <a:uFillTx/>
                <a:latin typeface="Calibri"/>
                <a:ea typeface="Georgia"/>
                <a:cs typeface="Calibri"/>
                <a:sym typeface="Calibri"/>
              </a:rPr>
              <a:t> con pull</a:t>
            </a: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Añade</a:t>
            </a:r>
            <a:r>
              <a:rPr lang="en-US" sz="1050" baseline="0" dirty="0" smtClean="0">
                <a:solidFill>
                  <a:schemeClr val="dk1"/>
                </a:solidFill>
                <a:uFillTx/>
                <a:latin typeface="Calibri"/>
                <a:ea typeface="Georgia"/>
                <a:cs typeface="Calibri"/>
                <a:sym typeface="Calibri"/>
              </a:rPr>
              <a:t> lo </a:t>
            </a:r>
            <a:r>
              <a:rPr lang="en-US" sz="1050" baseline="0" dirty="0" err="1" smtClean="0">
                <a:solidFill>
                  <a:schemeClr val="dk1"/>
                </a:solidFill>
                <a:uFillTx/>
                <a:latin typeface="Calibri"/>
                <a:ea typeface="Georgia"/>
                <a:cs typeface="Calibri"/>
                <a:sym typeface="Calibri"/>
              </a:rPr>
              <a:t>que</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quito</a:t>
            </a:r>
            <a:r>
              <a:rPr lang="en-US" sz="1050" baseline="0" dirty="0" smtClean="0">
                <a:solidFill>
                  <a:schemeClr val="dk1"/>
                </a:solidFill>
                <a:uFillTx/>
                <a:latin typeface="Calibri"/>
                <a:ea typeface="Georgia"/>
                <a:cs typeface="Calibri"/>
                <a:sym typeface="Calibri"/>
              </a:rPr>
              <a:t> y </a:t>
            </a:r>
            <a:r>
              <a:rPr lang="en-US" sz="1050" baseline="0" dirty="0" err="1" smtClean="0">
                <a:solidFill>
                  <a:schemeClr val="dk1"/>
                </a:solidFill>
                <a:uFillTx/>
                <a:latin typeface="Calibri"/>
                <a:ea typeface="Georgia"/>
                <a:cs typeface="Calibri"/>
                <a:sym typeface="Calibri"/>
              </a:rPr>
              <a:t>quita</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loque</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añadio</a:t>
            </a:r>
            <a:r>
              <a:rPr lang="en-US" sz="1050" baseline="0" dirty="0" smtClean="0">
                <a:solidFill>
                  <a:schemeClr val="dk1"/>
                </a:solidFill>
                <a:uFillTx/>
                <a:latin typeface="Calibri"/>
                <a:ea typeface="Georgia"/>
                <a:cs typeface="Calibri"/>
                <a:sym typeface="Calibri"/>
              </a:rPr>
              <a:t>. Se </a:t>
            </a:r>
            <a:r>
              <a:rPr lang="en-US" sz="1050" baseline="0" dirty="0" err="1" smtClean="0">
                <a:solidFill>
                  <a:schemeClr val="dk1"/>
                </a:solidFill>
                <a:uFillTx/>
                <a:latin typeface="Calibri"/>
                <a:ea typeface="Georgia"/>
                <a:cs typeface="Calibri"/>
                <a:sym typeface="Calibri"/>
              </a:rPr>
              <a:t>abre</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ventana</a:t>
            </a:r>
            <a:r>
              <a:rPr lang="en-US" sz="1050" baseline="0" dirty="0" smtClean="0">
                <a:solidFill>
                  <a:schemeClr val="dk1"/>
                </a:solidFill>
                <a:uFillTx/>
                <a:latin typeface="Calibri"/>
                <a:ea typeface="Georgia"/>
                <a:cs typeface="Calibri"/>
                <a:sym typeface="Calibri"/>
              </a:rPr>
              <a:t> y </a:t>
            </a:r>
            <a:r>
              <a:rPr lang="en-US" sz="1050" baseline="0" dirty="0" err="1" smtClean="0">
                <a:solidFill>
                  <a:schemeClr val="dk1"/>
                </a:solidFill>
                <a:uFillTx/>
                <a:latin typeface="Calibri"/>
                <a:ea typeface="Georgia"/>
                <a:cs typeface="Calibri"/>
                <a:sym typeface="Calibri"/>
              </a:rPr>
              <a:t>wq</a:t>
            </a:r>
            <a:r>
              <a:rPr lang="en-US" sz="1050" baseline="0" dirty="0" smtClean="0">
                <a:solidFill>
                  <a:schemeClr val="dk1"/>
                </a:solidFill>
                <a:uFillTx/>
                <a:latin typeface="Calibri"/>
                <a:ea typeface="Georgia"/>
                <a:cs typeface="Calibri"/>
                <a:sym typeface="Calibri"/>
              </a:rPr>
              <a:t>. Se </a:t>
            </a:r>
            <a:r>
              <a:rPr lang="en-US" sz="1050" baseline="0" dirty="0" err="1" smtClean="0">
                <a:solidFill>
                  <a:schemeClr val="dk1"/>
                </a:solidFill>
                <a:uFillTx/>
                <a:latin typeface="Calibri"/>
                <a:ea typeface="Georgia"/>
                <a:cs typeface="Calibri"/>
                <a:sym typeface="Calibri"/>
              </a:rPr>
              <a:t>modifica</a:t>
            </a:r>
            <a:r>
              <a:rPr lang="en-US" sz="1050" baseline="0" dirty="0" smtClean="0">
                <a:solidFill>
                  <a:schemeClr val="dk1"/>
                </a:solidFill>
                <a:uFillTx/>
                <a:latin typeface="Calibri"/>
                <a:ea typeface="Georgia"/>
                <a:cs typeface="Calibri"/>
                <a:sym typeface="Calibri"/>
              </a:rPr>
              <a:t> el commit y se </a:t>
            </a:r>
            <a:r>
              <a:rPr lang="en-US" sz="1050" baseline="0" dirty="0" err="1" smtClean="0">
                <a:solidFill>
                  <a:schemeClr val="dk1"/>
                </a:solidFill>
                <a:uFillTx/>
                <a:latin typeface="Calibri"/>
                <a:ea typeface="Georgia"/>
                <a:cs typeface="Calibri"/>
                <a:sym typeface="Calibri"/>
              </a:rPr>
              <a:t>llamar</a:t>
            </a:r>
            <a:r>
              <a:rPr lang="en-US" sz="1050" baseline="0" dirty="0" smtClean="0">
                <a:solidFill>
                  <a:schemeClr val="dk1"/>
                </a:solidFill>
                <a:uFillTx/>
                <a:latin typeface="Calibri"/>
                <a:ea typeface="Georgia"/>
                <a:cs typeface="Calibri"/>
                <a:sym typeface="Calibri"/>
              </a:rPr>
              <a:t> REVERT “</a:t>
            </a:r>
            <a:r>
              <a:rPr lang="en-US" sz="1050" baseline="0" dirty="0" err="1" smtClean="0">
                <a:solidFill>
                  <a:schemeClr val="dk1"/>
                </a:solidFill>
                <a:uFillTx/>
                <a:latin typeface="Calibri"/>
                <a:ea typeface="Georgia"/>
                <a:cs typeface="Calibri"/>
                <a:sym typeface="Calibri"/>
              </a:rPr>
              <a:t>nombre</a:t>
            </a:r>
            <a:r>
              <a:rPr lang="en-US" sz="1050" baseline="0" dirty="0" smtClean="0">
                <a:solidFill>
                  <a:schemeClr val="dk1"/>
                </a:solidFill>
                <a:uFillTx/>
                <a:latin typeface="Calibri"/>
                <a:ea typeface="Georgia"/>
                <a:cs typeface="Calibri"/>
                <a:sym typeface="Calibri"/>
              </a:rPr>
              <a:t> de commit”</a:t>
            </a:r>
          </a:p>
          <a:p>
            <a:pPr marL="228600" lvl="0" indent="-228600" algn="l" rtl="0">
              <a:lnSpc>
                <a:spcPct val="157142"/>
              </a:lnSpc>
              <a:spcBef>
                <a:spcPts val="0"/>
              </a:spcBef>
              <a:spcAft>
                <a:spcPts val="0"/>
              </a:spcAft>
              <a:buClr>
                <a:schemeClr val="dk1"/>
              </a:buClr>
              <a:buSzPts val="1100"/>
              <a:buFont typeface="+mj-lt"/>
              <a:buAutoNum type="arabicPeriod"/>
            </a:pPr>
            <a:endParaRPr lang="en-US" sz="1050" baseline="0" dirty="0" smtClean="0">
              <a:solidFill>
                <a:schemeClr val="dk1"/>
              </a:solidFill>
              <a:uFillTx/>
              <a:latin typeface="Calibri"/>
              <a:ea typeface="Georgia"/>
              <a:cs typeface="Calibri"/>
              <a:sym typeface="Calibri"/>
            </a:endParaRPr>
          </a:p>
          <a:p>
            <a:pPr marL="228600" lvl="0" indent="-228600" algn="l" rtl="0">
              <a:lnSpc>
                <a:spcPct val="157142"/>
              </a:lnSpc>
              <a:spcBef>
                <a:spcPts val="0"/>
              </a:spcBef>
              <a:spcAft>
                <a:spcPts val="0"/>
              </a:spcAft>
              <a:buClr>
                <a:schemeClr val="dk1"/>
              </a:buClr>
              <a:buSzPts val="1100"/>
              <a:buFont typeface="+mj-lt"/>
              <a:buAutoNum type="arabicPeriod"/>
            </a:pPr>
            <a:endParaRPr lang="en-US" sz="1050" baseline="0" dirty="0" smtClean="0">
              <a:solidFill>
                <a:schemeClr val="dk1"/>
              </a:solidFill>
              <a:uFillTx/>
              <a:latin typeface="Calibri"/>
              <a:ea typeface="Georgia"/>
              <a:cs typeface="Calibri"/>
              <a:sym typeface="Calibri"/>
            </a:endParaRPr>
          </a:p>
          <a:p>
            <a:pPr marL="228600" lvl="0" indent="-228600" algn="l" rtl="0">
              <a:lnSpc>
                <a:spcPct val="157142"/>
              </a:lnSpc>
              <a:spcBef>
                <a:spcPts val="0"/>
              </a:spcBef>
              <a:spcAft>
                <a:spcPts val="0"/>
              </a:spcAft>
              <a:buClr>
                <a:schemeClr val="dk1"/>
              </a:buClr>
              <a:buSzPts val="1100"/>
              <a:buFont typeface="+mj-lt"/>
              <a:buAutoNum type="arabicPeriod"/>
            </a:pPr>
            <a:endParaRPr sz="1050" dirty="0">
              <a:solidFill>
                <a:srgbClr val="4E443C"/>
              </a:solidFill>
              <a:uFill>
                <a:noFill/>
              </a:uFill>
              <a:latin typeface="Georgia"/>
              <a:ea typeface="Georgia"/>
              <a:cs typeface="Georgia"/>
              <a:sym typeface="Georgia"/>
            </a:endParaRPr>
          </a:p>
        </p:txBody>
      </p:sp>
      <p:sp>
        <p:nvSpPr>
          <p:cNvPr id="191" name="Google Shape;191;g473daabb57_2_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8146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a:t>https://git-scm.com/book/es/v1/Personalizando-Git-Configuraci%C3%B3n-de-Git</a:t>
            </a:r>
            <a:endParaRPr/>
          </a:p>
        </p:txBody>
      </p:sp>
      <p:sp>
        <p:nvSpPr>
          <p:cNvPr id="219" name="Google Shape;219;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854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73daabb57_2_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MX" sz="1050">
                <a:solidFill>
                  <a:srgbClr val="4E443C"/>
                </a:solidFill>
                <a:latin typeface="Georgia"/>
                <a:ea typeface="Georgia"/>
                <a:cs typeface="Georgia"/>
                <a:sym typeface="Georgia"/>
              </a:rPr>
              <a:t>El directorio de Git es donde Git almacena los metadatos y la base de datos de objetos para su proyecto. Esta es la parte más importante de Git, y es lo que se copia cuando clonas un repositorio desde otra computadora.</a:t>
            </a:r>
            <a:br>
              <a:rPr lang="es-MX" sz="1050">
                <a:solidFill>
                  <a:srgbClr val="4E443C"/>
                </a:solidFill>
                <a:latin typeface="Georgia"/>
                <a:ea typeface="Georgia"/>
                <a:cs typeface="Georgia"/>
                <a:sym typeface="Georgia"/>
              </a:rPr>
            </a:br>
            <a:r>
              <a:rPr lang="es-MX" sz="1050">
                <a:solidFill>
                  <a:srgbClr val="4E443C"/>
                </a:solidFill>
                <a:latin typeface="Georgia"/>
                <a:ea typeface="Georgia"/>
                <a:cs typeface="Georgia"/>
                <a:sym typeface="Georgia"/>
              </a:rPr>
              <a:t/>
            </a:r>
            <a:br>
              <a:rPr lang="es-MX" sz="1050">
                <a:solidFill>
                  <a:srgbClr val="4E443C"/>
                </a:solidFill>
                <a:latin typeface="Georgia"/>
                <a:ea typeface="Georgia"/>
                <a:cs typeface="Georgia"/>
                <a:sym typeface="Georgia"/>
              </a:rPr>
            </a:br>
            <a:r>
              <a:rPr lang="es-MX" sz="1050">
                <a:solidFill>
                  <a:srgbClr val="4E443C"/>
                </a:solidFill>
                <a:latin typeface="Georgia"/>
                <a:ea typeface="Georgia"/>
                <a:cs typeface="Georgia"/>
                <a:sym typeface="Georgia"/>
              </a:rPr>
              <a:t>El árbol de trabajo es un pago único de una versión del proyecto. Estos archivos se extraen de la base de datos comprimida en el directorio de Git y se colocan en el disco para que los use o modifique.</a:t>
            </a:r>
            <a:br>
              <a:rPr lang="es-MX" sz="1050">
                <a:solidFill>
                  <a:srgbClr val="4E443C"/>
                </a:solidFill>
                <a:latin typeface="Georgia"/>
                <a:ea typeface="Georgia"/>
                <a:cs typeface="Georgia"/>
                <a:sym typeface="Georgia"/>
              </a:rPr>
            </a:br>
            <a:r>
              <a:rPr lang="es-MX" sz="1050">
                <a:solidFill>
                  <a:srgbClr val="4E443C"/>
                </a:solidFill>
                <a:latin typeface="Georgia"/>
                <a:ea typeface="Georgia"/>
                <a:cs typeface="Georgia"/>
                <a:sym typeface="Georgia"/>
              </a:rPr>
              <a:t/>
            </a:r>
            <a:br>
              <a:rPr lang="es-MX" sz="1050">
                <a:solidFill>
                  <a:srgbClr val="4E443C"/>
                </a:solidFill>
                <a:latin typeface="Georgia"/>
                <a:ea typeface="Georgia"/>
                <a:cs typeface="Georgia"/>
                <a:sym typeface="Georgia"/>
              </a:rPr>
            </a:br>
            <a:r>
              <a:rPr lang="es-MX" sz="1050">
                <a:solidFill>
                  <a:srgbClr val="4E443C"/>
                </a:solidFill>
                <a:latin typeface="Georgia"/>
                <a:ea typeface="Georgia"/>
                <a:cs typeface="Georgia"/>
                <a:sym typeface="Georgia"/>
              </a:rPr>
              <a:t>El área de preparación es un archivo, generalmente contenido en su directorio de Git, que almacena información sobre lo que se incluirá en su próxima confirmación. Su nombre técnico en el lenguaje de Git es "índice", pero la frase "área de puesta en escena" funciona igual de bien.</a:t>
            </a:r>
            <a:endParaRPr sz="1050">
              <a:solidFill>
                <a:srgbClr val="4E443C"/>
              </a:solidFill>
              <a:latin typeface="Georgia"/>
              <a:ea typeface="Georgia"/>
              <a:cs typeface="Georgia"/>
              <a:sym typeface="Georgia"/>
            </a:endParaRPr>
          </a:p>
          <a:p>
            <a:pPr marL="0" lvl="0" indent="0" algn="l" rtl="0">
              <a:lnSpc>
                <a:spcPct val="157142"/>
              </a:lnSpc>
              <a:spcBef>
                <a:spcPts val="0"/>
              </a:spcBef>
              <a:spcAft>
                <a:spcPts val="0"/>
              </a:spcAft>
              <a:buClr>
                <a:schemeClr val="dk1"/>
              </a:buClr>
              <a:buSzPts val="1100"/>
              <a:buFont typeface="Arial"/>
              <a:buNone/>
            </a:pPr>
            <a:endParaRPr sz="1050">
              <a:solidFill>
                <a:srgbClr val="4E443C"/>
              </a:solidFill>
              <a:uFill>
                <a:noFill/>
              </a:uFill>
              <a:latin typeface="Georgia"/>
              <a:ea typeface="Georgia"/>
              <a:cs typeface="Georgia"/>
              <a:sym typeface="Georgia"/>
              <a:hlinkClick r:id="rId3"/>
            </a:endParaRPr>
          </a:p>
          <a:p>
            <a:pPr marL="0" lvl="0" indent="0" algn="l" rtl="0">
              <a:spcBef>
                <a:spcPts val="800"/>
              </a:spcBef>
              <a:spcAft>
                <a:spcPts val="0"/>
              </a:spcAft>
              <a:buNone/>
            </a:pPr>
            <a:endParaRPr/>
          </a:p>
        </p:txBody>
      </p:sp>
      <p:sp>
        <p:nvSpPr>
          <p:cNvPr id="191" name="Google Shape;191;g473daabb57_2_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382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73daabb57_2_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lnSpc>
                <a:spcPct val="157142"/>
              </a:lnSpc>
              <a:spcBef>
                <a:spcPts val="0"/>
              </a:spcBef>
              <a:spcAft>
                <a:spcPts val="0"/>
              </a:spcAft>
              <a:buClr>
                <a:schemeClr val="dk1"/>
              </a:buClr>
              <a:buSzPts val="1100"/>
              <a:buFont typeface="Arial"/>
              <a:buNone/>
            </a:pPr>
            <a:r>
              <a:rPr lang="en-US" sz="1050" dirty="0" smtClean="0"/>
              <a:t>Name your repository hello-world. </a:t>
            </a:r>
          </a:p>
          <a:p>
            <a:pPr marL="0" lvl="0" indent="0" algn="l" rtl="0">
              <a:lnSpc>
                <a:spcPct val="157142"/>
              </a:lnSpc>
              <a:spcBef>
                <a:spcPts val="0"/>
              </a:spcBef>
              <a:spcAft>
                <a:spcPts val="0"/>
              </a:spcAft>
              <a:buClr>
                <a:schemeClr val="dk1"/>
              </a:buClr>
              <a:buSzPts val="1100"/>
              <a:buFont typeface="Arial"/>
              <a:buNone/>
            </a:pPr>
            <a:r>
              <a:rPr lang="en-US" sz="1050" dirty="0" smtClean="0"/>
              <a:t>Write a short description.</a:t>
            </a:r>
          </a:p>
          <a:p>
            <a:pPr marL="0" lvl="0" indent="0" algn="l" rtl="0">
              <a:lnSpc>
                <a:spcPct val="157142"/>
              </a:lnSpc>
              <a:spcBef>
                <a:spcPts val="0"/>
              </a:spcBef>
              <a:spcAft>
                <a:spcPts val="0"/>
              </a:spcAft>
              <a:buClr>
                <a:schemeClr val="dk1"/>
              </a:buClr>
              <a:buSzPts val="1100"/>
              <a:buFont typeface="Arial"/>
              <a:buNone/>
            </a:pPr>
            <a:r>
              <a:rPr lang="en-US" sz="1050" dirty="0" smtClean="0"/>
              <a:t>Select </a:t>
            </a:r>
            <a:r>
              <a:rPr lang="en-US" sz="1050" b="1" dirty="0" smtClean="0"/>
              <a:t>Initialize this repository with a README</a:t>
            </a:r>
            <a:r>
              <a:rPr lang="en-US" sz="1050" dirty="0" smtClean="0"/>
              <a:t>.</a:t>
            </a:r>
            <a:endParaRPr sz="1050" dirty="0">
              <a:solidFill>
                <a:srgbClr val="4E443C"/>
              </a:solidFill>
              <a:uFill>
                <a:noFill/>
              </a:uFill>
              <a:latin typeface="Georgia"/>
              <a:ea typeface="Georgia"/>
              <a:cs typeface="Georgia"/>
              <a:sym typeface="Georgia"/>
              <a:hlinkClick r:id="rId3"/>
            </a:endParaRPr>
          </a:p>
          <a:p>
            <a:pPr marL="0" lvl="0" indent="0" algn="l" rtl="0">
              <a:spcBef>
                <a:spcPts val="800"/>
              </a:spcBef>
              <a:spcAft>
                <a:spcPts val="0"/>
              </a:spcAft>
              <a:buNone/>
            </a:pPr>
            <a:endParaRPr dirty="0"/>
          </a:p>
        </p:txBody>
      </p:sp>
      <p:sp>
        <p:nvSpPr>
          <p:cNvPr id="191" name="Google Shape;191;g473daabb57_2_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10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3c052851_0_9: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endParaRPr dirty="0"/>
          </a:p>
        </p:txBody>
      </p:sp>
      <p:sp>
        <p:nvSpPr>
          <p:cNvPr id="210" name="Google Shape;210;g493c052851_0_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791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3c052851_0_9: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endParaRPr dirty="0"/>
          </a:p>
        </p:txBody>
      </p:sp>
      <p:sp>
        <p:nvSpPr>
          <p:cNvPr id="210" name="Google Shape;210;g493c052851_0_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452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3c052851_0_9: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endParaRPr dirty="0"/>
          </a:p>
        </p:txBody>
      </p:sp>
      <p:sp>
        <p:nvSpPr>
          <p:cNvPr id="210" name="Google Shape;210;g493c052851_0_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252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93c052851_0_9: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800"/>
              </a:spcBef>
              <a:spcAft>
                <a:spcPts val="0"/>
              </a:spcAft>
              <a:buNone/>
            </a:pPr>
            <a:endParaRPr dirty="0"/>
          </a:p>
        </p:txBody>
      </p:sp>
      <p:sp>
        <p:nvSpPr>
          <p:cNvPr id="210" name="Google Shape;210;g493c052851_0_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281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73daabb57_2_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228600" lvl="0" indent="-228600" algn="l" rtl="0">
              <a:lnSpc>
                <a:spcPct val="157142"/>
              </a:lnSpc>
              <a:spcBef>
                <a:spcPts val="0"/>
              </a:spcBef>
              <a:spcAft>
                <a:spcPts val="0"/>
              </a:spcAft>
              <a:buClr>
                <a:schemeClr val="dk1"/>
              </a:buClr>
              <a:buSzPts val="1100"/>
              <a:buFont typeface="+mj-lt"/>
              <a:buAutoNum type="arabicPeriod"/>
            </a:pPr>
            <a:r>
              <a:rPr lang="en-US" sz="1050" dirty="0" smtClean="0">
                <a:solidFill>
                  <a:schemeClr val="dk1"/>
                </a:solidFill>
                <a:uFillTx/>
                <a:latin typeface="Calibri"/>
                <a:ea typeface="Georgia"/>
                <a:cs typeface="Calibri"/>
                <a:sym typeface="Calibri"/>
              </a:rPr>
              <a:t> </a:t>
            </a:r>
            <a:r>
              <a:rPr lang="en-US" sz="1050" dirty="0" err="1" smtClean="0">
                <a:solidFill>
                  <a:schemeClr val="dk1"/>
                </a:solidFill>
                <a:uFillTx/>
                <a:latin typeface="Calibri"/>
                <a:ea typeface="Georgia"/>
                <a:cs typeface="Calibri"/>
                <a:sym typeface="Calibri"/>
              </a:rPr>
              <a:t>Revisa</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historial</a:t>
            </a:r>
            <a:r>
              <a:rPr lang="en-US" sz="1050" baseline="0" dirty="0" smtClean="0">
                <a:solidFill>
                  <a:schemeClr val="dk1"/>
                </a:solidFill>
                <a:uFillTx/>
                <a:latin typeface="Calibri"/>
                <a:ea typeface="Georgia"/>
                <a:cs typeface="Calibri"/>
                <a:sym typeface="Calibri"/>
              </a:rPr>
              <a:t> de </a:t>
            </a:r>
            <a:r>
              <a:rPr lang="en-US" sz="1050" baseline="0" dirty="0" err="1" smtClean="0">
                <a:solidFill>
                  <a:schemeClr val="dk1"/>
                </a:solidFill>
                <a:uFillTx/>
                <a:latin typeface="Calibri"/>
                <a:ea typeface="Georgia"/>
                <a:cs typeface="Calibri"/>
                <a:sym typeface="Calibri"/>
              </a:rPr>
              <a:t>publicaciones</a:t>
            </a:r>
            <a:r>
              <a:rPr lang="en-US" sz="1050" baseline="0" dirty="0" smtClean="0">
                <a:solidFill>
                  <a:schemeClr val="dk1"/>
                </a:solidFill>
                <a:uFillTx/>
                <a:latin typeface="Calibri"/>
                <a:ea typeface="Georgia"/>
                <a:cs typeface="Calibri"/>
                <a:sym typeface="Calibri"/>
              </a:rPr>
              <a:t> en la </a:t>
            </a:r>
            <a:r>
              <a:rPr lang="en-US" sz="1050" baseline="0" dirty="0" err="1" smtClean="0">
                <a:solidFill>
                  <a:schemeClr val="dk1"/>
                </a:solidFill>
                <a:uFillTx/>
                <a:latin typeface="Calibri"/>
                <a:ea typeface="Georgia"/>
                <a:cs typeface="Calibri"/>
                <a:sym typeface="Calibri"/>
              </a:rPr>
              <a:t>rama</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asociada</a:t>
            </a:r>
            <a:r>
              <a:rPr lang="en-US" sz="1050" baseline="0" dirty="0" smtClean="0">
                <a:solidFill>
                  <a:schemeClr val="dk1"/>
                </a:solidFill>
                <a:uFillTx/>
                <a:latin typeface="Calibri"/>
                <a:ea typeface="Georgia"/>
                <a:cs typeface="Calibri"/>
                <a:sym typeface="Calibri"/>
              </a:rPr>
              <a:t>, se sale con q</a:t>
            </a: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Revisa</a:t>
            </a:r>
            <a:r>
              <a:rPr lang="en-US" sz="1050" baseline="0" dirty="0" smtClean="0">
                <a:solidFill>
                  <a:schemeClr val="dk1"/>
                </a:solidFill>
                <a:uFillTx/>
                <a:latin typeface="Calibri"/>
                <a:ea typeface="Georgia"/>
                <a:cs typeface="Calibri"/>
                <a:sym typeface="Calibri"/>
              </a:rPr>
              <a:t> el </a:t>
            </a:r>
            <a:r>
              <a:rPr lang="en-US" sz="1050" baseline="0" dirty="0" err="1" smtClean="0">
                <a:solidFill>
                  <a:schemeClr val="dk1"/>
                </a:solidFill>
                <a:uFillTx/>
                <a:latin typeface="Calibri"/>
                <a:ea typeface="Georgia"/>
                <a:cs typeface="Calibri"/>
                <a:sym typeface="Calibri"/>
              </a:rPr>
              <a:t>historial</a:t>
            </a:r>
            <a:r>
              <a:rPr lang="en-US" sz="1050" baseline="0" dirty="0" smtClean="0">
                <a:solidFill>
                  <a:schemeClr val="dk1"/>
                </a:solidFill>
                <a:uFillTx/>
                <a:latin typeface="Calibri"/>
                <a:ea typeface="Georgia"/>
                <a:cs typeface="Calibri"/>
                <a:sym typeface="Calibri"/>
              </a:rPr>
              <a:t> con </a:t>
            </a:r>
            <a:r>
              <a:rPr lang="en-US" sz="1050" baseline="0" dirty="0" err="1" smtClean="0">
                <a:solidFill>
                  <a:schemeClr val="dk1"/>
                </a:solidFill>
                <a:uFillTx/>
                <a:latin typeface="Calibri"/>
                <a:ea typeface="Georgia"/>
                <a:cs typeface="Calibri"/>
                <a:sym typeface="Calibri"/>
              </a:rPr>
              <a:t>detalle</a:t>
            </a:r>
            <a:r>
              <a:rPr lang="en-US" sz="1050" baseline="0" dirty="0" smtClean="0">
                <a:solidFill>
                  <a:schemeClr val="dk1"/>
                </a:solidFill>
                <a:uFillTx/>
                <a:latin typeface="Calibri"/>
                <a:ea typeface="Georgia"/>
                <a:cs typeface="Calibri"/>
                <a:sym typeface="Calibri"/>
              </a:rPr>
              <a:t> de los </a:t>
            </a:r>
            <a:r>
              <a:rPr lang="en-US" sz="1050" baseline="0" dirty="0" err="1" smtClean="0">
                <a:solidFill>
                  <a:schemeClr val="dk1"/>
                </a:solidFill>
                <a:uFillTx/>
                <a:latin typeface="Calibri"/>
                <a:ea typeface="Georgia"/>
                <a:cs typeface="Calibri"/>
                <a:sym typeface="Calibri"/>
              </a:rPr>
              <a:t>cambios</a:t>
            </a:r>
            <a:r>
              <a:rPr lang="en-US" sz="1050" baseline="0" dirty="0" smtClean="0">
                <a:solidFill>
                  <a:schemeClr val="dk1"/>
                </a:solidFill>
                <a:uFillTx/>
                <a:latin typeface="Calibri"/>
                <a:ea typeface="Georgia"/>
                <a:cs typeface="Calibri"/>
                <a:sym typeface="Calibri"/>
              </a:rPr>
              <a:t> y </a:t>
            </a:r>
            <a:r>
              <a:rPr lang="en-US" sz="1050" baseline="0" dirty="0" err="1" smtClean="0">
                <a:solidFill>
                  <a:schemeClr val="dk1"/>
                </a:solidFill>
                <a:uFillTx/>
                <a:latin typeface="Calibri"/>
                <a:ea typeface="Georgia"/>
                <a:cs typeface="Calibri"/>
                <a:sym typeface="Calibri"/>
              </a:rPr>
              <a:t>las</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lineas</a:t>
            </a:r>
            <a:r>
              <a:rPr lang="en-US" sz="1050" baseline="0" dirty="0" smtClean="0">
                <a:solidFill>
                  <a:schemeClr val="dk1"/>
                </a:solidFill>
                <a:uFillTx/>
                <a:latin typeface="Calibri"/>
                <a:ea typeface="Georgia"/>
                <a:cs typeface="Calibri"/>
                <a:sym typeface="Calibri"/>
              </a:rPr>
              <a:t> de </a:t>
            </a:r>
            <a:r>
              <a:rPr lang="en-US" sz="1050" baseline="0" dirty="0" err="1" smtClean="0">
                <a:solidFill>
                  <a:schemeClr val="dk1"/>
                </a:solidFill>
                <a:uFillTx/>
                <a:latin typeface="Calibri"/>
                <a:ea typeface="Georgia"/>
                <a:cs typeface="Calibri"/>
                <a:sym typeface="Calibri"/>
              </a:rPr>
              <a:t>codigo</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que</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cambiaron</a:t>
            </a:r>
            <a:endParaRPr lang="en-US" sz="1050" baseline="0" dirty="0" smtClean="0">
              <a:solidFill>
                <a:schemeClr val="dk1"/>
              </a:solidFill>
              <a:uFillTx/>
              <a:latin typeface="Calibri"/>
              <a:ea typeface="Georgia"/>
              <a:cs typeface="Calibri"/>
              <a:sym typeface="Calibri"/>
            </a:endParaRP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Revisa</a:t>
            </a:r>
            <a:r>
              <a:rPr lang="en-US" sz="1050" baseline="0" dirty="0" smtClean="0">
                <a:solidFill>
                  <a:schemeClr val="dk1"/>
                </a:solidFill>
                <a:uFillTx/>
                <a:latin typeface="Calibri"/>
                <a:ea typeface="Georgia"/>
                <a:cs typeface="Calibri"/>
                <a:sym typeface="Calibri"/>
              </a:rPr>
              <a:t> el </a:t>
            </a:r>
            <a:r>
              <a:rPr lang="en-US" sz="1050" baseline="0" dirty="0" err="1" smtClean="0">
                <a:solidFill>
                  <a:schemeClr val="dk1"/>
                </a:solidFill>
                <a:uFillTx/>
                <a:latin typeface="Calibri"/>
                <a:ea typeface="Georgia"/>
                <a:cs typeface="Calibri"/>
                <a:sym typeface="Calibri"/>
              </a:rPr>
              <a:t>historial</a:t>
            </a:r>
            <a:r>
              <a:rPr lang="en-US" sz="1050" baseline="0" dirty="0" smtClean="0">
                <a:solidFill>
                  <a:schemeClr val="dk1"/>
                </a:solidFill>
                <a:uFillTx/>
                <a:latin typeface="Calibri"/>
                <a:ea typeface="Georgia"/>
                <a:cs typeface="Calibri"/>
                <a:sym typeface="Calibri"/>
              </a:rPr>
              <a:t> con </a:t>
            </a:r>
            <a:r>
              <a:rPr lang="en-US" sz="1050" baseline="0" dirty="0" err="1" smtClean="0">
                <a:solidFill>
                  <a:schemeClr val="dk1"/>
                </a:solidFill>
                <a:uFillTx/>
                <a:latin typeface="Calibri"/>
                <a:ea typeface="Georgia"/>
                <a:cs typeface="Calibri"/>
                <a:sym typeface="Calibri"/>
              </a:rPr>
              <a:t>detalle</a:t>
            </a:r>
            <a:r>
              <a:rPr lang="en-US" sz="1050" baseline="0" dirty="0" smtClean="0">
                <a:solidFill>
                  <a:schemeClr val="dk1"/>
                </a:solidFill>
                <a:uFillTx/>
                <a:latin typeface="Calibri"/>
                <a:ea typeface="Georgia"/>
                <a:cs typeface="Calibri"/>
                <a:sym typeface="Calibri"/>
              </a:rPr>
              <a:t> de los </a:t>
            </a:r>
            <a:r>
              <a:rPr lang="en-US" sz="1050" baseline="0" dirty="0" err="1" smtClean="0">
                <a:solidFill>
                  <a:schemeClr val="dk1"/>
                </a:solidFill>
                <a:uFillTx/>
                <a:latin typeface="Calibri"/>
                <a:ea typeface="Georgia"/>
                <a:cs typeface="Calibri"/>
                <a:sym typeface="Calibri"/>
              </a:rPr>
              <a:t>cambios</a:t>
            </a:r>
            <a:r>
              <a:rPr lang="en-US" sz="1050" baseline="0" dirty="0" smtClean="0">
                <a:solidFill>
                  <a:schemeClr val="dk1"/>
                </a:solidFill>
                <a:uFillTx/>
                <a:latin typeface="Calibri"/>
                <a:ea typeface="Georgia"/>
                <a:cs typeface="Calibri"/>
                <a:sym typeface="Calibri"/>
              </a:rPr>
              <a:t> -2 </a:t>
            </a:r>
            <a:r>
              <a:rPr lang="en-US" sz="1050" baseline="0" dirty="0" err="1" smtClean="0">
                <a:solidFill>
                  <a:schemeClr val="dk1"/>
                </a:solidFill>
                <a:uFillTx/>
                <a:latin typeface="Calibri"/>
                <a:ea typeface="Georgia"/>
                <a:cs typeface="Calibri"/>
                <a:sym typeface="Calibri"/>
              </a:rPr>
              <a:t>las</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primeras</a:t>
            </a:r>
            <a:r>
              <a:rPr lang="en-US" sz="1050" baseline="0" dirty="0" smtClean="0">
                <a:solidFill>
                  <a:schemeClr val="dk1"/>
                </a:solidFill>
                <a:uFillTx/>
                <a:latin typeface="Calibri"/>
                <a:ea typeface="Georgia"/>
                <a:cs typeface="Calibri"/>
                <a:sym typeface="Calibri"/>
              </a:rPr>
              <a:t> dos </a:t>
            </a:r>
            <a:r>
              <a:rPr lang="en-US" sz="1050" baseline="0" dirty="0" err="1" smtClean="0">
                <a:solidFill>
                  <a:schemeClr val="dk1"/>
                </a:solidFill>
                <a:uFillTx/>
                <a:latin typeface="Calibri"/>
                <a:ea typeface="Georgia"/>
                <a:cs typeface="Calibri"/>
                <a:sym typeface="Calibri"/>
              </a:rPr>
              <a:t>lineas</a:t>
            </a:r>
            <a:endParaRPr lang="en-US" sz="1050" baseline="0" dirty="0" smtClean="0">
              <a:solidFill>
                <a:schemeClr val="dk1"/>
              </a:solidFill>
              <a:uFillTx/>
              <a:latin typeface="Calibri"/>
              <a:ea typeface="Georgia"/>
              <a:cs typeface="Calibri"/>
              <a:sym typeface="Calibri"/>
            </a:endParaRPr>
          </a:p>
          <a:p>
            <a:pPr marL="228600" lvl="0" indent="-228600" algn="l" rtl="0">
              <a:lnSpc>
                <a:spcPct val="157142"/>
              </a:lnSpc>
              <a:spcBef>
                <a:spcPts val="0"/>
              </a:spcBef>
              <a:spcAft>
                <a:spcPts val="0"/>
              </a:spcAft>
              <a:buClr>
                <a:schemeClr val="dk1"/>
              </a:buClr>
              <a:buSzPts val="1100"/>
              <a:buFont typeface="+mj-lt"/>
              <a:buAutoNum type="arabicPeriod"/>
            </a:pPr>
            <a:r>
              <a:rPr lang="es-MX" sz="1050" dirty="0" smtClean="0"/>
              <a:t>Imprime tras cada confirmación una lista de archivos modificados, indicando cuántos han sido modificados y cuántas líneas han sido añadidas y eliminadas para cada uno de ellos, y un resumen de toda esta información.</a:t>
            </a:r>
          </a:p>
          <a:p>
            <a:pPr marL="228600" lvl="0" indent="-228600" algn="l" rtl="0">
              <a:lnSpc>
                <a:spcPct val="157142"/>
              </a:lnSpc>
              <a:spcBef>
                <a:spcPts val="0"/>
              </a:spcBef>
              <a:spcAft>
                <a:spcPts val="0"/>
              </a:spcAft>
              <a:buClr>
                <a:schemeClr val="dk1"/>
              </a:buClr>
              <a:buSzPts val="1100"/>
              <a:buFont typeface="+mj-lt"/>
              <a:buAutoNum type="arabicPeriod"/>
            </a:pPr>
            <a:r>
              <a:rPr lang="es-MX" sz="1050" baseline="0" dirty="0" smtClean="0">
                <a:solidFill>
                  <a:schemeClr val="dk1"/>
                </a:solidFill>
                <a:uFillTx/>
                <a:latin typeface="Calibri"/>
                <a:ea typeface="Georgia"/>
                <a:cs typeface="Calibri"/>
                <a:sym typeface="Calibri"/>
              </a:rPr>
              <a:t>Imprime el mensaje del cambios y su respectivo id en una línea</a:t>
            </a:r>
          </a:p>
          <a:p>
            <a:pPr marL="228600" lvl="0" indent="-228600" algn="l" rtl="0">
              <a:lnSpc>
                <a:spcPct val="157142"/>
              </a:lnSpc>
              <a:spcBef>
                <a:spcPts val="0"/>
              </a:spcBef>
              <a:spcAft>
                <a:spcPts val="0"/>
              </a:spcAft>
              <a:buClr>
                <a:schemeClr val="dk1"/>
              </a:buClr>
              <a:buSzPts val="1100"/>
              <a:buFont typeface="+mj-lt"/>
              <a:buAutoNum type="arabicPeriod"/>
            </a:pPr>
            <a:r>
              <a:rPr lang="es-MX" sz="1050" baseline="0" dirty="0" smtClean="0">
                <a:solidFill>
                  <a:schemeClr val="dk1"/>
                </a:solidFill>
                <a:uFillTx/>
                <a:latin typeface="Calibri"/>
                <a:ea typeface="Georgia"/>
                <a:cs typeface="Calibri"/>
                <a:sym typeface="Calibri"/>
              </a:rPr>
              <a:t>Cambia el formato de salida  </a:t>
            </a:r>
          </a:p>
          <a:p>
            <a:pPr marL="228600" lvl="0" indent="-228600" algn="l" rtl="0">
              <a:lnSpc>
                <a:spcPct val="157142"/>
              </a:lnSpc>
              <a:spcBef>
                <a:spcPts val="0"/>
              </a:spcBef>
              <a:spcAft>
                <a:spcPts val="0"/>
              </a:spcAft>
              <a:buClr>
                <a:schemeClr val="dk1"/>
              </a:buClr>
              <a:buSzPts val="1100"/>
              <a:buFont typeface="+mj-lt"/>
              <a:buAutoNum type="arabicPeriod"/>
            </a:pPr>
            <a:r>
              <a:rPr lang="es-MX" sz="1050" baseline="0" dirty="0" smtClean="0">
                <a:solidFill>
                  <a:schemeClr val="dk1"/>
                </a:solidFill>
                <a:uFillTx/>
                <a:latin typeface="Calibri"/>
                <a:ea typeface="Georgia"/>
                <a:cs typeface="Calibri"/>
                <a:sym typeface="Calibri"/>
              </a:rPr>
              <a:t>Muestra cambios en acotados por línea de tiempo después/desde de la fecha o hasta/ antes la fecha</a:t>
            </a:r>
          </a:p>
          <a:p>
            <a:pPr marL="228600" lvl="0" indent="-228600" algn="l" rtl="0">
              <a:lnSpc>
                <a:spcPct val="157142"/>
              </a:lnSpc>
              <a:spcBef>
                <a:spcPts val="0"/>
              </a:spcBef>
              <a:spcAft>
                <a:spcPts val="0"/>
              </a:spcAft>
              <a:buClr>
                <a:schemeClr val="dk1"/>
              </a:buClr>
              <a:buSzPts val="1100"/>
              <a:buFont typeface="+mj-lt"/>
              <a:buAutoNum type="arabicPeriod"/>
            </a:pPr>
            <a:r>
              <a:rPr lang="es-MX" sz="1050" baseline="0" dirty="0" err="1" smtClean="0">
                <a:solidFill>
                  <a:schemeClr val="dk1"/>
                </a:solidFill>
                <a:uFillTx/>
                <a:latin typeface="Calibri"/>
                <a:ea typeface="Georgia"/>
                <a:cs typeface="Calibri"/>
                <a:sym typeface="Calibri"/>
              </a:rPr>
              <a:t>Gitk</a:t>
            </a:r>
            <a:r>
              <a:rPr lang="es-MX" sz="1050" baseline="0" dirty="0" smtClean="0">
                <a:solidFill>
                  <a:schemeClr val="dk1"/>
                </a:solidFill>
                <a:uFillTx/>
                <a:latin typeface="Calibri"/>
                <a:ea typeface="Georgia"/>
                <a:cs typeface="Calibri"/>
                <a:sym typeface="Calibri"/>
              </a:rPr>
              <a:t> abre interfaz con los cambios</a:t>
            </a:r>
          </a:p>
          <a:p>
            <a:pPr marL="228600" lvl="0" indent="-228600" algn="l" rtl="0">
              <a:lnSpc>
                <a:spcPct val="157142"/>
              </a:lnSpc>
              <a:spcBef>
                <a:spcPts val="0"/>
              </a:spcBef>
              <a:spcAft>
                <a:spcPts val="0"/>
              </a:spcAft>
              <a:buClr>
                <a:schemeClr val="dk1"/>
              </a:buClr>
              <a:buSzPts val="1100"/>
              <a:buFont typeface="+mj-lt"/>
              <a:buAutoNum type="arabicPeriod"/>
            </a:pPr>
            <a:endParaRPr lang="en-US" sz="1050" baseline="0" dirty="0" smtClean="0">
              <a:solidFill>
                <a:schemeClr val="dk1"/>
              </a:solidFill>
              <a:uFillTx/>
              <a:latin typeface="Calibri"/>
              <a:ea typeface="Georgia"/>
              <a:cs typeface="Calibri"/>
              <a:sym typeface="Calibri"/>
            </a:endParaRPr>
          </a:p>
          <a:p>
            <a:pPr marL="228600" lvl="0" indent="-228600" algn="l" rtl="0">
              <a:lnSpc>
                <a:spcPct val="157142"/>
              </a:lnSpc>
              <a:spcBef>
                <a:spcPts val="0"/>
              </a:spcBef>
              <a:spcAft>
                <a:spcPts val="0"/>
              </a:spcAft>
              <a:buClr>
                <a:schemeClr val="dk1"/>
              </a:buClr>
              <a:buSzPts val="1100"/>
              <a:buFont typeface="+mj-lt"/>
              <a:buAutoNum type="arabicPeriod"/>
            </a:pPr>
            <a:endParaRPr lang="en-US" sz="1050" baseline="0" dirty="0" smtClean="0">
              <a:solidFill>
                <a:schemeClr val="dk1"/>
              </a:solidFill>
              <a:uFillTx/>
              <a:latin typeface="Calibri"/>
              <a:ea typeface="Georgia"/>
              <a:cs typeface="Calibri"/>
              <a:sym typeface="Calibri"/>
            </a:endParaRPr>
          </a:p>
          <a:p>
            <a:pPr marL="0" lvl="0" indent="0" algn="l" rtl="0">
              <a:lnSpc>
                <a:spcPct val="157142"/>
              </a:lnSpc>
              <a:spcBef>
                <a:spcPts val="0"/>
              </a:spcBef>
              <a:spcAft>
                <a:spcPts val="0"/>
              </a:spcAft>
              <a:buClr>
                <a:schemeClr val="dk1"/>
              </a:buClr>
              <a:buSzPts val="1100"/>
              <a:buFont typeface="Arial"/>
              <a:buNone/>
            </a:pPr>
            <a:endParaRPr sz="1050" dirty="0">
              <a:solidFill>
                <a:srgbClr val="4E443C"/>
              </a:solidFill>
              <a:uFill>
                <a:noFill/>
              </a:uFill>
              <a:latin typeface="Georgia"/>
              <a:ea typeface="Georgia"/>
              <a:cs typeface="Georgia"/>
              <a:sym typeface="Georgia"/>
            </a:endParaRPr>
          </a:p>
        </p:txBody>
      </p:sp>
      <p:sp>
        <p:nvSpPr>
          <p:cNvPr id="191" name="Google Shape;191;g473daabb57_2_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632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73daabb57_2_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Muestra</a:t>
            </a:r>
            <a:r>
              <a:rPr lang="en-US" sz="1050" baseline="0" dirty="0" smtClean="0">
                <a:solidFill>
                  <a:schemeClr val="dk1"/>
                </a:solidFill>
                <a:uFillTx/>
                <a:latin typeface="Calibri"/>
                <a:ea typeface="Georgia"/>
                <a:cs typeface="Calibri"/>
                <a:sym typeface="Calibri"/>
              </a:rPr>
              <a:t> los </a:t>
            </a:r>
            <a:r>
              <a:rPr lang="en-US" sz="1050" baseline="0" dirty="0" err="1" smtClean="0">
                <a:solidFill>
                  <a:schemeClr val="dk1"/>
                </a:solidFill>
                <a:uFillTx/>
                <a:latin typeface="Calibri"/>
                <a:ea typeface="Georgia"/>
                <a:cs typeface="Calibri"/>
                <a:sym typeface="Calibri"/>
              </a:rPr>
              <a:t>cambios</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justo</a:t>
            </a:r>
            <a:r>
              <a:rPr lang="en-US" sz="1050" baseline="0" dirty="0" smtClean="0">
                <a:solidFill>
                  <a:schemeClr val="dk1"/>
                </a:solidFill>
                <a:uFillTx/>
                <a:latin typeface="Calibri"/>
                <a:ea typeface="Georgia"/>
                <a:cs typeface="Calibri"/>
                <a:sym typeface="Calibri"/>
              </a:rPr>
              <a:t> </a:t>
            </a:r>
            <a:r>
              <a:rPr lang="en-US" sz="1050" baseline="0" dirty="0" err="1" smtClean="0">
                <a:solidFill>
                  <a:schemeClr val="dk1"/>
                </a:solidFill>
                <a:uFillTx/>
                <a:latin typeface="Calibri"/>
                <a:ea typeface="Georgia"/>
                <a:cs typeface="Calibri"/>
                <a:sym typeface="Calibri"/>
              </a:rPr>
              <a:t>despues</a:t>
            </a:r>
            <a:r>
              <a:rPr lang="en-US" sz="1050" baseline="0" dirty="0" smtClean="0">
                <a:solidFill>
                  <a:schemeClr val="dk1"/>
                </a:solidFill>
                <a:uFillTx/>
                <a:latin typeface="Calibri"/>
                <a:ea typeface="Georgia"/>
                <a:cs typeface="Calibri"/>
                <a:sym typeface="Calibri"/>
              </a:rPr>
              <a:t> de un pull o un commit</a:t>
            </a:r>
          </a:p>
          <a:p>
            <a:pPr marL="228600" lvl="0" indent="-228600" algn="l" rtl="0">
              <a:lnSpc>
                <a:spcPct val="157142"/>
              </a:lnSpc>
              <a:spcBef>
                <a:spcPts val="0"/>
              </a:spcBef>
              <a:spcAft>
                <a:spcPts val="0"/>
              </a:spcAft>
              <a:buClr>
                <a:schemeClr val="dk1"/>
              </a:buClr>
              <a:buSzPts val="1100"/>
              <a:buFont typeface="+mj-lt"/>
              <a:buAutoNum type="arabicPeriod"/>
            </a:pPr>
            <a:r>
              <a:rPr lang="es-MX" sz="1050" dirty="0" smtClean="0"/>
              <a:t>Si quieres ver los cambios que has preparado y que irán en tu próxima confirmación</a:t>
            </a:r>
          </a:p>
          <a:p>
            <a:pPr marL="228600" lvl="0" indent="-228600" algn="l" rtl="0">
              <a:lnSpc>
                <a:spcPct val="157142"/>
              </a:lnSpc>
              <a:spcBef>
                <a:spcPts val="0"/>
              </a:spcBef>
              <a:spcAft>
                <a:spcPts val="0"/>
              </a:spcAft>
              <a:buClr>
                <a:schemeClr val="dk1"/>
              </a:buClr>
              <a:buSzPts val="1100"/>
              <a:buFont typeface="+mj-lt"/>
              <a:buAutoNum type="arabicPeriod"/>
            </a:pPr>
            <a:r>
              <a:rPr lang="en-US" sz="1050" baseline="0" dirty="0" err="1" smtClean="0">
                <a:solidFill>
                  <a:schemeClr val="dk1"/>
                </a:solidFill>
                <a:uFillTx/>
                <a:latin typeface="Calibri"/>
                <a:ea typeface="Georgia"/>
                <a:cs typeface="Calibri"/>
                <a:sym typeface="Calibri"/>
              </a:rPr>
              <a:t>Revisa</a:t>
            </a:r>
            <a:r>
              <a:rPr lang="en-US" sz="1050" baseline="0" dirty="0" smtClean="0">
                <a:solidFill>
                  <a:schemeClr val="dk1"/>
                </a:solidFill>
                <a:uFillTx/>
                <a:latin typeface="Calibri"/>
                <a:ea typeface="Georgia"/>
                <a:cs typeface="Calibri"/>
                <a:sym typeface="Calibri"/>
              </a:rPr>
              <a:t> el </a:t>
            </a:r>
            <a:r>
              <a:rPr lang="en-US" sz="1050" baseline="0" dirty="0" err="1" smtClean="0">
                <a:solidFill>
                  <a:schemeClr val="dk1"/>
                </a:solidFill>
                <a:uFillTx/>
                <a:latin typeface="Calibri"/>
                <a:ea typeface="Georgia"/>
                <a:cs typeface="Calibri"/>
                <a:sym typeface="Calibri"/>
              </a:rPr>
              <a:t>historial</a:t>
            </a:r>
            <a:r>
              <a:rPr lang="en-US" sz="1050" baseline="0" dirty="0" smtClean="0">
                <a:solidFill>
                  <a:schemeClr val="dk1"/>
                </a:solidFill>
                <a:uFillTx/>
                <a:latin typeface="Calibri"/>
                <a:ea typeface="Georgia"/>
                <a:cs typeface="Calibri"/>
                <a:sym typeface="Calibri"/>
              </a:rPr>
              <a:t> de </a:t>
            </a:r>
            <a:r>
              <a:rPr lang="en-US" sz="1050" baseline="0" dirty="0" err="1" smtClean="0">
                <a:solidFill>
                  <a:schemeClr val="dk1"/>
                </a:solidFill>
                <a:uFillTx/>
                <a:latin typeface="Calibri"/>
                <a:ea typeface="Georgia"/>
                <a:cs typeface="Calibri"/>
                <a:sym typeface="Calibri"/>
              </a:rPr>
              <a:t>cambios</a:t>
            </a:r>
            <a:r>
              <a:rPr lang="en-US" sz="1050" baseline="0" dirty="0" smtClean="0">
                <a:solidFill>
                  <a:schemeClr val="dk1"/>
                </a:solidFill>
                <a:uFillTx/>
                <a:latin typeface="Calibri"/>
                <a:ea typeface="Georgia"/>
                <a:cs typeface="Calibri"/>
                <a:sym typeface="Calibri"/>
              </a:rPr>
              <a:t> entre </a:t>
            </a:r>
            <a:r>
              <a:rPr lang="en-US" sz="1050" baseline="0" dirty="0" err="1" smtClean="0">
                <a:solidFill>
                  <a:schemeClr val="dk1"/>
                </a:solidFill>
                <a:uFillTx/>
                <a:latin typeface="Calibri"/>
                <a:ea typeface="Georgia"/>
                <a:cs typeface="Calibri"/>
                <a:sym typeface="Calibri"/>
              </a:rPr>
              <a:t>publicaciones</a:t>
            </a:r>
            <a:endParaRPr lang="en-US" sz="1050" baseline="0" dirty="0" smtClean="0">
              <a:solidFill>
                <a:schemeClr val="dk1"/>
              </a:solidFill>
              <a:uFillTx/>
              <a:latin typeface="Calibri"/>
              <a:ea typeface="Georgia"/>
              <a:cs typeface="Calibri"/>
              <a:sym typeface="Calibri"/>
            </a:endParaRPr>
          </a:p>
          <a:p>
            <a:pPr marL="228600" lvl="0" indent="-228600" algn="l" rtl="0">
              <a:lnSpc>
                <a:spcPct val="157142"/>
              </a:lnSpc>
              <a:spcBef>
                <a:spcPts val="0"/>
              </a:spcBef>
              <a:spcAft>
                <a:spcPts val="0"/>
              </a:spcAft>
              <a:buClr>
                <a:schemeClr val="dk1"/>
              </a:buClr>
              <a:buSzPts val="1100"/>
              <a:buFont typeface="+mj-lt"/>
              <a:buAutoNum type="arabicPeriod"/>
            </a:pPr>
            <a:r>
              <a:rPr lang="es-MX" sz="1050" dirty="0" smtClean="0">
                <a:solidFill>
                  <a:srgbClr val="4E443C"/>
                </a:solidFill>
                <a:uFill>
                  <a:noFill/>
                </a:uFill>
                <a:latin typeface="Georgia"/>
                <a:ea typeface="Georgia"/>
                <a:cs typeface="Georgia"/>
                <a:sym typeface="Georgia"/>
              </a:rPr>
              <a:t>Revisa los cambios entre</a:t>
            </a:r>
            <a:r>
              <a:rPr lang="es-MX" sz="1050" baseline="0" dirty="0" smtClean="0">
                <a:solidFill>
                  <a:srgbClr val="4E443C"/>
                </a:solidFill>
                <a:uFill>
                  <a:noFill/>
                </a:uFill>
                <a:latin typeface="Georgia"/>
                <a:ea typeface="Georgia"/>
                <a:cs typeface="Georgia"/>
                <a:sym typeface="Georgia"/>
              </a:rPr>
              <a:t> publicaciones o ramas </a:t>
            </a:r>
            <a:endParaRPr sz="1050" dirty="0">
              <a:solidFill>
                <a:srgbClr val="4E443C"/>
              </a:solidFill>
              <a:uFill>
                <a:noFill/>
              </a:uFill>
              <a:latin typeface="Georgia"/>
              <a:ea typeface="Georgia"/>
              <a:cs typeface="Georgia"/>
              <a:sym typeface="Georgia"/>
            </a:endParaRPr>
          </a:p>
        </p:txBody>
      </p:sp>
      <p:sp>
        <p:nvSpPr>
          <p:cNvPr id="191" name="Google Shape;191;g473daabb57_2_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45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1368678" y="1945640"/>
            <a:ext cx="7214234" cy="1946275"/>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sz="1800" b="0" i="0">
                <a:solidFill>
                  <a:schemeClr val="dk1"/>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22"/>
        <p:cNvGrpSpPr/>
        <p:nvPr/>
      </p:nvGrpSpPr>
      <p:grpSpPr>
        <a:xfrm>
          <a:off x="0" y="0"/>
          <a:ext cx="0" cy="0"/>
          <a:chOff x="0" y="0"/>
          <a:chExt cx="0" cy="0"/>
        </a:xfrm>
      </p:grpSpPr>
      <p:sp>
        <p:nvSpPr>
          <p:cNvPr id="23" name="Google Shape;23;p3"/>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3"/>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3"/>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3"/>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3"/>
          <p:cNvSpPr/>
          <p:nvPr/>
        </p:nvSpPr>
        <p:spPr>
          <a:xfrm>
            <a:off x="0" y="6095"/>
            <a:ext cx="1068324" cy="6851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p3"/>
          <p:cNvSpPr/>
          <p:nvPr/>
        </p:nvSpPr>
        <p:spPr>
          <a:xfrm>
            <a:off x="7883652" y="1228344"/>
            <a:ext cx="1080516" cy="2103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9;p3"/>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3"/>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4"/>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4"/>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4"/>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4"/>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4"/>
        <p:cNvGrpSpPr/>
        <p:nvPr/>
      </p:nvGrpSpPr>
      <p:grpSpPr>
        <a:xfrm>
          <a:off x="0" y="0"/>
          <a:ext cx="0" cy="0"/>
          <a:chOff x="0" y="0"/>
          <a:chExt cx="0" cy="0"/>
        </a:xfrm>
      </p:grpSpPr>
      <p:sp>
        <p:nvSpPr>
          <p:cNvPr id="45" name="Google Shape;45;p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1_Two Content">
  <p:cSld name="1_Two Content">
    <p:bg>
      <p:bgPr>
        <a:solidFill>
          <a:schemeClr val="lt1"/>
        </a:solidFill>
        <a:effectLst/>
      </p:bgPr>
    </p:bg>
    <p:spTree>
      <p:nvGrpSpPr>
        <p:cNvPr id="1" name="Shape 50"/>
        <p:cNvGrpSpPr/>
        <p:nvPr/>
      </p:nvGrpSpPr>
      <p:grpSpPr>
        <a:xfrm>
          <a:off x="0" y="0"/>
          <a:ext cx="0" cy="0"/>
          <a:chOff x="0" y="0"/>
          <a:chExt cx="0" cy="0"/>
        </a:xfrm>
      </p:grpSpPr>
      <p:sp>
        <p:nvSpPr>
          <p:cNvPr id="51" name="Google Shape;51;p6"/>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6"/>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6"/>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6"/>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6"/>
          <p:cNvSpPr/>
          <p:nvPr/>
        </p:nvSpPr>
        <p:spPr>
          <a:xfrm>
            <a:off x="0" y="6095"/>
            <a:ext cx="1068324" cy="6851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6"/>
          <p:cNvSpPr/>
          <p:nvPr/>
        </p:nvSpPr>
        <p:spPr>
          <a:xfrm>
            <a:off x="7883652" y="1228344"/>
            <a:ext cx="1080516" cy="2103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6"/>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2600" b="1" i="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63"/>
        <p:cNvGrpSpPr/>
        <p:nvPr/>
      </p:nvGrpSpPr>
      <p:grpSpPr>
        <a:xfrm>
          <a:off x="0" y="0"/>
          <a:ext cx="0" cy="0"/>
          <a:chOff x="0" y="0"/>
          <a:chExt cx="0" cy="0"/>
        </a:xfrm>
      </p:grpSpPr>
      <p:sp>
        <p:nvSpPr>
          <p:cNvPr id="64" name="Google Shape;64;p7"/>
          <p:cNvSpPr/>
          <p:nvPr/>
        </p:nvSpPr>
        <p:spPr>
          <a:xfrm>
            <a:off x="7883652" y="42671"/>
            <a:ext cx="1025651" cy="10591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7"/>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7"/>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7"/>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7"/>
          <p:cNvSpPr/>
          <p:nvPr/>
        </p:nvSpPr>
        <p:spPr>
          <a:xfrm>
            <a:off x="0" y="6095"/>
            <a:ext cx="1068324" cy="68519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7"/>
          <p:cNvSpPr/>
          <p:nvPr/>
        </p:nvSpPr>
        <p:spPr>
          <a:xfrm>
            <a:off x="7883652" y="1228344"/>
            <a:ext cx="1080516" cy="2103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7"/>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1500" b="0" i="1">
                <a:solidFill>
                  <a:srgbClr val="7E7E7E"/>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a:lnSpc>
                <a:spcPct val="100000"/>
              </a:lnSpc>
              <a:spcBef>
                <a:spcPts val="0"/>
              </a:spcBef>
              <a:buNone/>
              <a:defRPr sz="1800" b="1" i="1">
                <a:solidFill>
                  <a:srgbClr val="548ED4"/>
                </a:solidFill>
                <a:latin typeface="Verdana"/>
                <a:ea typeface="Verdana"/>
                <a:cs typeface="Verdana"/>
                <a:sym typeface="Verdana"/>
              </a:defRPr>
            </a:lvl1pPr>
            <a:lvl2pPr marL="25400" marR="0" lvl="1" indent="0" algn="l">
              <a:lnSpc>
                <a:spcPct val="100000"/>
              </a:lnSpc>
              <a:spcBef>
                <a:spcPts val="0"/>
              </a:spcBef>
              <a:buNone/>
              <a:defRPr sz="1800" b="1" i="1">
                <a:solidFill>
                  <a:srgbClr val="548ED4"/>
                </a:solidFill>
                <a:latin typeface="Verdana"/>
                <a:ea typeface="Verdana"/>
                <a:cs typeface="Verdana"/>
                <a:sym typeface="Verdana"/>
              </a:defRPr>
            </a:lvl2pPr>
            <a:lvl3pPr marL="25400" marR="0" lvl="2" indent="0" algn="l">
              <a:lnSpc>
                <a:spcPct val="100000"/>
              </a:lnSpc>
              <a:spcBef>
                <a:spcPts val="0"/>
              </a:spcBef>
              <a:buNone/>
              <a:defRPr sz="1800" b="1" i="1">
                <a:solidFill>
                  <a:srgbClr val="548ED4"/>
                </a:solidFill>
                <a:latin typeface="Verdana"/>
                <a:ea typeface="Verdana"/>
                <a:cs typeface="Verdana"/>
                <a:sym typeface="Verdana"/>
              </a:defRPr>
            </a:lvl3pPr>
            <a:lvl4pPr marL="25400" marR="0" lvl="3" indent="0" algn="l">
              <a:lnSpc>
                <a:spcPct val="100000"/>
              </a:lnSpc>
              <a:spcBef>
                <a:spcPts val="0"/>
              </a:spcBef>
              <a:buNone/>
              <a:defRPr sz="1800" b="1" i="1">
                <a:solidFill>
                  <a:srgbClr val="548ED4"/>
                </a:solidFill>
                <a:latin typeface="Verdana"/>
                <a:ea typeface="Verdana"/>
                <a:cs typeface="Verdana"/>
                <a:sym typeface="Verdana"/>
              </a:defRPr>
            </a:lvl4pPr>
            <a:lvl5pPr marL="25400" marR="0" lvl="4" indent="0" algn="l">
              <a:lnSpc>
                <a:spcPct val="100000"/>
              </a:lnSpc>
              <a:spcBef>
                <a:spcPts val="0"/>
              </a:spcBef>
              <a:buNone/>
              <a:defRPr sz="1800" b="1" i="1">
                <a:solidFill>
                  <a:srgbClr val="548ED4"/>
                </a:solidFill>
                <a:latin typeface="Verdana"/>
                <a:ea typeface="Verdana"/>
                <a:cs typeface="Verdana"/>
                <a:sym typeface="Verdana"/>
              </a:defRPr>
            </a:lvl5pPr>
            <a:lvl6pPr marL="25400" marR="0" lvl="5" indent="0" algn="l">
              <a:lnSpc>
                <a:spcPct val="100000"/>
              </a:lnSpc>
              <a:spcBef>
                <a:spcPts val="0"/>
              </a:spcBef>
              <a:buNone/>
              <a:defRPr sz="1800" b="1" i="1">
                <a:solidFill>
                  <a:srgbClr val="548ED4"/>
                </a:solidFill>
                <a:latin typeface="Verdana"/>
                <a:ea typeface="Verdana"/>
                <a:cs typeface="Verdana"/>
                <a:sym typeface="Verdana"/>
              </a:defRPr>
            </a:lvl6pPr>
            <a:lvl7pPr marL="25400" marR="0" lvl="6" indent="0" algn="l">
              <a:lnSpc>
                <a:spcPct val="100000"/>
              </a:lnSpc>
              <a:spcBef>
                <a:spcPts val="0"/>
              </a:spcBef>
              <a:buNone/>
              <a:defRPr sz="1800" b="1" i="1">
                <a:solidFill>
                  <a:srgbClr val="548ED4"/>
                </a:solidFill>
                <a:latin typeface="Verdana"/>
                <a:ea typeface="Verdana"/>
                <a:cs typeface="Verdana"/>
                <a:sym typeface="Verdana"/>
              </a:defRPr>
            </a:lvl7pPr>
            <a:lvl8pPr marL="25400" marR="0" lvl="7" indent="0" algn="l">
              <a:lnSpc>
                <a:spcPct val="100000"/>
              </a:lnSpc>
              <a:spcBef>
                <a:spcPts val="0"/>
              </a:spcBef>
              <a:buNone/>
              <a:defRPr sz="1800" b="1" i="1">
                <a:solidFill>
                  <a:srgbClr val="548ED4"/>
                </a:solidFill>
                <a:latin typeface="Verdana"/>
                <a:ea typeface="Verdana"/>
                <a:cs typeface="Verdana"/>
                <a:sym typeface="Verdana"/>
              </a:defRPr>
            </a:lvl8pPr>
            <a:lvl9pPr marL="25400" marR="0" lvl="8" indent="0" algn="l">
              <a:lnSpc>
                <a:spcPct val="100000"/>
              </a:lnSpc>
              <a:spcBef>
                <a:spcPts val="0"/>
              </a:spcBef>
              <a:buNone/>
              <a:defRPr sz="1800" b="1" i="1">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7883652" y="42671"/>
            <a:ext cx="1025651" cy="105917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txBox="1">
            <a:spLocks noGrp="1"/>
          </p:cNvSpPr>
          <p:nvPr>
            <p:ph type="title"/>
          </p:nvPr>
        </p:nvSpPr>
        <p:spPr>
          <a:xfrm>
            <a:off x="384454" y="238125"/>
            <a:ext cx="8375091" cy="739775"/>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600" b="1" i="1" u="none" strike="noStrike" cap="non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368678" y="1945640"/>
            <a:ext cx="7214234" cy="194627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59738" y="6406186"/>
            <a:ext cx="6221095" cy="259079"/>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500" b="0" i="1">
                <a:solidFill>
                  <a:srgbClr val="7E7E7E"/>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8093202" y="6406267"/>
            <a:ext cx="307340" cy="306070"/>
          </a:xfrm>
          <a:prstGeom prst="rect">
            <a:avLst/>
          </a:prstGeom>
          <a:noFill/>
          <a:ln>
            <a:noFill/>
          </a:ln>
        </p:spPr>
        <p:txBody>
          <a:bodyPr spcFirstLastPara="1" wrap="square" lIns="0" tIns="0" rIns="0" bIns="0" anchor="t" anchorCtr="0">
            <a:noAutofit/>
          </a:bodyPr>
          <a:lstStyle>
            <a:lvl1pPr marL="25400" marR="0" lvl="0" indent="0" algn="l" rtl="0">
              <a:lnSpc>
                <a:spcPct val="100000"/>
              </a:lnSpc>
              <a:spcBef>
                <a:spcPts val="0"/>
              </a:spcBef>
              <a:buNone/>
              <a:defRPr sz="1800" b="1" i="1" u="none">
                <a:solidFill>
                  <a:srgbClr val="548ED4"/>
                </a:solidFill>
                <a:latin typeface="Verdana"/>
                <a:ea typeface="Verdana"/>
                <a:cs typeface="Verdana"/>
                <a:sym typeface="Verdana"/>
              </a:defRPr>
            </a:lvl1pPr>
            <a:lvl2pPr marL="25400" marR="0" lvl="1" indent="0" algn="l" rtl="0">
              <a:lnSpc>
                <a:spcPct val="100000"/>
              </a:lnSpc>
              <a:spcBef>
                <a:spcPts val="0"/>
              </a:spcBef>
              <a:buNone/>
              <a:defRPr sz="1800" b="1" i="1" u="none">
                <a:solidFill>
                  <a:srgbClr val="548ED4"/>
                </a:solidFill>
                <a:latin typeface="Verdana"/>
                <a:ea typeface="Verdana"/>
                <a:cs typeface="Verdana"/>
                <a:sym typeface="Verdana"/>
              </a:defRPr>
            </a:lvl2pPr>
            <a:lvl3pPr marL="25400" marR="0" lvl="2" indent="0" algn="l" rtl="0">
              <a:lnSpc>
                <a:spcPct val="100000"/>
              </a:lnSpc>
              <a:spcBef>
                <a:spcPts val="0"/>
              </a:spcBef>
              <a:buNone/>
              <a:defRPr sz="1800" b="1" i="1" u="none">
                <a:solidFill>
                  <a:srgbClr val="548ED4"/>
                </a:solidFill>
                <a:latin typeface="Verdana"/>
                <a:ea typeface="Verdana"/>
                <a:cs typeface="Verdana"/>
                <a:sym typeface="Verdana"/>
              </a:defRPr>
            </a:lvl3pPr>
            <a:lvl4pPr marL="25400" marR="0" lvl="3" indent="0" algn="l" rtl="0">
              <a:lnSpc>
                <a:spcPct val="100000"/>
              </a:lnSpc>
              <a:spcBef>
                <a:spcPts val="0"/>
              </a:spcBef>
              <a:buNone/>
              <a:defRPr sz="1800" b="1" i="1" u="none">
                <a:solidFill>
                  <a:srgbClr val="548ED4"/>
                </a:solidFill>
                <a:latin typeface="Verdana"/>
                <a:ea typeface="Verdana"/>
                <a:cs typeface="Verdana"/>
                <a:sym typeface="Verdana"/>
              </a:defRPr>
            </a:lvl4pPr>
            <a:lvl5pPr marL="25400" marR="0" lvl="4" indent="0" algn="l" rtl="0">
              <a:lnSpc>
                <a:spcPct val="100000"/>
              </a:lnSpc>
              <a:spcBef>
                <a:spcPts val="0"/>
              </a:spcBef>
              <a:buNone/>
              <a:defRPr sz="1800" b="1" i="1" u="none">
                <a:solidFill>
                  <a:srgbClr val="548ED4"/>
                </a:solidFill>
                <a:latin typeface="Verdana"/>
                <a:ea typeface="Verdana"/>
                <a:cs typeface="Verdana"/>
                <a:sym typeface="Verdana"/>
              </a:defRPr>
            </a:lvl5pPr>
            <a:lvl6pPr marL="25400" marR="0" lvl="5" indent="0" algn="l" rtl="0">
              <a:lnSpc>
                <a:spcPct val="100000"/>
              </a:lnSpc>
              <a:spcBef>
                <a:spcPts val="0"/>
              </a:spcBef>
              <a:buNone/>
              <a:defRPr sz="1800" b="1" i="1" u="none">
                <a:solidFill>
                  <a:srgbClr val="548ED4"/>
                </a:solidFill>
                <a:latin typeface="Verdana"/>
                <a:ea typeface="Verdana"/>
                <a:cs typeface="Verdana"/>
                <a:sym typeface="Verdana"/>
              </a:defRPr>
            </a:lvl6pPr>
            <a:lvl7pPr marL="25400" marR="0" lvl="6" indent="0" algn="l" rtl="0">
              <a:lnSpc>
                <a:spcPct val="100000"/>
              </a:lnSpc>
              <a:spcBef>
                <a:spcPts val="0"/>
              </a:spcBef>
              <a:buNone/>
              <a:defRPr sz="1800" b="1" i="1" u="none">
                <a:solidFill>
                  <a:srgbClr val="548ED4"/>
                </a:solidFill>
                <a:latin typeface="Verdana"/>
                <a:ea typeface="Verdana"/>
                <a:cs typeface="Verdana"/>
                <a:sym typeface="Verdana"/>
              </a:defRPr>
            </a:lvl7pPr>
            <a:lvl8pPr marL="25400" marR="0" lvl="7" indent="0" algn="l" rtl="0">
              <a:lnSpc>
                <a:spcPct val="100000"/>
              </a:lnSpc>
              <a:spcBef>
                <a:spcPts val="0"/>
              </a:spcBef>
              <a:buNone/>
              <a:defRPr sz="1800" b="1" i="1" u="none">
                <a:solidFill>
                  <a:srgbClr val="548ED4"/>
                </a:solidFill>
                <a:latin typeface="Verdana"/>
                <a:ea typeface="Verdana"/>
                <a:cs typeface="Verdana"/>
                <a:sym typeface="Verdana"/>
              </a:defRPr>
            </a:lvl8pPr>
            <a:lvl9pPr marL="25400" marR="0" lvl="8" indent="0" algn="l" rtl="0">
              <a:lnSpc>
                <a:spcPct val="100000"/>
              </a:lnSpc>
              <a:spcBef>
                <a:spcPts val="0"/>
              </a:spcBef>
              <a:buNone/>
              <a:defRPr sz="1800" b="1" i="1" u="none">
                <a:solidFill>
                  <a:srgbClr val="548ED4"/>
                </a:solidFill>
                <a:latin typeface="Verdana"/>
                <a:ea typeface="Verdana"/>
                <a:cs typeface="Verdana"/>
                <a:sym typeface="Verdana"/>
              </a:defRPr>
            </a:lvl9pPr>
          </a:lstStyle>
          <a:p>
            <a:pPr marL="25400" lvl="0" indent="0" algn="l"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8"/>
          <p:cNvSpPr/>
          <p:nvPr/>
        </p:nvSpPr>
        <p:spPr>
          <a:xfrm>
            <a:off x="108204" y="617778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204" y="6236208"/>
            <a:ext cx="8929370" cy="0"/>
          </a:xfrm>
          <a:custGeom>
            <a:avLst/>
            <a:gdLst/>
            <a:ahLst/>
            <a:cxnLst/>
            <a:rect l="l" t="t" r="r" b="b"/>
            <a:pathLst>
              <a:path w="8929370" h="120000" extrusionOk="0">
                <a:moveTo>
                  <a:pt x="0" y="0"/>
                </a:moveTo>
                <a:lnTo>
                  <a:pt x="8928989" y="0"/>
                </a:lnTo>
              </a:path>
            </a:pathLst>
          </a:custGeom>
          <a:noFill/>
          <a:ln w="4672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8204" y="6294628"/>
            <a:ext cx="8929370" cy="0"/>
          </a:xfrm>
          <a:custGeom>
            <a:avLst/>
            <a:gdLst/>
            <a:ahLst/>
            <a:cxnLst/>
            <a:rect l="l" t="t" r="r" b="b"/>
            <a:pathLst>
              <a:path w="8929370" h="120000" extrusionOk="0">
                <a:moveTo>
                  <a:pt x="0" y="0"/>
                </a:moveTo>
                <a:lnTo>
                  <a:pt x="8928989" y="0"/>
                </a:lnTo>
              </a:path>
            </a:pathLst>
          </a:custGeom>
          <a:noFill/>
          <a:ln w="233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txBox="1"/>
          <p:nvPr/>
        </p:nvSpPr>
        <p:spPr>
          <a:xfrm>
            <a:off x="1472438" y="6418886"/>
            <a:ext cx="6774815" cy="280670"/>
          </a:xfrm>
          <a:prstGeom prst="rect">
            <a:avLst/>
          </a:prstGeom>
          <a:noFill/>
          <a:ln>
            <a:noFill/>
          </a:ln>
        </p:spPr>
        <p:txBody>
          <a:bodyPr spcFirstLastPara="1" wrap="square" lIns="0" tIns="0" rIns="0" bIns="0" anchor="t" anchorCtr="0">
            <a:noAutofit/>
          </a:bodyPr>
          <a:lstStyle/>
          <a:p>
            <a:pPr marL="0" marR="0" lvl="0" indent="0" algn="l" rtl="0">
              <a:lnSpc>
                <a:spcPct val="69259"/>
              </a:lnSpc>
              <a:spcBef>
                <a:spcPts val="0"/>
              </a:spcBef>
              <a:spcAft>
                <a:spcPts val="0"/>
              </a:spcAft>
              <a:buNone/>
            </a:pPr>
            <a:r>
              <a:rPr lang="es-MX" sz="1500" i="1">
                <a:solidFill>
                  <a:srgbClr val="7E7E7E"/>
                </a:solidFill>
                <a:latin typeface="Verdana"/>
                <a:ea typeface="Verdana"/>
                <a:cs typeface="Verdana"/>
                <a:sym typeface="Verdana"/>
              </a:rPr>
              <a:t>LASER – Laboratorio de automática sistemas embebidos y robótica	</a:t>
            </a:r>
            <a:r>
              <a:rPr lang="es-MX" sz="2700" b="1" i="1" baseline="-25000">
                <a:solidFill>
                  <a:srgbClr val="548ED4"/>
                </a:solidFill>
                <a:latin typeface="Verdana"/>
                <a:ea typeface="Verdana"/>
                <a:cs typeface="Verdana"/>
                <a:sym typeface="Verdana"/>
              </a:rPr>
              <a:t>1</a:t>
            </a:r>
            <a:endParaRPr sz="2700" baseline="-25000">
              <a:solidFill>
                <a:schemeClr val="dk1"/>
              </a:solidFill>
              <a:latin typeface="Verdana"/>
              <a:ea typeface="Verdana"/>
              <a:cs typeface="Verdana"/>
              <a:sym typeface="Verdana"/>
            </a:endParaRPr>
          </a:p>
        </p:txBody>
      </p:sp>
      <p:pic>
        <p:nvPicPr>
          <p:cNvPr id="82" name="Google Shape;82;p8"/>
          <p:cNvPicPr preferRelativeResize="0"/>
          <p:nvPr/>
        </p:nvPicPr>
        <p:blipFill rotWithShape="1">
          <a:blip r:embed="rId3">
            <a:alphaModFix/>
            <a:biLevel thresh="75000"/>
          </a:blip>
          <a:srcRect/>
          <a:stretch/>
        </p:blipFill>
        <p:spPr>
          <a:xfrm>
            <a:off x="6019800" y="3711110"/>
            <a:ext cx="1828800" cy="1828800"/>
          </a:xfrm>
          <a:prstGeom prst="rect">
            <a:avLst/>
          </a:prstGeom>
          <a:noFill/>
          <a:ln>
            <a:noFill/>
          </a:ln>
        </p:spPr>
      </p:pic>
      <p:sp>
        <p:nvSpPr>
          <p:cNvPr id="83" name="Google Shape;83;p8"/>
          <p:cNvSpPr/>
          <p:nvPr/>
        </p:nvSpPr>
        <p:spPr>
          <a:xfrm>
            <a:off x="268605" y="143661"/>
            <a:ext cx="3922395" cy="11261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txBox="1">
            <a:spLocks noGrp="1"/>
          </p:cNvSpPr>
          <p:nvPr>
            <p:ph type="title"/>
          </p:nvPr>
        </p:nvSpPr>
        <p:spPr>
          <a:xfrm>
            <a:off x="1084453" y="1701516"/>
            <a:ext cx="7162800" cy="1490152"/>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None/>
            </a:pPr>
            <a:r>
              <a:rPr lang="es-MX" sz="3200" i="0" dirty="0">
                <a:solidFill>
                  <a:schemeClr val="dk2"/>
                </a:solidFill>
              </a:rPr>
              <a:t>Curso de manejo de la herramienta git y la </a:t>
            </a:r>
            <a:r>
              <a:rPr lang="es-MX" sz="3200" i="0" dirty="0">
                <a:solidFill>
                  <a:schemeClr val="dk2"/>
                </a:solidFill>
                <a:latin typeface="Verdana"/>
                <a:ea typeface="Verdana"/>
                <a:cs typeface="Verdana"/>
                <a:sym typeface="Verdana"/>
              </a:rPr>
              <a:t>plataforma</a:t>
            </a:r>
            <a:r>
              <a:rPr lang="es-MX" sz="3200" i="0" dirty="0">
                <a:solidFill>
                  <a:schemeClr val="dk2"/>
                </a:solidFill>
              </a:rPr>
              <a:t> GitHub para el control de versiones</a:t>
            </a:r>
            <a:endParaRPr sz="3200" i="0" dirty="0">
              <a:solidFill>
                <a:schemeClr val="dk2"/>
              </a:solidFill>
            </a:endParaRPr>
          </a:p>
        </p:txBody>
      </p:sp>
      <p:pic>
        <p:nvPicPr>
          <p:cNvPr id="85" name="Google Shape;85;p8"/>
          <p:cNvPicPr preferRelativeResize="0"/>
          <p:nvPr/>
        </p:nvPicPr>
        <p:blipFill rotWithShape="1">
          <a:blip r:embed="rId5">
            <a:alphaModFix/>
            <a:biLevel thresh="75000"/>
          </a:blip>
          <a:srcRect/>
          <a:stretch/>
        </p:blipFill>
        <p:spPr>
          <a:xfrm>
            <a:off x="1905000" y="3880435"/>
            <a:ext cx="3565219" cy="14901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1868557" y="698313"/>
            <a:ext cx="5530070" cy="815694"/>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dirty="0" smtClean="0">
                <a:solidFill>
                  <a:srgbClr val="1F487C"/>
                </a:solidFill>
              </a:rPr>
              <a:t>Moverse entre publicaciones y eliminarlas</a:t>
            </a:r>
            <a:endParaRPr sz="2400" i="0" dirty="0">
              <a:solidFill>
                <a:srgbClr val="1F487C"/>
              </a:solidFill>
            </a:endParaRPr>
          </a:p>
        </p:txBody>
      </p:sp>
      <p:sp>
        <p:nvSpPr>
          <p:cNvPr id="194" name="Google Shape;194;p17"/>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95" name="Google Shape;195;p17"/>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10</a:t>
            </a:fld>
            <a:endParaRPr sz="1800">
              <a:solidFill>
                <a:schemeClr val="dk1"/>
              </a:solidFill>
              <a:latin typeface="Verdana"/>
              <a:ea typeface="Verdana"/>
              <a:cs typeface="Verdana"/>
              <a:sym typeface="Verdana"/>
            </a:endParaRPr>
          </a:p>
        </p:txBody>
      </p:sp>
      <p:sp>
        <p:nvSpPr>
          <p:cNvPr id="196" name="Google Shape;196;p17"/>
          <p:cNvSpPr txBox="1"/>
          <p:nvPr/>
        </p:nvSpPr>
        <p:spPr>
          <a:xfrm rot="-5400000">
            <a:off x="-1278707" y="2905688"/>
            <a:ext cx="3711824"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Utilidades con Git</a:t>
            </a:r>
            <a:endParaRPr sz="2800" b="1" dirty="0">
              <a:solidFill>
                <a:srgbClr val="FFFFFF"/>
              </a:solidFill>
              <a:latin typeface="Verdana"/>
              <a:ea typeface="Verdana"/>
              <a:cs typeface="Verdana"/>
              <a:sym typeface="Verdana"/>
            </a:endParaRPr>
          </a:p>
        </p:txBody>
      </p:sp>
      <p:sp>
        <p:nvSpPr>
          <p:cNvPr id="10" name="Google Shape;216;p19"/>
          <p:cNvSpPr txBox="1"/>
          <p:nvPr/>
        </p:nvSpPr>
        <p:spPr>
          <a:xfrm>
            <a:off x="1868557" y="1749270"/>
            <a:ext cx="6049800" cy="3946992"/>
          </a:xfrm>
          <a:prstGeom prst="rect">
            <a:avLst/>
          </a:prstGeom>
          <a:noFill/>
          <a:ln>
            <a:noFill/>
          </a:ln>
        </p:spPr>
        <p:txBody>
          <a:bodyPr spcFirstLastPara="1" wrap="square" lIns="91425" tIns="91425" rIns="91425" bIns="91425" anchor="t" anchorCtr="0">
            <a:noAutofit/>
          </a:bodyPr>
          <a:lstStyle/>
          <a:p>
            <a:pPr lvl="0"/>
            <a:r>
              <a:rPr lang="en-US" sz="1100" dirty="0" smtClean="0">
                <a:solidFill>
                  <a:srgbClr val="F14E32"/>
                </a:solidFill>
                <a:highlight>
                  <a:srgbClr val="FFFFFF"/>
                </a:highlight>
                <a:latin typeface="Verdana"/>
                <a:ea typeface="Verdana"/>
                <a:cs typeface="Verdana"/>
                <a:sym typeface="Verdana"/>
              </a:rPr>
              <a:t>$ </a:t>
            </a:r>
            <a:r>
              <a:rPr lang="en-US" sz="1100" dirty="0">
                <a:solidFill>
                  <a:srgbClr val="F14E32"/>
                </a:solidFill>
                <a:highlight>
                  <a:srgbClr val="FFFFFF"/>
                </a:highlight>
                <a:latin typeface="Verdana"/>
                <a:ea typeface="Verdana"/>
                <a:cs typeface="Verdana"/>
                <a:sym typeface="Verdana"/>
              </a:rPr>
              <a:t>git checkout </a:t>
            </a:r>
            <a:r>
              <a:rPr lang="en-US" sz="1100" dirty="0" smtClean="0">
                <a:solidFill>
                  <a:srgbClr val="F14E32"/>
                </a:solidFill>
                <a:highlight>
                  <a:srgbClr val="FFFFFF"/>
                </a:highlight>
                <a:latin typeface="Verdana"/>
                <a:ea typeface="Verdana"/>
                <a:cs typeface="Verdana"/>
                <a:sym typeface="Verdana"/>
              </a:rPr>
              <a:t>“hash commit”</a:t>
            </a:r>
          </a:p>
          <a:p>
            <a:pPr lvl="0"/>
            <a:endParaRPr lang="en-US" sz="1100" dirty="0" smtClean="0">
              <a:solidFill>
                <a:srgbClr val="F14E32"/>
              </a:solidFill>
              <a:highlight>
                <a:srgbClr val="FFFFFF"/>
              </a:highlight>
              <a:latin typeface="Verdana"/>
              <a:ea typeface="Verdana"/>
              <a:cs typeface="Verdana"/>
              <a:sym typeface="Verdana"/>
            </a:endParaRPr>
          </a:p>
          <a:p>
            <a:pPr lvl="0"/>
            <a:r>
              <a:rPr lang="en-US" sz="1100" dirty="0" smtClean="0">
                <a:solidFill>
                  <a:srgbClr val="F14E32"/>
                </a:solidFill>
                <a:highlight>
                  <a:srgbClr val="FFFFFF"/>
                </a:highlight>
                <a:latin typeface="Verdana"/>
                <a:ea typeface="Verdana"/>
                <a:cs typeface="Verdana"/>
                <a:sym typeface="Verdana"/>
              </a:rPr>
              <a:t>	$ </a:t>
            </a:r>
            <a:r>
              <a:rPr lang="en-US" sz="1100" dirty="0">
                <a:solidFill>
                  <a:srgbClr val="F14E32"/>
                </a:solidFill>
                <a:highlight>
                  <a:srgbClr val="FFFFFF"/>
                </a:highlight>
                <a:latin typeface="Verdana"/>
                <a:ea typeface="Verdana"/>
                <a:cs typeface="Verdana"/>
                <a:sym typeface="Verdana"/>
              </a:rPr>
              <a:t>git checkout -b </a:t>
            </a:r>
            <a:r>
              <a:rPr lang="en-US" sz="1100" dirty="0" smtClean="0">
                <a:solidFill>
                  <a:srgbClr val="F14E32"/>
                </a:solidFill>
                <a:highlight>
                  <a:srgbClr val="FFFFFF"/>
                </a:highlight>
                <a:latin typeface="Verdana"/>
                <a:ea typeface="Verdana"/>
                <a:cs typeface="Verdana"/>
                <a:sym typeface="Verdana"/>
              </a:rPr>
              <a:t>[Nueva </a:t>
            </a:r>
            <a:r>
              <a:rPr lang="en-US" sz="1100" dirty="0" err="1" smtClean="0">
                <a:solidFill>
                  <a:srgbClr val="F14E32"/>
                </a:solidFill>
                <a:highlight>
                  <a:srgbClr val="FFFFFF"/>
                </a:highlight>
                <a:latin typeface="Verdana"/>
                <a:ea typeface="Verdana"/>
                <a:cs typeface="Verdana"/>
                <a:sym typeface="Verdana"/>
              </a:rPr>
              <a:t>rama</a:t>
            </a:r>
            <a:r>
              <a:rPr lang="en-US" sz="1100" dirty="0" smtClean="0">
                <a:solidFill>
                  <a:srgbClr val="F14E32"/>
                </a:solidFill>
                <a:highlight>
                  <a:srgbClr val="FFFFFF"/>
                </a:highlight>
                <a:latin typeface="Verdana"/>
                <a:ea typeface="Verdana"/>
                <a:cs typeface="Verdana"/>
                <a:sym typeface="Verdana"/>
              </a:rPr>
              <a:t> para registrar el </a:t>
            </a:r>
            <a:r>
              <a:rPr lang="en-US" sz="1100" dirty="0" err="1" smtClean="0">
                <a:solidFill>
                  <a:srgbClr val="F14E32"/>
                </a:solidFill>
                <a:highlight>
                  <a:srgbClr val="FFFFFF"/>
                </a:highlight>
                <a:latin typeface="Verdana"/>
                <a:ea typeface="Verdana"/>
                <a:cs typeface="Verdana"/>
                <a:sym typeface="Verdana"/>
              </a:rPr>
              <a:t>cambio</a:t>
            </a:r>
            <a:r>
              <a:rPr lang="en-US" sz="1100" dirty="0" smtClean="0">
                <a:solidFill>
                  <a:srgbClr val="F14E32"/>
                </a:solidFill>
                <a:highlight>
                  <a:srgbClr val="FFFFFF"/>
                </a:highlight>
                <a:latin typeface="Verdana"/>
                <a:ea typeface="Verdana"/>
                <a:cs typeface="Verdana"/>
                <a:sym typeface="Verdana"/>
              </a:rPr>
              <a:t>]</a:t>
            </a:r>
          </a:p>
          <a:p>
            <a:pPr lvl="0"/>
            <a:endParaRPr lang="en-US" sz="1100" dirty="0">
              <a:solidFill>
                <a:srgbClr val="F14E32"/>
              </a:solidFill>
              <a:highlight>
                <a:srgbClr val="FFFFFF"/>
              </a:highlight>
              <a:latin typeface="Verdana"/>
              <a:ea typeface="Verdana"/>
              <a:cs typeface="Verdana"/>
              <a:sym typeface="Verdana"/>
            </a:endParaRPr>
          </a:p>
          <a:p>
            <a:pPr lvl="0"/>
            <a:r>
              <a:rPr lang="en-US" sz="1100" dirty="0" smtClean="0">
                <a:solidFill>
                  <a:srgbClr val="F14E32"/>
                </a:solidFill>
                <a:highlight>
                  <a:srgbClr val="FFFFFF"/>
                </a:highlight>
                <a:latin typeface="Verdana"/>
                <a:ea typeface="Verdana"/>
                <a:cs typeface="Verdana"/>
                <a:sym typeface="Verdana"/>
              </a:rPr>
              <a:t>$ git checkout – “</a:t>
            </a:r>
            <a:r>
              <a:rPr lang="en-US" sz="1100" dirty="0" err="1" smtClean="0">
                <a:solidFill>
                  <a:srgbClr val="F14E32"/>
                </a:solidFill>
                <a:highlight>
                  <a:srgbClr val="FFFFFF"/>
                </a:highlight>
                <a:latin typeface="Verdana"/>
                <a:ea typeface="Verdana"/>
                <a:cs typeface="Verdana"/>
                <a:sym typeface="Verdana"/>
              </a:rPr>
              <a:t>Nombre</a:t>
            </a:r>
            <a:r>
              <a:rPr lang="en-US" sz="1100" dirty="0" smtClean="0">
                <a:solidFill>
                  <a:srgbClr val="F14E32"/>
                </a:solidFill>
                <a:highlight>
                  <a:srgbClr val="FFFFFF"/>
                </a:highlight>
                <a:latin typeface="Verdana"/>
                <a:ea typeface="Verdana"/>
                <a:cs typeface="Verdana"/>
                <a:sym typeface="Verdana"/>
              </a:rPr>
              <a:t> del </a:t>
            </a:r>
            <a:r>
              <a:rPr lang="en-US" sz="1100" dirty="0" err="1" smtClean="0">
                <a:solidFill>
                  <a:srgbClr val="F14E32"/>
                </a:solidFill>
                <a:highlight>
                  <a:srgbClr val="FFFFFF"/>
                </a:highlight>
                <a:latin typeface="Verdana"/>
                <a:ea typeface="Verdana"/>
                <a:cs typeface="Verdana"/>
                <a:sym typeface="Verdana"/>
              </a:rPr>
              <a:t>archivo</a:t>
            </a:r>
            <a:r>
              <a:rPr lang="en-US" sz="1100" dirty="0" smtClean="0">
                <a:solidFill>
                  <a:srgbClr val="F14E32"/>
                </a:solidFill>
                <a:highlight>
                  <a:srgbClr val="FFFFFF"/>
                </a:highlight>
                <a:latin typeface="Verdana"/>
                <a:ea typeface="Verdana"/>
                <a:cs typeface="Verdana"/>
                <a:sym typeface="Verdana"/>
              </a:rPr>
              <a:t>”</a:t>
            </a:r>
          </a:p>
          <a:p>
            <a:pPr lvl="0"/>
            <a:endParaRPr lang="en-US" sz="1100" dirty="0" smtClean="0">
              <a:solidFill>
                <a:srgbClr val="F14E32"/>
              </a:solidFill>
              <a:highlight>
                <a:srgbClr val="FFFFFF"/>
              </a:highlight>
              <a:latin typeface="Verdana"/>
              <a:ea typeface="Verdana"/>
              <a:cs typeface="Verdana"/>
              <a:sym typeface="Verdana"/>
            </a:endParaRPr>
          </a:p>
          <a:p>
            <a:pPr lvl="0"/>
            <a:r>
              <a:rPr lang="en-US" sz="1100" dirty="0" smtClean="0">
                <a:solidFill>
                  <a:srgbClr val="F14E32"/>
                </a:solidFill>
                <a:highlight>
                  <a:srgbClr val="FFFFFF"/>
                </a:highlight>
                <a:latin typeface="Verdana"/>
                <a:ea typeface="Verdana"/>
                <a:cs typeface="Verdana"/>
                <a:sym typeface="Verdana"/>
              </a:rPr>
              <a:t>$ git reset HEAD “</a:t>
            </a:r>
            <a:r>
              <a:rPr lang="en-US" sz="1100" dirty="0" err="1" smtClean="0">
                <a:solidFill>
                  <a:srgbClr val="F14E32"/>
                </a:solidFill>
                <a:highlight>
                  <a:srgbClr val="FFFFFF"/>
                </a:highlight>
                <a:latin typeface="Verdana"/>
                <a:ea typeface="Verdana"/>
                <a:cs typeface="Verdana"/>
                <a:sym typeface="Verdana"/>
              </a:rPr>
              <a:t>Nombre</a:t>
            </a:r>
            <a:r>
              <a:rPr lang="en-US" sz="1100" dirty="0" smtClean="0">
                <a:solidFill>
                  <a:srgbClr val="F14E32"/>
                </a:solidFill>
                <a:highlight>
                  <a:srgbClr val="FFFFFF"/>
                </a:highlight>
                <a:latin typeface="Verdana"/>
                <a:ea typeface="Verdana"/>
                <a:cs typeface="Verdana"/>
                <a:sym typeface="Verdana"/>
              </a:rPr>
              <a:t> del </a:t>
            </a:r>
            <a:r>
              <a:rPr lang="en-US" sz="1100" dirty="0" err="1" smtClean="0">
                <a:solidFill>
                  <a:srgbClr val="F14E32"/>
                </a:solidFill>
                <a:highlight>
                  <a:srgbClr val="FFFFFF"/>
                </a:highlight>
                <a:latin typeface="Verdana"/>
                <a:ea typeface="Verdana"/>
                <a:cs typeface="Verdana"/>
                <a:sym typeface="Verdana"/>
              </a:rPr>
              <a:t>archivo</a:t>
            </a:r>
            <a:r>
              <a:rPr lang="en-US" sz="1100" dirty="0" smtClean="0">
                <a:solidFill>
                  <a:srgbClr val="F14E32"/>
                </a:solidFill>
                <a:highlight>
                  <a:srgbClr val="FFFFFF"/>
                </a:highlight>
                <a:latin typeface="Verdana"/>
                <a:ea typeface="Verdana"/>
                <a:cs typeface="Verdana"/>
                <a:sym typeface="Verdana"/>
              </a:rPr>
              <a:t>” </a:t>
            </a:r>
          </a:p>
          <a:p>
            <a:pPr lvl="0"/>
            <a:r>
              <a:rPr lang="en-US" sz="1100" dirty="0">
                <a:solidFill>
                  <a:srgbClr val="F14E32"/>
                </a:solidFill>
                <a:highlight>
                  <a:srgbClr val="FFFFFF"/>
                </a:highlight>
                <a:latin typeface="Verdana"/>
                <a:ea typeface="Verdana"/>
                <a:cs typeface="Verdana"/>
                <a:sym typeface="Verdana"/>
              </a:rPr>
              <a:t>	</a:t>
            </a:r>
            <a:endParaRPr lang="en-US" sz="1100" dirty="0" smtClean="0">
              <a:solidFill>
                <a:srgbClr val="F14E32"/>
              </a:solidFill>
              <a:highlight>
                <a:srgbClr val="FFFFFF"/>
              </a:highlight>
              <a:latin typeface="Verdana"/>
              <a:ea typeface="Verdana"/>
              <a:cs typeface="Verdana"/>
              <a:sym typeface="Verdana"/>
            </a:endParaRPr>
          </a:p>
          <a:p>
            <a:pPr lvl="0"/>
            <a:r>
              <a:rPr lang="en-US" sz="1100" dirty="0">
                <a:solidFill>
                  <a:srgbClr val="F14E32"/>
                </a:solidFill>
                <a:highlight>
                  <a:srgbClr val="FFFFFF"/>
                </a:highlight>
                <a:latin typeface="Verdana"/>
                <a:ea typeface="Verdana"/>
                <a:cs typeface="Verdana"/>
                <a:sym typeface="Verdana"/>
              </a:rPr>
              <a:t>	</a:t>
            </a:r>
            <a:r>
              <a:rPr lang="en-US" sz="1100" dirty="0" smtClean="0">
                <a:solidFill>
                  <a:srgbClr val="F14E32"/>
                </a:solidFill>
                <a:highlight>
                  <a:srgbClr val="FFFFFF"/>
                </a:highlight>
                <a:latin typeface="Verdana"/>
                <a:ea typeface="Verdana"/>
                <a:cs typeface="Verdana"/>
                <a:sym typeface="Verdana"/>
              </a:rPr>
              <a:t>$ git checkout – “</a:t>
            </a:r>
            <a:r>
              <a:rPr lang="en-US" sz="1100" dirty="0" err="1" smtClean="0">
                <a:solidFill>
                  <a:srgbClr val="F14E32"/>
                </a:solidFill>
                <a:highlight>
                  <a:srgbClr val="FFFFFF"/>
                </a:highlight>
                <a:latin typeface="Verdana"/>
                <a:ea typeface="Verdana"/>
                <a:cs typeface="Verdana"/>
                <a:sym typeface="Verdana"/>
              </a:rPr>
              <a:t>Nombre</a:t>
            </a:r>
            <a:r>
              <a:rPr lang="en-US" sz="1100" dirty="0" smtClean="0">
                <a:solidFill>
                  <a:srgbClr val="F14E32"/>
                </a:solidFill>
                <a:highlight>
                  <a:srgbClr val="FFFFFF"/>
                </a:highlight>
                <a:latin typeface="Verdana"/>
                <a:ea typeface="Verdana"/>
                <a:cs typeface="Verdana"/>
                <a:sym typeface="Verdana"/>
              </a:rPr>
              <a:t> del </a:t>
            </a:r>
            <a:r>
              <a:rPr lang="en-US" sz="1100" dirty="0" err="1" smtClean="0">
                <a:solidFill>
                  <a:srgbClr val="F14E32"/>
                </a:solidFill>
                <a:highlight>
                  <a:srgbClr val="FFFFFF"/>
                </a:highlight>
                <a:latin typeface="Verdana"/>
                <a:ea typeface="Verdana"/>
                <a:cs typeface="Verdana"/>
                <a:sym typeface="Verdana"/>
              </a:rPr>
              <a:t>archivo</a:t>
            </a:r>
            <a:r>
              <a:rPr lang="en-US" sz="1100" dirty="0" smtClean="0">
                <a:solidFill>
                  <a:srgbClr val="F14E32"/>
                </a:solidFill>
                <a:highlight>
                  <a:srgbClr val="FFFFFF"/>
                </a:highlight>
                <a:latin typeface="Verdana"/>
                <a:ea typeface="Verdana"/>
                <a:cs typeface="Verdana"/>
                <a:sym typeface="Verdana"/>
              </a:rPr>
              <a:t>”</a:t>
            </a:r>
          </a:p>
          <a:p>
            <a:pPr lvl="0"/>
            <a:endParaRPr lang="en-US" sz="1100" dirty="0">
              <a:solidFill>
                <a:srgbClr val="F14E32"/>
              </a:solidFill>
              <a:highlight>
                <a:srgbClr val="FFFFFF"/>
              </a:highlight>
              <a:latin typeface="Verdana"/>
              <a:ea typeface="Verdana"/>
              <a:cs typeface="Verdana"/>
              <a:sym typeface="Verdana"/>
            </a:endParaRPr>
          </a:p>
          <a:p>
            <a:pPr lvl="0"/>
            <a:r>
              <a:rPr lang="en-US" sz="1100" dirty="0" smtClean="0">
                <a:solidFill>
                  <a:srgbClr val="F14E32"/>
                </a:solidFill>
                <a:highlight>
                  <a:srgbClr val="FFFFFF"/>
                </a:highlight>
                <a:latin typeface="Verdana"/>
                <a:ea typeface="Verdana"/>
                <a:cs typeface="Verdana"/>
                <a:sym typeface="Verdana"/>
              </a:rPr>
              <a:t>$ git reset  “hash commit o HEAD~1”</a:t>
            </a:r>
          </a:p>
          <a:p>
            <a:pPr lvl="0"/>
            <a:endParaRPr lang="en-US" sz="1100" dirty="0">
              <a:solidFill>
                <a:srgbClr val="F14E32"/>
              </a:solidFill>
              <a:highlight>
                <a:srgbClr val="FFFFFF"/>
              </a:highlight>
              <a:latin typeface="Verdana"/>
              <a:ea typeface="Verdana"/>
              <a:cs typeface="Verdana"/>
              <a:sym typeface="Verdana"/>
            </a:endParaRPr>
          </a:p>
          <a:p>
            <a:r>
              <a:rPr lang="en-US" sz="1100" dirty="0" smtClean="0">
                <a:solidFill>
                  <a:srgbClr val="F14E32"/>
                </a:solidFill>
                <a:highlight>
                  <a:srgbClr val="FFFFFF"/>
                </a:highlight>
                <a:latin typeface="Verdana"/>
                <a:ea typeface="Verdana"/>
                <a:cs typeface="Verdana"/>
                <a:sym typeface="Verdana"/>
              </a:rPr>
              <a:t>	$ </a:t>
            </a:r>
            <a:r>
              <a:rPr lang="en-US" sz="1100" dirty="0">
                <a:solidFill>
                  <a:srgbClr val="F14E32"/>
                </a:solidFill>
                <a:highlight>
                  <a:srgbClr val="FFFFFF"/>
                </a:highlight>
                <a:latin typeface="Verdana"/>
                <a:ea typeface="Verdana"/>
                <a:cs typeface="Verdana"/>
                <a:sym typeface="Verdana"/>
              </a:rPr>
              <a:t>git checkout – “</a:t>
            </a:r>
            <a:r>
              <a:rPr lang="en-US" sz="1100" dirty="0" err="1">
                <a:solidFill>
                  <a:srgbClr val="F14E32"/>
                </a:solidFill>
                <a:highlight>
                  <a:srgbClr val="FFFFFF"/>
                </a:highlight>
                <a:latin typeface="Verdana"/>
                <a:ea typeface="Verdana"/>
                <a:cs typeface="Verdana"/>
                <a:sym typeface="Verdana"/>
              </a:rPr>
              <a:t>Nombre</a:t>
            </a:r>
            <a:r>
              <a:rPr lang="en-US" sz="1100" dirty="0">
                <a:solidFill>
                  <a:srgbClr val="F14E32"/>
                </a:solidFill>
                <a:highlight>
                  <a:srgbClr val="FFFFFF"/>
                </a:highlight>
                <a:latin typeface="Verdana"/>
                <a:ea typeface="Verdana"/>
                <a:cs typeface="Verdana"/>
                <a:sym typeface="Verdana"/>
              </a:rPr>
              <a:t> del </a:t>
            </a:r>
            <a:r>
              <a:rPr lang="en-US" sz="1100" dirty="0" err="1">
                <a:solidFill>
                  <a:srgbClr val="F14E32"/>
                </a:solidFill>
                <a:highlight>
                  <a:srgbClr val="FFFFFF"/>
                </a:highlight>
                <a:latin typeface="Verdana"/>
                <a:ea typeface="Verdana"/>
                <a:cs typeface="Verdana"/>
                <a:sym typeface="Verdana"/>
              </a:rPr>
              <a:t>archivo</a:t>
            </a:r>
            <a:r>
              <a:rPr lang="en-US" sz="1100" dirty="0" smtClean="0">
                <a:solidFill>
                  <a:srgbClr val="F14E32"/>
                </a:solidFill>
                <a:highlight>
                  <a:srgbClr val="FFFFFF"/>
                </a:highlight>
                <a:latin typeface="Verdana"/>
                <a:ea typeface="Verdana"/>
                <a:cs typeface="Verdana"/>
                <a:sym typeface="Verdana"/>
              </a:rPr>
              <a:t>”</a:t>
            </a:r>
          </a:p>
          <a:p>
            <a:endParaRPr lang="en-US" sz="1100" dirty="0" smtClean="0">
              <a:solidFill>
                <a:srgbClr val="F14E32"/>
              </a:solidFill>
              <a:highlight>
                <a:srgbClr val="FFFFFF"/>
              </a:highlight>
              <a:latin typeface="Verdana"/>
              <a:ea typeface="Verdana"/>
              <a:cs typeface="Verdana"/>
              <a:sym typeface="Verdana"/>
            </a:endParaRPr>
          </a:p>
          <a:p>
            <a:pPr lvl="0"/>
            <a:r>
              <a:rPr lang="en-US" sz="1100" dirty="0">
                <a:solidFill>
                  <a:srgbClr val="F14E32"/>
                </a:solidFill>
                <a:highlight>
                  <a:srgbClr val="FFFFFF"/>
                </a:highlight>
                <a:latin typeface="Verdana"/>
                <a:ea typeface="Verdana"/>
                <a:cs typeface="Verdana"/>
                <a:sym typeface="Verdana"/>
              </a:rPr>
              <a:t>$ git </a:t>
            </a:r>
            <a:r>
              <a:rPr lang="en-US" sz="1100" dirty="0" smtClean="0">
                <a:solidFill>
                  <a:srgbClr val="F14E32"/>
                </a:solidFill>
                <a:highlight>
                  <a:srgbClr val="FFFFFF"/>
                </a:highlight>
                <a:latin typeface="Verdana"/>
                <a:ea typeface="Verdana"/>
                <a:cs typeface="Verdana"/>
                <a:sym typeface="Verdana"/>
              </a:rPr>
              <a:t>reset --hard  </a:t>
            </a:r>
            <a:r>
              <a:rPr lang="en-US" sz="1100" dirty="0">
                <a:solidFill>
                  <a:srgbClr val="F14E32"/>
                </a:solidFill>
                <a:highlight>
                  <a:srgbClr val="FFFFFF"/>
                </a:highlight>
                <a:latin typeface="Verdana"/>
                <a:ea typeface="Verdana"/>
                <a:cs typeface="Verdana"/>
                <a:sym typeface="Verdana"/>
              </a:rPr>
              <a:t>“hash commit o HEAD~1”</a:t>
            </a:r>
          </a:p>
          <a:p>
            <a:pPr lvl="0"/>
            <a:endParaRPr lang="en-US" sz="1100" dirty="0">
              <a:solidFill>
                <a:srgbClr val="F14E32"/>
              </a:solidFill>
              <a:highlight>
                <a:srgbClr val="FFFFFF"/>
              </a:highlight>
              <a:latin typeface="Verdana"/>
              <a:ea typeface="Verdana"/>
              <a:cs typeface="Verdana"/>
              <a:sym typeface="Verdana"/>
            </a:endParaRPr>
          </a:p>
          <a:p>
            <a:pPr lvl="0"/>
            <a:r>
              <a:rPr lang="en-US" sz="1100" dirty="0">
                <a:solidFill>
                  <a:srgbClr val="F14E32"/>
                </a:solidFill>
                <a:highlight>
                  <a:srgbClr val="FFFFFF"/>
                </a:highlight>
                <a:latin typeface="Verdana"/>
                <a:ea typeface="Verdana"/>
                <a:cs typeface="Verdana"/>
                <a:sym typeface="Verdana"/>
              </a:rPr>
              <a:t>$ git reset --soft “hash commit o HEAD~1”</a:t>
            </a:r>
          </a:p>
          <a:p>
            <a:endParaRPr lang="en-US" sz="1100" dirty="0" smtClean="0">
              <a:solidFill>
                <a:srgbClr val="F14E32"/>
              </a:solidFill>
              <a:highlight>
                <a:srgbClr val="FFFFFF"/>
              </a:highlight>
              <a:latin typeface="Verdana"/>
              <a:ea typeface="Verdana"/>
              <a:cs typeface="Verdana"/>
              <a:sym typeface="Verdana"/>
            </a:endParaRPr>
          </a:p>
          <a:p>
            <a:pPr lvl="0"/>
            <a:r>
              <a:rPr lang="en-US" sz="1100" dirty="0">
                <a:solidFill>
                  <a:srgbClr val="F14E32"/>
                </a:solidFill>
                <a:highlight>
                  <a:srgbClr val="FFFFFF"/>
                </a:highlight>
                <a:latin typeface="Verdana"/>
                <a:ea typeface="Verdana"/>
                <a:cs typeface="Verdana"/>
                <a:sym typeface="Verdana"/>
              </a:rPr>
              <a:t>$ git revert </a:t>
            </a:r>
            <a:r>
              <a:rPr lang="en-US" sz="1100" dirty="0" smtClean="0">
                <a:solidFill>
                  <a:srgbClr val="F14E32"/>
                </a:solidFill>
                <a:highlight>
                  <a:srgbClr val="FFFFFF"/>
                </a:highlight>
                <a:latin typeface="Verdana"/>
                <a:ea typeface="Verdana"/>
                <a:cs typeface="Verdana"/>
                <a:sym typeface="Verdana"/>
              </a:rPr>
              <a:t>HEAD~1</a:t>
            </a:r>
          </a:p>
          <a:p>
            <a:pPr lvl="0"/>
            <a:endParaRPr lang="en-US" sz="1100" dirty="0">
              <a:solidFill>
                <a:srgbClr val="F14E32"/>
              </a:solidFill>
              <a:highlight>
                <a:srgbClr val="FFFFFF"/>
              </a:highlight>
              <a:latin typeface="Verdana"/>
              <a:ea typeface="Verdana"/>
              <a:cs typeface="Verdana"/>
              <a:sym typeface="Verdana"/>
            </a:endParaRPr>
          </a:p>
          <a:p>
            <a:pPr lvl="0"/>
            <a:r>
              <a:rPr lang="en-US" sz="1100" dirty="0" smtClean="0">
                <a:solidFill>
                  <a:srgbClr val="F14E32"/>
                </a:solidFill>
                <a:highlight>
                  <a:srgbClr val="FFFFFF"/>
                </a:highlight>
                <a:latin typeface="Verdana"/>
                <a:ea typeface="Verdana"/>
                <a:cs typeface="Verdana"/>
                <a:sym typeface="Verdana"/>
              </a:rPr>
              <a:t>$ git revert --no-commit HEAD~1 </a:t>
            </a:r>
          </a:p>
          <a:p>
            <a:pPr lvl="0"/>
            <a:r>
              <a:rPr lang="en-US" sz="1100" dirty="0">
                <a:solidFill>
                  <a:srgbClr val="F14E32"/>
                </a:solidFill>
                <a:highlight>
                  <a:srgbClr val="FFFFFF"/>
                </a:highlight>
                <a:latin typeface="Verdana"/>
                <a:ea typeface="Verdana"/>
                <a:cs typeface="Verdana"/>
                <a:sym typeface="Verdana"/>
              </a:rPr>
              <a:t>	</a:t>
            </a:r>
            <a:r>
              <a:rPr lang="en-US" sz="1100" dirty="0" smtClean="0">
                <a:solidFill>
                  <a:srgbClr val="F14E32"/>
                </a:solidFill>
                <a:highlight>
                  <a:srgbClr val="FFFFFF"/>
                </a:highlight>
                <a:latin typeface="Verdana"/>
                <a:ea typeface="Verdana"/>
                <a:cs typeface="Verdana"/>
                <a:sym typeface="Verdana"/>
              </a:rPr>
              <a:t>$ git revert --continue</a:t>
            </a:r>
          </a:p>
          <a:p>
            <a:pPr lvl="0"/>
            <a:endParaRPr lang="en-US" sz="1100" dirty="0">
              <a:solidFill>
                <a:srgbClr val="F14E32"/>
              </a:solidFill>
              <a:highlight>
                <a:srgbClr val="FFFFFF"/>
              </a:highlight>
              <a:latin typeface="Verdana"/>
              <a:ea typeface="Verdana"/>
              <a:cs typeface="Verdana"/>
              <a:sym typeface="Verdana"/>
            </a:endParaRPr>
          </a:p>
          <a:p>
            <a:pPr lvl="0"/>
            <a:endParaRPr lang="en-US" sz="1100" dirty="0">
              <a:solidFill>
                <a:srgbClr val="F14E32"/>
              </a:solidFill>
              <a:highlight>
                <a:srgbClr val="FFFFFF"/>
              </a:highlight>
              <a:latin typeface="Verdana"/>
              <a:ea typeface="Verdana"/>
              <a:cs typeface="Verdana"/>
              <a:sym typeface="Verdana"/>
            </a:endParaRPr>
          </a:p>
          <a:p>
            <a:pPr lvl="0"/>
            <a:endParaRPr lang="en-US" sz="1100" dirty="0">
              <a:solidFill>
                <a:srgbClr val="F14E32"/>
              </a:solidFill>
              <a:highlight>
                <a:srgbClr val="FFFFFF"/>
              </a:highlight>
              <a:latin typeface="Verdana"/>
              <a:ea typeface="Verdana"/>
              <a:cs typeface="Verdana"/>
              <a:sym typeface="Verdana"/>
            </a:endParaRPr>
          </a:p>
          <a:p>
            <a:pPr lvl="0"/>
            <a:endParaRPr sz="1100" dirty="0">
              <a:solidFill>
                <a:srgbClr val="F14E32"/>
              </a:solidFill>
              <a:highlight>
                <a:srgbClr val="FFFFFF"/>
              </a:highlight>
              <a:latin typeface="Verdana"/>
              <a:ea typeface="Verdana"/>
              <a:cs typeface="Verdana"/>
              <a:sym typeface="Verdana"/>
            </a:endParaRPr>
          </a:p>
        </p:txBody>
      </p:sp>
    </p:spTree>
    <p:extLst>
      <p:ext uri="{BB962C8B-B14F-4D97-AF65-F5344CB8AC3E}">
        <p14:creationId xmlns:p14="http://schemas.microsoft.com/office/powerpoint/2010/main" val="1415693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834352" y="4241425"/>
            <a:ext cx="4156200" cy="9399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6000" i="0">
                <a:solidFill>
                  <a:srgbClr val="1F487C"/>
                </a:solidFill>
                <a:latin typeface="Verdana"/>
                <a:ea typeface="Verdana"/>
                <a:cs typeface="Verdana"/>
                <a:sym typeface="Verdana"/>
              </a:rPr>
              <a:t>GRACIAS</a:t>
            </a:r>
            <a:endParaRPr sz="6000">
              <a:latin typeface="Verdana"/>
              <a:ea typeface="Verdana"/>
              <a:cs typeface="Verdana"/>
              <a:sym typeface="Verdana"/>
            </a:endParaRPr>
          </a:p>
        </p:txBody>
      </p:sp>
      <p:sp>
        <p:nvSpPr>
          <p:cNvPr id="222" name="Google Shape;222;p20"/>
          <p:cNvSpPr txBox="1">
            <a:spLocks noGrp="1"/>
          </p:cNvSpPr>
          <p:nvPr>
            <p:ph type="ftr" idx="11"/>
          </p:nvPr>
        </p:nvSpPr>
        <p:spPr>
          <a:xfrm>
            <a:off x="1459738" y="6406186"/>
            <a:ext cx="6221095" cy="259079"/>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223" name="Google Shape;223;p20"/>
          <p:cNvSpPr txBox="1">
            <a:spLocks noGrp="1"/>
          </p:cNvSpPr>
          <p:nvPr>
            <p:ph type="sldNum" idx="12"/>
          </p:nvPr>
        </p:nvSpPr>
        <p:spPr>
          <a:xfrm>
            <a:off x="8093202" y="6406267"/>
            <a:ext cx="307340" cy="306070"/>
          </a:xfrm>
          <a:prstGeom prst="rect">
            <a:avLst/>
          </a:prstGeom>
          <a:noFill/>
          <a:ln>
            <a:noFill/>
          </a:ln>
        </p:spPr>
        <p:txBody>
          <a:bodyPr spcFirstLastPara="1" wrap="square" lIns="0" tIns="13950" rIns="0" bIns="0" anchor="t" anchorCtr="0">
            <a:noAutofit/>
          </a:bodyPr>
          <a:lstStyle/>
          <a:p>
            <a:pPr marL="25400" lvl="0" indent="0" algn="l" rtl="0">
              <a:lnSpc>
                <a:spcPct val="100000"/>
              </a:lnSpc>
              <a:spcBef>
                <a:spcPts val="0"/>
              </a:spcBef>
              <a:spcAft>
                <a:spcPts val="0"/>
              </a:spcAft>
              <a:buNone/>
            </a:pPr>
            <a:fld id="{00000000-1234-1234-1234-123412341234}" type="slidenum">
              <a:rPr lang="es-MX"/>
              <a:t>11</a:t>
            </a:fld>
            <a:endParaRPr/>
          </a:p>
        </p:txBody>
      </p:sp>
      <p:pic>
        <p:nvPicPr>
          <p:cNvPr id="224" name="Google Shape;224;p20" descr="Usuarios"/>
          <p:cNvPicPr preferRelativeResize="0"/>
          <p:nvPr/>
        </p:nvPicPr>
        <p:blipFill rotWithShape="1">
          <a:blip r:embed="rId3">
            <a:alphaModFix/>
          </a:blip>
          <a:srcRect/>
          <a:stretch/>
        </p:blipFill>
        <p:spPr>
          <a:xfrm>
            <a:off x="5334000" y="4241419"/>
            <a:ext cx="914400" cy="9144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322625" y="855575"/>
            <a:ext cx="4793792"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dirty="0" smtClean="0">
                <a:solidFill>
                  <a:srgbClr val="1F487C"/>
                </a:solidFill>
              </a:rPr>
              <a:t>Repaso Espacios </a:t>
            </a:r>
            <a:r>
              <a:rPr lang="es-MX" sz="2400" i="0" dirty="0">
                <a:solidFill>
                  <a:srgbClr val="1F487C"/>
                </a:solidFill>
              </a:rPr>
              <a:t>de </a:t>
            </a:r>
            <a:r>
              <a:rPr lang="es-MX" sz="2400" i="0" dirty="0" smtClean="0">
                <a:solidFill>
                  <a:srgbClr val="1F487C"/>
                </a:solidFill>
              </a:rPr>
              <a:t>Trabajo</a:t>
            </a:r>
            <a:endParaRPr sz="2400" i="0" dirty="0">
              <a:solidFill>
                <a:srgbClr val="1F487C"/>
              </a:solidFill>
            </a:endParaRPr>
          </a:p>
        </p:txBody>
      </p:sp>
      <p:sp>
        <p:nvSpPr>
          <p:cNvPr id="194" name="Google Shape;194;p17"/>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95" name="Google Shape;195;p17"/>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2</a:t>
            </a:fld>
            <a:endParaRPr sz="1800">
              <a:solidFill>
                <a:schemeClr val="dk1"/>
              </a:solidFill>
              <a:latin typeface="Verdana"/>
              <a:ea typeface="Verdana"/>
              <a:cs typeface="Verdana"/>
              <a:sym typeface="Verdana"/>
            </a:endParaRPr>
          </a:p>
        </p:txBody>
      </p:sp>
      <p:sp>
        <p:nvSpPr>
          <p:cNvPr id="196" name="Google Shape;196;p17"/>
          <p:cNvSpPr txBox="1"/>
          <p:nvPr/>
        </p:nvSpPr>
        <p:spPr>
          <a:xfrm rot="-5400000">
            <a:off x="-1943519" y="2949992"/>
            <a:ext cx="5011467"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Repositorios con GitHub</a:t>
            </a:r>
            <a:endParaRPr sz="2800" b="1" dirty="0">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dirty="0">
              <a:solidFill>
                <a:srgbClr val="FFFFFF"/>
              </a:solidFill>
              <a:latin typeface="Verdana"/>
              <a:ea typeface="Verdana"/>
              <a:cs typeface="Verdana"/>
              <a:sym typeface="Verdana"/>
            </a:endParaRPr>
          </a:p>
        </p:txBody>
      </p:sp>
      <p:pic>
        <p:nvPicPr>
          <p:cNvPr id="197" name="Google Shape;197;p17"/>
          <p:cNvPicPr preferRelativeResize="0"/>
          <p:nvPr/>
        </p:nvPicPr>
        <p:blipFill>
          <a:blip r:embed="rId3">
            <a:alphaModFix/>
          </a:blip>
          <a:stretch>
            <a:fillRect/>
          </a:stretch>
        </p:blipFill>
        <p:spPr>
          <a:xfrm>
            <a:off x="1459738" y="1737955"/>
            <a:ext cx="7092611" cy="402752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2362695" y="2257032"/>
            <a:ext cx="5532546" cy="3704331"/>
          </a:xfrm>
          <a:prstGeom prst="rect">
            <a:avLst/>
          </a:prstGeom>
        </p:spPr>
      </p:pic>
      <p:sp>
        <p:nvSpPr>
          <p:cNvPr id="193" name="Google Shape;193;p17"/>
          <p:cNvSpPr txBox="1">
            <a:spLocks noGrp="1"/>
          </p:cNvSpPr>
          <p:nvPr>
            <p:ph type="title"/>
          </p:nvPr>
        </p:nvSpPr>
        <p:spPr>
          <a:xfrm>
            <a:off x="1868557" y="698313"/>
            <a:ext cx="5247860" cy="427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dirty="0" smtClean="0">
                <a:solidFill>
                  <a:srgbClr val="1F487C"/>
                </a:solidFill>
              </a:rPr>
              <a:t>Creación Repositorio Remoto</a:t>
            </a:r>
            <a:endParaRPr sz="2400" i="0" dirty="0">
              <a:solidFill>
                <a:srgbClr val="1F487C"/>
              </a:solidFill>
            </a:endParaRPr>
          </a:p>
        </p:txBody>
      </p:sp>
      <p:sp>
        <p:nvSpPr>
          <p:cNvPr id="194" name="Google Shape;194;p17"/>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95" name="Google Shape;195;p17"/>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3</a:t>
            </a:fld>
            <a:endParaRPr sz="1800">
              <a:solidFill>
                <a:schemeClr val="dk1"/>
              </a:solidFill>
              <a:latin typeface="Verdana"/>
              <a:ea typeface="Verdana"/>
              <a:cs typeface="Verdana"/>
              <a:sym typeface="Verdana"/>
            </a:endParaRPr>
          </a:p>
        </p:txBody>
      </p:sp>
      <p:sp>
        <p:nvSpPr>
          <p:cNvPr id="196" name="Google Shape;196;p17"/>
          <p:cNvSpPr txBox="1"/>
          <p:nvPr/>
        </p:nvSpPr>
        <p:spPr>
          <a:xfrm rot="-5400000">
            <a:off x="-1943519" y="2949992"/>
            <a:ext cx="5011467"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Repositorios con GitHub</a:t>
            </a:r>
            <a:endParaRPr sz="2800" b="1" dirty="0">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dirty="0">
              <a:solidFill>
                <a:srgbClr val="FFFFFF"/>
              </a:solidFill>
              <a:latin typeface="Verdana"/>
              <a:ea typeface="Verdana"/>
              <a:cs typeface="Verdana"/>
              <a:sym typeface="Verdana"/>
            </a:endParaRPr>
          </a:p>
        </p:txBody>
      </p:sp>
      <p:sp>
        <p:nvSpPr>
          <p:cNvPr id="9" name="Rectangle 1"/>
          <p:cNvSpPr>
            <a:spLocks noChangeArrowheads="1"/>
          </p:cNvSpPr>
          <p:nvPr/>
        </p:nvSpPr>
        <p:spPr bwMode="auto">
          <a:xfrm>
            <a:off x="1741948" y="1297779"/>
            <a:ext cx="565667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Unicode MS" panose="020B0604020202020204" pitchFamily="34" charset="-128"/>
              </a:rPr>
              <a:t>En la esquina </a:t>
            </a:r>
            <a:r>
              <a:rPr kumimoji="0" lang="es-ES" sz="2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superior</a:t>
            </a:r>
            <a:r>
              <a:rPr kumimoji="0" lang="es-ES" sz="2000" b="0" i="0" u="none" strike="noStrike" cap="none" normalizeH="0" baseline="0" dirty="0" smtClean="0">
                <a:ln>
                  <a:noFill/>
                </a:ln>
                <a:solidFill>
                  <a:schemeClr val="tx1"/>
                </a:solidFill>
                <a:effectLst/>
                <a:latin typeface="Arial Unicode MS" panose="020B0604020202020204" pitchFamily="34" charset="-128"/>
              </a:rPr>
              <a:t> derecha, junto a su avatar,  haga clic en + y luego seleccione Nuevo repositorio.</a:t>
            </a:r>
            <a:endParaRPr kumimoji="0" lang="es-ES" sz="20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rotWithShape="1">
          <a:blip r:embed="rId4"/>
          <a:srcRect l="11360"/>
          <a:stretch/>
        </p:blipFill>
        <p:spPr>
          <a:xfrm>
            <a:off x="2365357" y="2257032"/>
            <a:ext cx="5529884" cy="3777521"/>
          </a:xfrm>
          <a:prstGeom prst="rect">
            <a:avLst/>
          </a:prstGeom>
        </p:spPr>
      </p:pic>
    </p:spTree>
    <p:extLst>
      <p:ext uri="{BB962C8B-B14F-4D97-AF65-F5344CB8AC3E}">
        <p14:creationId xmlns:p14="http://schemas.microsoft.com/office/powerpoint/2010/main" val="281095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1569325" y="855575"/>
            <a:ext cx="5853600" cy="863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Asociación de un repositorio remoto</a:t>
            </a:r>
            <a:endParaRPr sz="2400" i="0">
              <a:solidFill>
                <a:srgbClr val="1F487C"/>
              </a:solidFill>
            </a:endParaRPr>
          </a:p>
        </p:txBody>
      </p:sp>
      <p:sp>
        <p:nvSpPr>
          <p:cNvPr id="213" name="Google Shape;213;p19"/>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214" name="Google Shape;214;p19"/>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4</a:t>
            </a:fld>
            <a:endParaRPr sz="1800">
              <a:solidFill>
                <a:schemeClr val="dk1"/>
              </a:solidFill>
              <a:latin typeface="Verdana"/>
              <a:ea typeface="Verdana"/>
              <a:cs typeface="Verdana"/>
              <a:sym typeface="Verdana"/>
            </a:endParaRPr>
          </a:p>
        </p:txBody>
      </p:sp>
      <p:sp>
        <p:nvSpPr>
          <p:cNvPr id="216" name="Google Shape;216;p19"/>
          <p:cNvSpPr txBox="1"/>
          <p:nvPr/>
        </p:nvSpPr>
        <p:spPr>
          <a:xfrm>
            <a:off x="1855891" y="2145573"/>
            <a:ext cx="6049800" cy="28461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100" dirty="0">
                <a:solidFill>
                  <a:srgbClr val="F14E32"/>
                </a:solidFill>
                <a:highlight>
                  <a:srgbClr val="FFFFFF"/>
                </a:highlight>
                <a:latin typeface="Verdana"/>
                <a:ea typeface="Verdana"/>
                <a:cs typeface="Verdana"/>
                <a:sym typeface="Verdana"/>
              </a:rPr>
              <a:t>git </a:t>
            </a:r>
            <a:r>
              <a:rPr lang="es-MX" sz="1100" dirty="0" err="1" smtClean="0">
                <a:solidFill>
                  <a:srgbClr val="F14E32"/>
                </a:solidFill>
                <a:highlight>
                  <a:srgbClr val="FFFFFF"/>
                </a:highlight>
                <a:latin typeface="Verdana"/>
                <a:ea typeface="Verdana"/>
                <a:cs typeface="Verdana"/>
                <a:sym typeface="Verdana"/>
              </a:rPr>
              <a:t>init</a:t>
            </a:r>
            <a:endParaRPr lang="es-MX" sz="1100" dirty="0" smtClean="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s-MX" sz="1100" dirty="0">
                <a:solidFill>
                  <a:srgbClr val="F14E32"/>
                </a:solidFill>
                <a:highlight>
                  <a:srgbClr val="FFFFFF"/>
                </a:highlight>
                <a:latin typeface="Verdana"/>
                <a:ea typeface="Verdana"/>
                <a:cs typeface="Verdana"/>
                <a:sym typeface="Verdana"/>
              </a:rPr>
              <a:t>git </a:t>
            </a:r>
            <a:r>
              <a:rPr lang="es-MX" sz="1100" dirty="0" err="1">
                <a:solidFill>
                  <a:srgbClr val="F14E32"/>
                </a:solidFill>
                <a:highlight>
                  <a:srgbClr val="FFFFFF"/>
                </a:highlight>
                <a:latin typeface="Verdana"/>
                <a:ea typeface="Verdana"/>
                <a:cs typeface="Verdana"/>
                <a:sym typeface="Verdana"/>
              </a:rPr>
              <a:t>remote</a:t>
            </a:r>
            <a:r>
              <a:rPr lang="es-MX" sz="1100" dirty="0">
                <a:solidFill>
                  <a:srgbClr val="F14E32"/>
                </a:solidFill>
                <a:highlight>
                  <a:srgbClr val="FFFFFF"/>
                </a:highlight>
                <a:latin typeface="Verdana"/>
                <a:ea typeface="Verdana"/>
                <a:cs typeface="Verdana"/>
                <a:sym typeface="Verdana"/>
              </a:rPr>
              <a:t> </a:t>
            </a:r>
            <a:r>
              <a:rPr lang="es-MX" sz="1100" dirty="0" err="1">
                <a:solidFill>
                  <a:srgbClr val="F14E32"/>
                </a:solidFill>
                <a:highlight>
                  <a:srgbClr val="FFFFFF"/>
                </a:highlight>
                <a:latin typeface="Verdana"/>
                <a:ea typeface="Verdana"/>
                <a:cs typeface="Verdana"/>
                <a:sym typeface="Verdana"/>
              </a:rPr>
              <a:t>add</a:t>
            </a:r>
            <a:r>
              <a:rPr lang="es-MX" sz="1100" dirty="0">
                <a:solidFill>
                  <a:srgbClr val="F14E32"/>
                </a:solidFill>
                <a:highlight>
                  <a:srgbClr val="FFFFFF"/>
                </a:highlight>
                <a:latin typeface="Verdana"/>
                <a:ea typeface="Verdana"/>
                <a:cs typeface="Verdana"/>
                <a:sym typeface="Verdana"/>
              </a:rPr>
              <a:t> </a:t>
            </a:r>
            <a:r>
              <a:rPr lang="es-MX" sz="1100" dirty="0" err="1">
                <a:solidFill>
                  <a:srgbClr val="F14E32"/>
                </a:solidFill>
                <a:highlight>
                  <a:srgbClr val="FFFFFF"/>
                </a:highlight>
                <a:latin typeface="Verdana"/>
                <a:ea typeface="Verdana"/>
                <a:cs typeface="Verdana"/>
                <a:sym typeface="Verdana"/>
              </a:rPr>
              <a:t>origin</a:t>
            </a:r>
            <a:r>
              <a:rPr lang="es-MX" sz="1100" dirty="0">
                <a:solidFill>
                  <a:srgbClr val="F14E32"/>
                </a:solidFill>
                <a:highlight>
                  <a:srgbClr val="FFFFFF"/>
                </a:highlight>
                <a:latin typeface="Verdana"/>
                <a:ea typeface="Verdana"/>
                <a:cs typeface="Verdana"/>
                <a:sym typeface="Verdana"/>
              </a:rPr>
              <a:t> https://github.com/user/repo.git</a:t>
            </a: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lang="es-MX" sz="1100" dirty="0" smtClean="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100" dirty="0" smtClean="0">
                <a:solidFill>
                  <a:srgbClr val="F14E32"/>
                </a:solidFill>
                <a:highlight>
                  <a:srgbClr val="FFFFFF"/>
                </a:highlight>
                <a:latin typeface="Verdana"/>
                <a:ea typeface="Verdana"/>
                <a:cs typeface="Verdana"/>
                <a:sym typeface="Verdana"/>
              </a:rPr>
              <a:t>git </a:t>
            </a:r>
            <a:r>
              <a:rPr lang="es-MX" sz="1100" dirty="0" err="1">
                <a:solidFill>
                  <a:srgbClr val="F14E32"/>
                </a:solidFill>
                <a:highlight>
                  <a:srgbClr val="FFFFFF"/>
                </a:highlight>
                <a:latin typeface="Verdana"/>
                <a:ea typeface="Verdana"/>
                <a:cs typeface="Verdana"/>
                <a:sym typeface="Verdana"/>
              </a:rPr>
              <a:t>remote</a:t>
            </a:r>
            <a:r>
              <a:rPr lang="es-MX" sz="1100" dirty="0">
                <a:solidFill>
                  <a:srgbClr val="F14E32"/>
                </a:solidFill>
                <a:highlight>
                  <a:srgbClr val="FFFFFF"/>
                </a:highlight>
                <a:latin typeface="Verdana"/>
                <a:ea typeface="Verdana"/>
                <a:cs typeface="Verdana"/>
                <a:sym typeface="Verdana"/>
              </a:rPr>
              <a:t> </a:t>
            </a:r>
            <a:r>
              <a:rPr lang="es-MX" sz="1100" dirty="0" smtClean="0">
                <a:solidFill>
                  <a:srgbClr val="F14E32"/>
                </a:solidFill>
                <a:highlight>
                  <a:srgbClr val="FFFFFF"/>
                </a:highlight>
                <a:latin typeface="Verdana"/>
                <a:ea typeface="Verdana"/>
                <a:cs typeface="Verdana"/>
                <a:sym typeface="Verdana"/>
              </a:rPr>
              <a:t>–v</a:t>
            </a:r>
          </a:p>
          <a:p>
            <a:pPr marL="0" lvl="0" indent="0" algn="l" rtl="0">
              <a:spcBef>
                <a:spcPts val="0"/>
              </a:spcBef>
              <a:spcAft>
                <a:spcPts val="0"/>
              </a:spcAft>
              <a:buNone/>
            </a:pPr>
            <a:endParaRPr lang="es-MX" sz="1100" dirty="0">
              <a:solidFill>
                <a:srgbClr val="F14E32"/>
              </a:solidFill>
              <a:highlight>
                <a:srgbClr val="FFFFFF"/>
              </a:highlight>
              <a:latin typeface="Verdana"/>
              <a:ea typeface="Verdana"/>
              <a:cs typeface="Verdana"/>
              <a:sym typeface="Verdana"/>
            </a:endParaRPr>
          </a:p>
          <a:p>
            <a:pPr lvl="0"/>
            <a:r>
              <a:rPr lang="en-US" sz="1100" dirty="0">
                <a:solidFill>
                  <a:srgbClr val="F14E32"/>
                </a:solidFill>
                <a:highlight>
                  <a:srgbClr val="FFFFFF"/>
                </a:highlight>
                <a:latin typeface="Verdana"/>
                <a:ea typeface="Verdana"/>
                <a:cs typeface="Verdana"/>
                <a:sym typeface="Verdana"/>
              </a:rPr>
              <a:t>git branch --set-upstream-to origin/master </a:t>
            </a:r>
            <a:r>
              <a:rPr lang="en-US" sz="1100" dirty="0" err="1">
                <a:solidFill>
                  <a:srgbClr val="F14E32"/>
                </a:solidFill>
                <a:highlight>
                  <a:srgbClr val="FFFFFF"/>
                </a:highlight>
                <a:latin typeface="Verdana"/>
                <a:ea typeface="Verdana"/>
                <a:cs typeface="Verdana"/>
                <a:sym typeface="Verdana"/>
              </a:rPr>
              <a:t>master</a:t>
            </a:r>
            <a:endParaRPr lang="es-MX"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lang="es-MX" sz="1100" dirty="0" smtClean="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r>
              <a:rPr lang="es-MX" sz="1100" dirty="0" smtClean="0">
                <a:solidFill>
                  <a:srgbClr val="F14E32"/>
                </a:solidFill>
                <a:highlight>
                  <a:srgbClr val="FFFFFF"/>
                </a:highlight>
                <a:latin typeface="Verdana"/>
                <a:ea typeface="Verdana"/>
                <a:cs typeface="Verdana"/>
                <a:sym typeface="Verdana"/>
              </a:rPr>
              <a:t>git </a:t>
            </a:r>
            <a:r>
              <a:rPr lang="es-MX" sz="1100" dirty="0" err="1" smtClean="0">
                <a:solidFill>
                  <a:srgbClr val="F14E32"/>
                </a:solidFill>
                <a:highlight>
                  <a:srgbClr val="FFFFFF"/>
                </a:highlight>
                <a:latin typeface="Verdana"/>
                <a:ea typeface="Verdana"/>
                <a:cs typeface="Verdana"/>
                <a:sym typeface="Verdana"/>
              </a:rPr>
              <a:t>pull</a:t>
            </a:r>
            <a:r>
              <a:rPr lang="es-MX" sz="1100" dirty="0" smtClean="0">
                <a:solidFill>
                  <a:srgbClr val="F14E32"/>
                </a:solidFill>
                <a:highlight>
                  <a:srgbClr val="FFFFFF"/>
                </a:highlight>
                <a:latin typeface="Verdana"/>
                <a:ea typeface="Verdana"/>
                <a:cs typeface="Verdana"/>
                <a:sym typeface="Verdana"/>
              </a:rPr>
              <a:t> </a:t>
            </a: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lang="es-MX" sz="1100" dirty="0" smtClean="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s-MX" sz="1100" dirty="0" smtClean="0">
                <a:solidFill>
                  <a:srgbClr val="F14E32"/>
                </a:solidFill>
                <a:highlight>
                  <a:srgbClr val="FFFFFF"/>
                </a:highlight>
                <a:latin typeface="Verdana"/>
                <a:ea typeface="Verdana"/>
                <a:cs typeface="Verdana"/>
                <a:sym typeface="Verdana"/>
              </a:rPr>
              <a:t>git </a:t>
            </a:r>
            <a:r>
              <a:rPr lang="es-MX" sz="1100" dirty="0" err="1" smtClean="0">
                <a:solidFill>
                  <a:srgbClr val="F14E32"/>
                </a:solidFill>
                <a:highlight>
                  <a:srgbClr val="FFFFFF"/>
                </a:highlight>
                <a:latin typeface="Verdana"/>
                <a:ea typeface="Verdana"/>
                <a:cs typeface="Verdana"/>
                <a:sym typeface="Verdana"/>
              </a:rPr>
              <a:t>push</a:t>
            </a:r>
            <a:r>
              <a:rPr lang="es-MX" sz="1100" dirty="0" smtClean="0">
                <a:solidFill>
                  <a:srgbClr val="F14E32"/>
                </a:solidFill>
                <a:highlight>
                  <a:srgbClr val="FFFFFF"/>
                </a:highlight>
                <a:latin typeface="Verdana"/>
                <a:ea typeface="Verdana"/>
                <a:cs typeface="Verdana"/>
                <a:sym typeface="Verdana"/>
              </a:rPr>
              <a:t> </a:t>
            </a: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p:txBody>
      </p:sp>
      <p:sp>
        <p:nvSpPr>
          <p:cNvPr id="7" name="Google Shape;196;p17"/>
          <p:cNvSpPr txBox="1"/>
          <p:nvPr/>
        </p:nvSpPr>
        <p:spPr>
          <a:xfrm rot="-5400000">
            <a:off x="-1990571" y="3118487"/>
            <a:ext cx="5145325"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Repositorios con GitHub</a:t>
            </a:r>
            <a:endParaRPr sz="2800" b="1" dirty="0">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dirty="0">
              <a:solidFill>
                <a:srgbClr val="FFFFFF"/>
              </a:solidFill>
              <a:latin typeface="Verdana"/>
              <a:ea typeface="Verdana"/>
              <a:cs typeface="Verdana"/>
              <a:sym typeface="Verdana"/>
            </a:endParaRPr>
          </a:p>
        </p:txBody>
      </p:sp>
      <p:pic>
        <p:nvPicPr>
          <p:cNvPr id="2" name="Imagen 1"/>
          <p:cNvPicPr>
            <a:picLocks noChangeAspect="1"/>
          </p:cNvPicPr>
          <p:nvPr/>
        </p:nvPicPr>
        <p:blipFill>
          <a:blip r:embed="rId3"/>
          <a:stretch>
            <a:fillRect/>
          </a:stretch>
        </p:blipFill>
        <p:spPr>
          <a:xfrm>
            <a:off x="1492524" y="1718675"/>
            <a:ext cx="6508982" cy="4282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1569325" y="855575"/>
            <a:ext cx="5853600" cy="863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a:solidFill>
                  <a:srgbClr val="1F487C"/>
                </a:solidFill>
              </a:rPr>
              <a:t>Asociación de un repositorio remoto</a:t>
            </a:r>
            <a:endParaRPr sz="2400" i="0">
              <a:solidFill>
                <a:srgbClr val="1F487C"/>
              </a:solidFill>
            </a:endParaRPr>
          </a:p>
        </p:txBody>
      </p:sp>
      <p:sp>
        <p:nvSpPr>
          <p:cNvPr id="213" name="Google Shape;213;p19"/>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214" name="Google Shape;214;p19"/>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5</a:t>
            </a:fld>
            <a:endParaRPr sz="1800">
              <a:solidFill>
                <a:schemeClr val="dk1"/>
              </a:solidFill>
              <a:latin typeface="Verdana"/>
              <a:ea typeface="Verdana"/>
              <a:cs typeface="Verdana"/>
              <a:sym typeface="Verdana"/>
            </a:endParaRPr>
          </a:p>
        </p:txBody>
      </p:sp>
      <p:sp>
        <p:nvSpPr>
          <p:cNvPr id="216" name="Google Shape;216;p19"/>
          <p:cNvSpPr txBox="1"/>
          <p:nvPr/>
        </p:nvSpPr>
        <p:spPr>
          <a:xfrm>
            <a:off x="1786766" y="4156398"/>
            <a:ext cx="6049800" cy="1444392"/>
          </a:xfrm>
          <a:prstGeom prst="rect">
            <a:avLst/>
          </a:prstGeom>
          <a:noFill/>
          <a:ln>
            <a:noFill/>
          </a:ln>
        </p:spPr>
        <p:txBody>
          <a:bodyPr spcFirstLastPara="1" wrap="square" lIns="91425" tIns="91425" rIns="91425" bIns="91425" anchor="t" anchorCtr="0">
            <a:noAutofit/>
          </a:bodyPr>
          <a:lstStyle/>
          <a:p>
            <a:pPr lvl="0"/>
            <a:r>
              <a:rPr lang="es-MX" sz="1100" dirty="0" smtClean="0">
                <a:solidFill>
                  <a:srgbClr val="F14E32"/>
                </a:solidFill>
                <a:highlight>
                  <a:srgbClr val="FFFFFF"/>
                </a:highlight>
                <a:latin typeface="Verdana"/>
                <a:ea typeface="Verdana"/>
                <a:cs typeface="Verdana"/>
                <a:sym typeface="Verdana"/>
              </a:rPr>
              <a:t>$ git </a:t>
            </a:r>
            <a:r>
              <a:rPr lang="es-MX" sz="1100" dirty="0">
                <a:solidFill>
                  <a:srgbClr val="F14E32"/>
                </a:solidFill>
                <a:highlight>
                  <a:srgbClr val="FFFFFF"/>
                </a:highlight>
                <a:latin typeface="Verdana"/>
                <a:ea typeface="Verdana"/>
                <a:cs typeface="Verdana"/>
                <a:sym typeface="Verdana"/>
              </a:rPr>
              <a:t>clone https://</a:t>
            </a:r>
            <a:r>
              <a:rPr lang="es-MX" sz="1100" dirty="0" smtClean="0">
                <a:solidFill>
                  <a:srgbClr val="F14E32"/>
                </a:solidFill>
                <a:highlight>
                  <a:srgbClr val="FFFFFF"/>
                </a:highlight>
                <a:latin typeface="Verdana"/>
                <a:ea typeface="Verdana"/>
                <a:cs typeface="Verdana"/>
                <a:sym typeface="Verdana"/>
              </a:rPr>
              <a:t>github.com/LASER-UD/RC522.git</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a:t>
            </a:r>
            <a:r>
              <a:rPr lang="es-MX" sz="1100" dirty="0" err="1" smtClean="0">
                <a:solidFill>
                  <a:srgbClr val="F14E32"/>
                </a:solidFill>
                <a:highlight>
                  <a:srgbClr val="FFFFFF"/>
                </a:highlight>
                <a:latin typeface="Verdana"/>
                <a:ea typeface="Verdana"/>
                <a:cs typeface="Verdana"/>
                <a:sym typeface="Verdana"/>
              </a:rPr>
              <a:t>ls</a:t>
            </a:r>
            <a:r>
              <a:rPr lang="es-MX" sz="1100" dirty="0" smtClean="0">
                <a:solidFill>
                  <a:srgbClr val="F14E32"/>
                </a:solidFill>
                <a:highlight>
                  <a:srgbClr val="FFFFFF"/>
                </a:highlight>
                <a:latin typeface="Verdana"/>
                <a:ea typeface="Verdana"/>
                <a:cs typeface="Verdana"/>
                <a:sym typeface="Verdana"/>
              </a:rPr>
              <a:t> </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cd “Nombre del Repositorio”/</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git status</a:t>
            </a: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p:txBody>
      </p:sp>
      <p:sp>
        <p:nvSpPr>
          <p:cNvPr id="7" name="Google Shape;196;p17"/>
          <p:cNvSpPr txBox="1"/>
          <p:nvPr/>
        </p:nvSpPr>
        <p:spPr>
          <a:xfrm rot="-5400000">
            <a:off x="-1990571" y="3118487"/>
            <a:ext cx="5145325"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Repositorios con GitHub</a:t>
            </a:r>
            <a:endParaRPr sz="2800" b="1" dirty="0">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dirty="0">
              <a:solidFill>
                <a:srgbClr val="FFFFFF"/>
              </a:solidFill>
              <a:latin typeface="Verdana"/>
              <a:ea typeface="Verdana"/>
              <a:cs typeface="Verdana"/>
              <a:sym typeface="Verdana"/>
            </a:endParaRPr>
          </a:p>
        </p:txBody>
      </p:sp>
      <p:pic>
        <p:nvPicPr>
          <p:cNvPr id="3" name="Imagen 2"/>
          <p:cNvPicPr>
            <a:picLocks noChangeAspect="1"/>
          </p:cNvPicPr>
          <p:nvPr/>
        </p:nvPicPr>
        <p:blipFill>
          <a:blip r:embed="rId3"/>
          <a:stretch>
            <a:fillRect/>
          </a:stretch>
        </p:blipFill>
        <p:spPr>
          <a:xfrm>
            <a:off x="1642691" y="1718675"/>
            <a:ext cx="6337951" cy="2350830"/>
          </a:xfrm>
          <a:prstGeom prst="rect">
            <a:avLst/>
          </a:prstGeom>
        </p:spPr>
      </p:pic>
      <p:sp>
        <p:nvSpPr>
          <p:cNvPr id="9" name="Rectangle 1"/>
          <p:cNvSpPr>
            <a:spLocks noChangeArrowheads="1"/>
          </p:cNvSpPr>
          <p:nvPr/>
        </p:nvSpPr>
        <p:spPr bwMode="auto">
          <a:xfrm>
            <a:off x="1569325" y="5600790"/>
            <a:ext cx="5656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Unicode MS" panose="020B0604020202020204" pitchFamily="34" charset="-128"/>
              </a:rPr>
              <a:t>Se pegan los archivos</a:t>
            </a:r>
            <a:r>
              <a:rPr kumimoji="0" lang="es-ES" sz="2000" b="0" i="0" u="none" strike="noStrike" cap="none" normalizeH="0" dirty="0" smtClean="0">
                <a:ln>
                  <a:noFill/>
                </a:ln>
                <a:solidFill>
                  <a:schemeClr val="tx1"/>
                </a:solidFill>
                <a:effectLst/>
                <a:latin typeface="Arial Unicode MS" panose="020B0604020202020204" pitchFamily="34" charset="-128"/>
              </a:rPr>
              <a:t> en esta carpeta</a:t>
            </a:r>
            <a:endParaRPr kumimoji="0" lang="es-E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2329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1569325" y="855575"/>
            <a:ext cx="5853600" cy="49354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dirty="0" smtClean="0">
                <a:solidFill>
                  <a:srgbClr val="1F487C"/>
                </a:solidFill>
              </a:rPr>
              <a:t>Vinculación de Colaboradores</a:t>
            </a:r>
            <a:endParaRPr sz="2400" i="0" dirty="0">
              <a:solidFill>
                <a:srgbClr val="1F487C"/>
              </a:solidFill>
            </a:endParaRPr>
          </a:p>
        </p:txBody>
      </p:sp>
      <p:sp>
        <p:nvSpPr>
          <p:cNvPr id="213" name="Google Shape;213;p19"/>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214" name="Google Shape;214;p19"/>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6</a:t>
            </a:fld>
            <a:endParaRPr sz="1800">
              <a:solidFill>
                <a:schemeClr val="dk1"/>
              </a:solidFill>
              <a:latin typeface="Verdana"/>
              <a:ea typeface="Verdana"/>
              <a:cs typeface="Verdana"/>
              <a:sym typeface="Verdana"/>
            </a:endParaRPr>
          </a:p>
        </p:txBody>
      </p:sp>
      <p:sp>
        <p:nvSpPr>
          <p:cNvPr id="7" name="Google Shape;196;p17"/>
          <p:cNvSpPr txBox="1"/>
          <p:nvPr/>
        </p:nvSpPr>
        <p:spPr>
          <a:xfrm rot="-5400000">
            <a:off x="-1990571" y="3118487"/>
            <a:ext cx="5145325"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Repositorios con GitHub</a:t>
            </a:r>
            <a:endParaRPr sz="2800" b="1" dirty="0">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dirty="0">
              <a:solidFill>
                <a:srgbClr val="FFFFFF"/>
              </a:solidFill>
              <a:latin typeface="Verdana"/>
              <a:ea typeface="Verdana"/>
              <a:cs typeface="Verdana"/>
              <a:sym typeface="Verdana"/>
            </a:endParaRPr>
          </a:p>
        </p:txBody>
      </p:sp>
      <p:sp>
        <p:nvSpPr>
          <p:cNvPr id="9" name="Rectangle 1"/>
          <p:cNvSpPr>
            <a:spLocks noChangeArrowheads="1"/>
          </p:cNvSpPr>
          <p:nvPr/>
        </p:nvSpPr>
        <p:spPr bwMode="auto">
          <a:xfrm>
            <a:off x="1569325" y="1469617"/>
            <a:ext cx="725988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s-ES" sz="2000" dirty="0" smtClean="0">
                <a:solidFill>
                  <a:schemeClr val="tx1"/>
                </a:solidFill>
                <a:latin typeface="Arial Unicode MS" panose="020B0604020202020204" pitchFamily="34" charset="-128"/>
              </a:rPr>
              <a:t>Se ubica en el repositorio</a:t>
            </a:r>
            <a:endParaRPr kumimoji="0" lang="es-ES" sz="2000" b="0" i="0" u="none" strike="noStrike" cap="none" normalizeH="0" baseline="0" dirty="0" smtClean="0">
              <a:ln>
                <a:noFill/>
              </a:ln>
              <a:solidFill>
                <a:schemeClr val="tx1"/>
              </a:solidFill>
              <a:effectLst/>
              <a:latin typeface="Arial Unicode MS" panose="020B0604020202020204" pitchFamily="34" charset="-128"/>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s-ES" sz="2000" b="0" i="0" u="none" strike="noStrike" cap="none" normalizeH="0" baseline="0" dirty="0" smtClean="0">
                <a:ln>
                  <a:noFill/>
                </a:ln>
                <a:solidFill>
                  <a:schemeClr val="tx1"/>
                </a:solidFill>
                <a:effectLst/>
                <a:latin typeface="Arial Unicode MS" panose="020B0604020202020204" pitchFamily="34" charset="-128"/>
              </a:rPr>
              <a:t>Se va a configuración</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lang="es-ES" sz="2000" dirty="0">
              <a:solidFill>
                <a:schemeClr val="tx1"/>
              </a:solidFill>
              <a:latin typeface="Arial Unicode MS" panose="020B0604020202020204" pitchFamily="34" charset="-128"/>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s-ES" sz="2000" b="0" i="0" u="none" strike="noStrike" cap="none" normalizeH="0" baseline="0" dirty="0" smtClean="0">
                <a:ln>
                  <a:noFill/>
                </a:ln>
                <a:solidFill>
                  <a:schemeClr val="tx1"/>
                </a:solidFill>
                <a:effectLst/>
                <a:latin typeface="Arial" panose="020B0604020202020204" pitchFamily="34" charset="0"/>
              </a:rPr>
              <a:t>Se selecciona</a:t>
            </a:r>
            <a:r>
              <a:rPr kumimoji="0" lang="es-ES" sz="2000" b="0" i="0" u="none" strike="noStrike" cap="none" normalizeH="0" dirty="0" smtClean="0">
                <a:ln>
                  <a:noFill/>
                </a:ln>
                <a:solidFill>
                  <a:schemeClr val="tx1"/>
                </a:solidFill>
                <a:effectLst/>
                <a:latin typeface="Arial" panose="020B0604020202020204" pitchFamily="34" charset="0"/>
              </a:rPr>
              <a:t> colaboradores</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kumimoji="0" lang="es-ES" sz="2000" b="0" i="0" u="none" strike="noStrike" cap="none" normalizeH="0" dirty="0" smtClean="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s-ES" sz="2000" baseline="0" dirty="0" smtClean="0">
                <a:solidFill>
                  <a:schemeClr val="tx1"/>
                </a:solidFill>
                <a:latin typeface="Arial" panose="020B0604020202020204" pitchFamily="34" charset="0"/>
              </a:rPr>
              <a:t>Se</a:t>
            </a:r>
            <a:r>
              <a:rPr lang="es-ES" sz="2000" dirty="0" smtClean="0">
                <a:solidFill>
                  <a:schemeClr val="tx1"/>
                </a:solidFill>
                <a:latin typeface="Arial" panose="020B0604020202020204" pitchFamily="34" charset="0"/>
              </a:rPr>
              <a:t> busca el nombre de usuario o correo del colaborador. Se envía un correo. El colaborador debe aceptar para empezar a publicar</a:t>
            </a:r>
          </a:p>
        </p:txBody>
      </p:sp>
      <p:pic>
        <p:nvPicPr>
          <p:cNvPr id="2" name="Imagen 1"/>
          <p:cNvPicPr>
            <a:picLocks noChangeAspect="1"/>
          </p:cNvPicPr>
          <p:nvPr/>
        </p:nvPicPr>
        <p:blipFill>
          <a:blip r:embed="rId3"/>
          <a:stretch>
            <a:fillRect/>
          </a:stretch>
        </p:blipFill>
        <p:spPr>
          <a:xfrm>
            <a:off x="4040476" y="2209937"/>
            <a:ext cx="714375" cy="285750"/>
          </a:xfrm>
          <a:prstGeom prst="rect">
            <a:avLst/>
          </a:prstGeom>
        </p:spPr>
      </p:pic>
      <p:pic>
        <p:nvPicPr>
          <p:cNvPr id="4" name="Imagen 3"/>
          <p:cNvPicPr>
            <a:picLocks noChangeAspect="1"/>
          </p:cNvPicPr>
          <p:nvPr/>
        </p:nvPicPr>
        <p:blipFill>
          <a:blip r:embed="rId4"/>
          <a:stretch>
            <a:fillRect/>
          </a:stretch>
        </p:blipFill>
        <p:spPr>
          <a:xfrm>
            <a:off x="3754726" y="2717493"/>
            <a:ext cx="2000250" cy="400050"/>
          </a:xfrm>
          <a:prstGeom prst="rect">
            <a:avLst/>
          </a:prstGeom>
        </p:spPr>
      </p:pic>
      <p:pic>
        <p:nvPicPr>
          <p:cNvPr id="5" name="Imagen 4"/>
          <p:cNvPicPr>
            <a:picLocks noChangeAspect="1"/>
          </p:cNvPicPr>
          <p:nvPr/>
        </p:nvPicPr>
        <p:blipFill rotWithShape="1">
          <a:blip r:embed="rId5"/>
          <a:srcRect l="34332" t="42674" r="17857" b="12449"/>
          <a:stretch/>
        </p:blipFill>
        <p:spPr>
          <a:xfrm>
            <a:off x="2607912" y="3994765"/>
            <a:ext cx="4133290" cy="2181183"/>
          </a:xfrm>
          <a:prstGeom prst="rect">
            <a:avLst/>
          </a:prstGeom>
        </p:spPr>
      </p:pic>
    </p:spTree>
    <p:extLst>
      <p:ext uri="{BB962C8B-B14F-4D97-AF65-F5344CB8AC3E}">
        <p14:creationId xmlns:p14="http://schemas.microsoft.com/office/powerpoint/2010/main" val="2716811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1569325" y="855575"/>
            <a:ext cx="5853600" cy="8631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dirty="0" smtClean="0">
                <a:solidFill>
                  <a:srgbClr val="1F487C"/>
                </a:solidFill>
              </a:rPr>
              <a:t>Solicitud de cambio - </a:t>
            </a:r>
            <a:r>
              <a:rPr lang="es-MX" sz="2400" i="0" dirty="0" err="1" smtClean="0">
                <a:solidFill>
                  <a:srgbClr val="1F487C"/>
                </a:solidFill>
              </a:rPr>
              <a:t>Pull</a:t>
            </a:r>
            <a:r>
              <a:rPr lang="es-MX" sz="2400" i="0" dirty="0" smtClean="0">
                <a:solidFill>
                  <a:srgbClr val="1F487C"/>
                </a:solidFill>
              </a:rPr>
              <a:t> </a:t>
            </a:r>
            <a:r>
              <a:rPr lang="es-MX" sz="2400" i="0" dirty="0" err="1" smtClean="0">
                <a:solidFill>
                  <a:srgbClr val="1F487C"/>
                </a:solidFill>
              </a:rPr>
              <a:t>Requets</a:t>
            </a:r>
            <a:endParaRPr sz="2400" i="0" dirty="0">
              <a:solidFill>
                <a:srgbClr val="1F487C"/>
              </a:solidFill>
            </a:endParaRPr>
          </a:p>
        </p:txBody>
      </p:sp>
      <p:sp>
        <p:nvSpPr>
          <p:cNvPr id="213" name="Google Shape;213;p19"/>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dirty="0"/>
              <a:t>LASER – Laboratorio de automática sistemas embebidos y robótica</a:t>
            </a:r>
            <a:endParaRPr dirty="0"/>
          </a:p>
        </p:txBody>
      </p:sp>
      <p:sp>
        <p:nvSpPr>
          <p:cNvPr id="214" name="Google Shape;214;p19"/>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7</a:t>
            </a:fld>
            <a:endParaRPr sz="1800">
              <a:solidFill>
                <a:schemeClr val="dk1"/>
              </a:solidFill>
              <a:latin typeface="Verdana"/>
              <a:ea typeface="Verdana"/>
              <a:cs typeface="Verdana"/>
              <a:sym typeface="Verdana"/>
            </a:endParaRPr>
          </a:p>
        </p:txBody>
      </p:sp>
      <p:sp>
        <p:nvSpPr>
          <p:cNvPr id="7" name="Google Shape;196;p17"/>
          <p:cNvSpPr txBox="1"/>
          <p:nvPr/>
        </p:nvSpPr>
        <p:spPr>
          <a:xfrm rot="-5400000">
            <a:off x="-1990571" y="3118487"/>
            <a:ext cx="5145325"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Repositorios con GitHub</a:t>
            </a:r>
            <a:endParaRPr sz="2800" b="1" dirty="0">
              <a:solidFill>
                <a:srgbClr val="FFFFFF"/>
              </a:solidFill>
              <a:latin typeface="Verdana"/>
              <a:ea typeface="Verdana"/>
              <a:cs typeface="Verdana"/>
              <a:sym typeface="Verdana"/>
            </a:endParaRPr>
          </a:p>
          <a:p>
            <a:pPr marL="12700" marR="0" lvl="0" indent="0" algn="l" rtl="0">
              <a:lnSpc>
                <a:spcPct val="100000"/>
              </a:lnSpc>
              <a:spcBef>
                <a:spcPts val="0"/>
              </a:spcBef>
              <a:spcAft>
                <a:spcPts val="0"/>
              </a:spcAft>
              <a:buNone/>
            </a:pPr>
            <a:endParaRPr sz="2800" b="1" dirty="0">
              <a:solidFill>
                <a:srgbClr val="FFFFFF"/>
              </a:solidFill>
              <a:latin typeface="Verdana"/>
              <a:ea typeface="Verdana"/>
              <a:cs typeface="Verdana"/>
              <a:sym typeface="Verdana"/>
            </a:endParaRPr>
          </a:p>
        </p:txBody>
      </p:sp>
      <p:sp>
        <p:nvSpPr>
          <p:cNvPr id="9" name="Rectangle 1"/>
          <p:cNvSpPr>
            <a:spLocks noChangeArrowheads="1"/>
          </p:cNvSpPr>
          <p:nvPr/>
        </p:nvSpPr>
        <p:spPr bwMode="auto">
          <a:xfrm>
            <a:off x="1569325" y="1718675"/>
            <a:ext cx="67029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ES" sz="1800" dirty="0" smtClean="0">
                <a:solidFill>
                  <a:schemeClr val="tx1"/>
                </a:solidFill>
                <a:latin typeface="Arial Unicode MS" panose="020B0604020202020204" pitchFamily="34" charset="-128"/>
              </a:rPr>
              <a:t>Se va al repositorio que al que se desee hacer el cambio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ES" sz="1800" b="0" i="0" u="none" strike="noStrike" cap="none" normalizeH="0" baseline="0" dirty="0" smtClean="0">
                <a:ln>
                  <a:noFill/>
                </a:ln>
                <a:solidFill>
                  <a:schemeClr val="tx1"/>
                </a:solidFill>
                <a:effectLst/>
                <a:latin typeface="Arial Unicode MS" panose="020B0604020202020204" pitchFamily="34" charset="-128"/>
              </a:rPr>
              <a:t>Se da al icono ubicado en la parte superior derecha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s-ES" sz="1800" b="0" i="0" u="none" strike="noStrike" cap="none" normalizeH="0" baseline="0" dirty="0" smtClean="0">
              <a:ln>
                <a:noFill/>
              </a:ln>
              <a:solidFill>
                <a:schemeClr val="tx1"/>
              </a:solidFill>
              <a:effectLst/>
              <a:latin typeface="Arial Unicode MS" panose="020B0604020202020204" pitchFamily="34" charset="-128"/>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ES" sz="1800" b="0" i="0" u="none" strike="noStrike" cap="none" normalizeH="0" baseline="0" dirty="0" smtClean="0">
                <a:ln>
                  <a:noFill/>
                </a:ln>
                <a:solidFill>
                  <a:schemeClr val="tx1"/>
                </a:solidFill>
                <a:effectLst/>
                <a:latin typeface="Arial Unicode MS" panose="020B0604020202020204" pitchFamily="34" charset="-128"/>
              </a:rPr>
              <a:t>Se clona el repositorio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ES" sz="1800" dirty="0" smtClean="0">
                <a:solidFill>
                  <a:schemeClr val="tx1"/>
                </a:solidFill>
                <a:latin typeface="Arial Unicode MS" panose="020B0604020202020204" pitchFamily="34" charset="-128"/>
              </a:rPr>
              <a:t>Añadir los cambios con git </a:t>
            </a:r>
            <a:r>
              <a:rPr lang="es-ES" sz="1800" dirty="0" err="1" smtClean="0">
                <a:solidFill>
                  <a:schemeClr val="tx1"/>
                </a:solidFill>
                <a:latin typeface="Arial Unicode MS" panose="020B0604020202020204" pitchFamily="34" charset="-128"/>
              </a:rPr>
              <a:t>add</a:t>
            </a:r>
            <a:r>
              <a:rPr lang="es-ES" sz="1800" dirty="0" smtClean="0">
                <a:solidFill>
                  <a:schemeClr val="tx1"/>
                </a:solidFill>
                <a:latin typeface="Arial Unicode MS" panose="020B0604020202020204" pitchFamily="34" charset="-128"/>
              </a:rPr>
              <a:t> “Nombre del archivo”</a:t>
            </a:r>
            <a:endParaRPr kumimoji="0" lang="es-ES" sz="1800" b="0" i="0" u="none" strike="noStrike" cap="none" normalizeH="0" baseline="0" dirty="0" smtClean="0">
              <a:ln>
                <a:noFill/>
              </a:ln>
              <a:solidFill>
                <a:schemeClr val="tx1"/>
              </a:solidFill>
              <a:effectLst/>
              <a:latin typeface="Arial Unicode MS" panose="020B0604020202020204" pitchFamily="34" charset="-128"/>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ES" sz="1800" dirty="0" smtClean="0">
                <a:solidFill>
                  <a:schemeClr val="tx1"/>
                </a:solidFill>
                <a:latin typeface="Arial Unicode MS" panose="020B0604020202020204" pitchFamily="34" charset="-128"/>
              </a:rPr>
              <a:t>Hacer una publicación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ES" sz="1800" dirty="0" smtClean="0">
                <a:solidFill>
                  <a:schemeClr val="tx1"/>
                </a:solidFill>
                <a:latin typeface="Arial Unicode MS" panose="020B0604020202020204" pitchFamily="34" charset="-128"/>
              </a:rPr>
              <a:t>Hacer </a:t>
            </a:r>
            <a:r>
              <a:rPr lang="es-ES" sz="1800" dirty="0" err="1" smtClean="0">
                <a:solidFill>
                  <a:schemeClr val="tx1"/>
                </a:solidFill>
                <a:latin typeface="Arial Unicode MS" panose="020B0604020202020204" pitchFamily="34" charset="-128"/>
              </a:rPr>
              <a:t>Push</a:t>
            </a:r>
            <a:endParaRPr kumimoji="0" lang="es-ES" sz="1800" b="0" i="0" u="none" strike="noStrike" cap="none" normalizeH="0" baseline="0" dirty="0">
              <a:ln>
                <a:noFill/>
              </a:ln>
              <a:solidFill>
                <a:schemeClr val="tx1"/>
              </a:solidFill>
              <a:effectLst/>
              <a:latin typeface="Arial Unicode MS" panose="020B0604020202020204" pitchFamily="34" charset="-128"/>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ES" sz="1800" dirty="0" smtClean="0">
                <a:solidFill>
                  <a:schemeClr val="tx1"/>
                </a:solidFill>
                <a:latin typeface="Arial Unicode MS" panose="020B0604020202020204" pitchFamily="34" charset="-128"/>
              </a:rPr>
              <a:t>Hacer </a:t>
            </a:r>
            <a:r>
              <a:rPr lang="es-ES" sz="1800" dirty="0" err="1" smtClean="0">
                <a:solidFill>
                  <a:schemeClr val="tx1"/>
                </a:solidFill>
                <a:latin typeface="Arial Unicode MS" panose="020B0604020202020204" pitchFamily="34" charset="-128"/>
              </a:rPr>
              <a:t>Pull</a:t>
            </a:r>
            <a:endParaRPr kumimoji="0" lang="es-ES" sz="1800" b="0" i="0" u="none" strike="noStrike" cap="none" normalizeH="0" baseline="0" dirty="0" smtClean="0">
              <a:ln>
                <a:noFill/>
              </a:ln>
              <a:solidFill>
                <a:schemeClr val="tx1"/>
              </a:solidFill>
              <a:effectLst/>
              <a:latin typeface="Arial Unicode MS" panose="020B0604020202020204" pitchFamily="34" charset="-128"/>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ES" sz="1800" b="0" i="0" u="none" strike="noStrike" cap="none" normalizeH="0" baseline="0" dirty="0" smtClean="0">
                <a:ln>
                  <a:noFill/>
                </a:ln>
                <a:solidFill>
                  <a:schemeClr val="tx1"/>
                </a:solidFill>
                <a:effectLst/>
                <a:latin typeface="Arial Unicode MS" panose="020B0604020202020204" pitchFamily="34" charset="-128"/>
              </a:rPr>
              <a:t>Ir al Repositorio remoto en Git</a:t>
            </a:r>
            <a:r>
              <a:rPr kumimoji="0" lang="es-ES" sz="1800" b="0" i="0" u="none" strike="noStrike" cap="none" normalizeH="0" dirty="0" smtClean="0">
                <a:ln>
                  <a:noFill/>
                </a:ln>
                <a:solidFill>
                  <a:schemeClr val="tx1"/>
                </a:solidFill>
                <a:effectLst/>
                <a:latin typeface="Arial Unicode MS" panose="020B0604020202020204" pitchFamily="34" charset="-128"/>
              </a:rPr>
              <a:t>Hub y seleccionar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s-ES" sz="1800" b="0" i="0" u="none" strike="noStrike" cap="none" normalizeH="0" baseline="0" dirty="0" smtClean="0">
              <a:ln>
                <a:noFill/>
              </a:ln>
              <a:solidFill>
                <a:schemeClr val="tx1"/>
              </a:solidFill>
              <a:effectLst/>
              <a:latin typeface="Arial Unicode MS" panose="020B0604020202020204" pitchFamily="34" charset="-128"/>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ES" sz="1800" dirty="0" smtClean="0">
                <a:solidFill>
                  <a:schemeClr val="tx1"/>
                </a:solidFill>
                <a:latin typeface="Arial Unicode MS" panose="020B0604020202020204" pitchFamily="34" charset="-128"/>
              </a:rPr>
              <a:t>Crear </a:t>
            </a:r>
            <a:r>
              <a:rPr lang="es-ES" sz="1800" dirty="0" err="1" smtClean="0">
                <a:solidFill>
                  <a:schemeClr val="tx1"/>
                </a:solidFill>
                <a:latin typeface="Arial Unicode MS" panose="020B0604020202020204" pitchFamily="34" charset="-128"/>
              </a:rPr>
              <a:t>pull</a:t>
            </a:r>
            <a:r>
              <a:rPr lang="es-ES" sz="1800" dirty="0" smtClean="0">
                <a:solidFill>
                  <a:schemeClr val="tx1"/>
                </a:solidFill>
                <a:latin typeface="Arial Unicode MS" panose="020B0604020202020204" pitchFamily="34" charset="-128"/>
              </a:rPr>
              <a:t> </a:t>
            </a:r>
            <a:r>
              <a:rPr lang="es-ES" sz="1800" dirty="0" err="1" smtClean="0">
                <a:solidFill>
                  <a:schemeClr val="tx1"/>
                </a:solidFill>
                <a:latin typeface="Arial Unicode MS" panose="020B0604020202020204" pitchFamily="34" charset="-128"/>
              </a:rPr>
              <a:t>Request</a:t>
            </a:r>
            <a:r>
              <a:rPr lang="es-ES" sz="1800" dirty="0" smtClean="0">
                <a:solidFill>
                  <a:schemeClr val="tx1"/>
                </a:solidFill>
                <a:latin typeface="Arial Unicode MS" panose="020B0604020202020204" pitchFamily="34" charset="-128"/>
              </a:rPr>
              <a:t> (Si hay cambios)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ES" sz="1800" dirty="0">
              <a:solidFill>
                <a:schemeClr val="tx1"/>
              </a:solidFill>
              <a:latin typeface="Arial Unicode MS" panose="020B0604020202020204" pitchFamily="34" charset="-128"/>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s-ES" sz="1800" dirty="0" smtClean="0">
                <a:solidFill>
                  <a:schemeClr val="tx1"/>
                </a:solidFill>
                <a:latin typeface="Arial Unicode MS" panose="020B0604020202020204" pitchFamily="34" charset="-128"/>
              </a:rPr>
              <a:t>Añadir mensaje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s-ES" sz="1800" b="0" i="0" u="none" strike="noStrike" cap="none" normalizeH="0" baseline="0" dirty="0" smtClean="0">
              <a:ln>
                <a:noFill/>
              </a:ln>
              <a:solidFill>
                <a:schemeClr val="tx1"/>
              </a:solidFill>
              <a:effectLst/>
              <a:latin typeface="Arial Unicode MS" panose="020B0604020202020204" pitchFamily="34" charset="-128"/>
            </a:endParaRPr>
          </a:p>
        </p:txBody>
      </p:sp>
      <p:pic>
        <p:nvPicPr>
          <p:cNvPr id="2" name="Imagen 1"/>
          <p:cNvPicPr>
            <a:picLocks noChangeAspect="1"/>
          </p:cNvPicPr>
          <p:nvPr/>
        </p:nvPicPr>
        <p:blipFill>
          <a:blip r:embed="rId3"/>
          <a:stretch>
            <a:fillRect/>
          </a:stretch>
        </p:blipFill>
        <p:spPr>
          <a:xfrm>
            <a:off x="3323115" y="2306564"/>
            <a:ext cx="2743200" cy="342900"/>
          </a:xfrm>
          <a:prstGeom prst="rect">
            <a:avLst/>
          </a:prstGeom>
        </p:spPr>
      </p:pic>
      <p:pic>
        <p:nvPicPr>
          <p:cNvPr id="4" name="Imagen 3"/>
          <p:cNvPicPr>
            <a:picLocks noChangeAspect="1"/>
          </p:cNvPicPr>
          <p:nvPr/>
        </p:nvPicPr>
        <p:blipFill>
          <a:blip r:embed="rId4"/>
          <a:stretch>
            <a:fillRect/>
          </a:stretch>
        </p:blipFill>
        <p:spPr>
          <a:xfrm>
            <a:off x="3391225" y="4209244"/>
            <a:ext cx="2209800" cy="361950"/>
          </a:xfrm>
          <a:prstGeom prst="rect">
            <a:avLst/>
          </a:prstGeom>
        </p:spPr>
      </p:pic>
      <p:pic>
        <p:nvPicPr>
          <p:cNvPr id="5" name="Imagen 4"/>
          <p:cNvPicPr>
            <a:picLocks noChangeAspect="1"/>
          </p:cNvPicPr>
          <p:nvPr/>
        </p:nvPicPr>
        <p:blipFill rotWithShape="1">
          <a:blip r:embed="rId5">
            <a:extLst>
              <a:ext uri="{28A0092B-C50C-407E-A947-70E740481C1C}">
                <a14:useLocalDpi xmlns:a14="http://schemas.microsoft.com/office/drawing/2010/main" val="0"/>
              </a:ext>
            </a:extLst>
          </a:blip>
          <a:srcRect l="8197" t="54548" r="43935" b="25343"/>
          <a:stretch/>
        </p:blipFill>
        <p:spPr>
          <a:xfrm>
            <a:off x="3930217" y="4821769"/>
            <a:ext cx="1528997" cy="329886"/>
          </a:xfrm>
          <a:prstGeom prst="rect">
            <a:avLst/>
          </a:prstGeom>
        </p:spPr>
      </p:pic>
    </p:spTree>
    <p:extLst>
      <p:ext uri="{BB962C8B-B14F-4D97-AF65-F5344CB8AC3E}">
        <p14:creationId xmlns:p14="http://schemas.microsoft.com/office/powerpoint/2010/main" val="1269478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1868557" y="588577"/>
            <a:ext cx="5530070" cy="80379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dirty="0" smtClean="0">
                <a:solidFill>
                  <a:srgbClr val="1F487C"/>
                </a:solidFill>
              </a:rPr>
              <a:t>Revisar historial de publicaciones</a:t>
            </a:r>
            <a:endParaRPr sz="2400" i="0" dirty="0">
              <a:solidFill>
                <a:srgbClr val="1F487C"/>
              </a:solidFill>
            </a:endParaRPr>
          </a:p>
        </p:txBody>
      </p:sp>
      <p:sp>
        <p:nvSpPr>
          <p:cNvPr id="194" name="Google Shape;194;p17"/>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95" name="Google Shape;195;p17"/>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8</a:t>
            </a:fld>
            <a:endParaRPr sz="1800">
              <a:solidFill>
                <a:schemeClr val="dk1"/>
              </a:solidFill>
              <a:latin typeface="Verdana"/>
              <a:ea typeface="Verdana"/>
              <a:cs typeface="Verdana"/>
              <a:sym typeface="Verdana"/>
            </a:endParaRPr>
          </a:p>
        </p:txBody>
      </p:sp>
      <p:sp>
        <p:nvSpPr>
          <p:cNvPr id="196" name="Google Shape;196;p17"/>
          <p:cNvSpPr txBox="1"/>
          <p:nvPr/>
        </p:nvSpPr>
        <p:spPr>
          <a:xfrm rot="-5400000">
            <a:off x="-1278707" y="2905688"/>
            <a:ext cx="3711824"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Utilidades con Git</a:t>
            </a:r>
            <a:endParaRPr sz="2800" b="1" dirty="0">
              <a:solidFill>
                <a:srgbClr val="FFFFFF"/>
              </a:solidFill>
              <a:latin typeface="Verdana"/>
              <a:ea typeface="Verdana"/>
              <a:cs typeface="Verdana"/>
              <a:sym typeface="Verdana"/>
            </a:endParaRPr>
          </a:p>
        </p:txBody>
      </p:sp>
      <p:sp>
        <p:nvSpPr>
          <p:cNvPr id="10" name="Google Shape;216;p19"/>
          <p:cNvSpPr txBox="1"/>
          <p:nvPr/>
        </p:nvSpPr>
        <p:spPr>
          <a:xfrm>
            <a:off x="1868557" y="2026677"/>
            <a:ext cx="6049800" cy="3044673"/>
          </a:xfrm>
          <a:prstGeom prst="rect">
            <a:avLst/>
          </a:prstGeom>
          <a:noFill/>
          <a:ln>
            <a:noFill/>
          </a:ln>
        </p:spPr>
        <p:txBody>
          <a:bodyPr spcFirstLastPara="1" wrap="square" lIns="91425" tIns="91425" rIns="91425" bIns="91425" anchor="t" anchorCtr="0">
            <a:noAutofit/>
          </a:bodyPr>
          <a:lstStyle/>
          <a:p>
            <a:pPr lvl="0"/>
            <a:r>
              <a:rPr lang="es-MX" sz="1100" dirty="0" smtClean="0">
                <a:solidFill>
                  <a:srgbClr val="F14E32"/>
                </a:solidFill>
                <a:highlight>
                  <a:srgbClr val="FFFFFF"/>
                </a:highlight>
                <a:latin typeface="Verdana"/>
                <a:ea typeface="Verdana"/>
                <a:cs typeface="Verdana"/>
                <a:sym typeface="Verdana"/>
              </a:rPr>
              <a:t>$ git log</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a:solidFill>
                  <a:srgbClr val="F14E32"/>
                </a:solidFill>
                <a:highlight>
                  <a:srgbClr val="FFFFFF"/>
                </a:highlight>
                <a:latin typeface="Verdana"/>
                <a:ea typeface="Verdana"/>
                <a:cs typeface="Verdana"/>
                <a:sym typeface="Verdana"/>
              </a:rPr>
              <a:t>$ git log –</a:t>
            </a:r>
            <a:r>
              <a:rPr lang="es-MX" sz="1100" dirty="0" smtClean="0">
                <a:solidFill>
                  <a:srgbClr val="F14E32"/>
                </a:solidFill>
                <a:highlight>
                  <a:srgbClr val="FFFFFF"/>
                </a:highlight>
                <a:latin typeface="Verdana"/>
                <a:ea typeface="Verdana"/>
                <a:cs typeface="Verdana"/>
                <a:sym typeface="Verdana"/>
              </a:rPr>
              <a:t>p</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a:solidFill>
                  <a:srgbClr val="F14E32"/>
                </a:solidFill>
                <a:highlight>
                  <a:srgbClr val="FFFFFF"/>
                </a:highlight>
                <a:latin typeface="Verdana"/>
                <a:ea typeface="Verdana"/>
                <a:cs typeface="Verdana"/>
                <a:sym typeface="Verdana"/>
              </a:rPr>
              <a:t>$ git log –p -</a:t>
            </a:r>
            <a:r>
              <a:rPr lang="es-MX" sz="1100" dirty="0" smtClean="0">
                <a:solidFill>
                  <a:srgbClr val="F14E32"/>
                </a:solidFill>
                <a:highlight>
                  <a:srgbClr val="FFFFFF"/>
                </a:highlight>
                <a:latin typeface="Verdana"/>
                <a:ea typeface="Verdana"/>
                <a:cs typeface="Verdana"/>
                <a:sym typeface="Verdana"/>
              </a:rPr>
              <a:t>2</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git log --</a:t>
            </a:r>
            <a:r>
              <a:rPr lang="es-MX" sz="1100" dirty="0" err="1" smtClean="0">
                <a:solidFill>
                  <a:srgbClr val="F14E32"/>
                </a:solidFill>
                <a:highlight>
                  <a:srgbClr val="FFFFFF"/>
                </a:highlight>
                <a:latin typeface="Verdana"/>
                <a:ea typeface="Verdana"/>
                <a:cs typeface="Verdana"/>
                <a:sym typeface="Verdana"/>
              </a:rPr>
              <a:t>stat</a:t>
            </a:r>
            <a:r>
              <a:rPr lang="es-MX" sz="1100" dirty="0" smtClean="0">
                <a:solidFill>
                  <a:srgbClr val="F14E32"/>
                </a:solidFill>
                <a:highlight>
                  <a:srgbClr val="FFFFFF"/>
                </a:highlight>
                <a:latin typeface="Verdana"/>
                <a:ea typeface="Verdana"/>
                <a:cs typeface="Verdana"/>
                <a:sym typeface="Verdana"/>
              </a:rPr>
              <a:t> o $ </a:t>
            </a:r>
            <a:r>
              <a:rPr lang="es-MX" sz="1100" dirty="0">
                <a:solidFill>
                  <a:srgbClr val="F14E32"/>
                </a:solidFill>
                <a:highlight>
                  <a:srgbClr val="FFFFFF"/>
                </a:highlight>
                <a:latin typeface="Verdana"/>
                <a:ea typeface="Verdana"/>
                <a:cs typeface="Verdana"/>
                <a:sym typeface="Verdana"/>
              </a:rPr>
              <a:t>git log </a:t>
            </a:r>
            <a:r>
              <a:rPr lang="es-MX" sz="1100" dirty="0" smtClean="0">
                <a:solidFill>
                  <a:srgbClr val="F14E32"/>
                </a:solidFill>
                <a:highlight>
                  <a:srgbClr val="FFFFFF"/>
                </a:highlight>
                <a:latin typeface="Verdana"/>
                <a:ea typeface="Verdana"/>
                <a:cs typeface="Verdana"/>
                <a:sym typeface="Verdana"/>
              </a:rPr>
              <a:t>–</a:t>
            </a:r>
            <a:r>
              <a:rPr lang="es-MX" sz="1100" dirty="0" err="1" smtClean="0">
                <a:solidFill>
                  <a:srgbClr val="F14E32"/>
                </a:solidFill>
                <a:highlight>
                  <a:srgbClr val="FFFFFF"/>
                </a:highlight>
                <a:latin typeface="Verdana"/>
                <a:ea typeface="Verdana"/>
                <a:cs typeface="Verdana"/>
                <a:sym typeface="Verdana"/>
              </a:rPr>
              <a:t>shortstat</a:t>
            </a:r>
            <a:endParaRPr lang="es-MX" sz="1100" dirty="0" smtClean="0">
              <a:solidFill>
                <a:srgbClr val="F14E32"/>
              </a:solidFill>
              <a:highlight>
                <a:srgbClr val="FFFFFF"/>
              </a:highlight>
              <a:latin typeface="Verdana"/>
              <a:ea typeface="Verdana"/>
              <a:cs typeface="Verdana"/>
              <a:sym typeface="Verdana"/>
            </a:endParaRP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git log --</a:t>
            </a:r>
            <a:r>
              <a:rPr lang="es-MX" sz="1100" dirty="0" err="1" smtClean="0">
                <a:solidFill>
                  <a:srgbClr val="F14E32"/>
                </a:solidFill>
                <a:highlight>
                  <a:srgbClr val="FFFFFF"/>
                </a:highlight>
                <a:latin typeface="Verdana"/>
                <a:ea typeface="Verdana"/>
                <a:cs typeface="Verdana"/>
                <a:sym typeface="Verdana"/>
              </a:rPr>
              <a:t>oneline</a:t>
            </a:r>
            <a:r>
              <a:rPr lang="es-MX" sz="1100" dirty="0" smtClean="0">
                <a:solidFill>
                  <a:srgbClr val="F14E32"/>
                </a:solidFill>
                <a:highlight>
                  <a:srgbClr val="FFFFFF"/>
                </a:highlight>
                <a:latin typeface="Verdana"/>
                <a:ea typeface="Verdana"/>
                <a:cs typeface="Verdana"/>
                <a:sym typeface="Verdana"/>
              </a:rPr>
              <a:t> </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git </a:t>
            </a:r>
            <a:r>
              <a:rPr lang="es-MX" sz="1100" dirty="0">
                <a:solidFill>
                  <a:srgbClr val="F14E32"/>
                </a:solidFill>
                <a:highlight>
                  <a:srgbClr val="FFFFFF"/>
                </a:highlight>
                <a:latin typeface="Verdana"/>
                <a:ea typeface="Verdana"/>
                <a:cs typeface="Verdana"/>
                <a:sym typeface="Verdana"/>
              </a:rPr>
              <a:t>log  --</a:t>
            </a:r>
            <a:r>
              <a:rPr lang="es-MX" sz="1100" dirty="0" err="1" smtClean="0">
                <a:solidFill>
                  <a:srgbClr val="F14E32"/>
                </a:solidFill>
                <a:highlight>
                  <a:srgbClr val="FFFFFF"/>
                </a:highlight>
                <a:latin typeface="Verdana"/>
                <a:ea typeface="Verdana"/>
                <a:cs typeface="Verdana"/>
                <a:sym typeface="Verdana"/>
              </a:rPr>
              <a:t>pretty</a:t>
            </a:r>
            <a:r>
              <a:rPr lang="es-MX" sz="1100" dirty="0" smtClean="0">
                <a:solidFill>
                  <a:srgbClr val="F14E32"/>
                </a:solidFill>
                <a:highlight>
                  <a:srgbClr val="FFFFFF"/>
                </a:highlight>
                <a:latin typeface="Verdana"/>
                <a:ea typeface="Verdana"/>
                <a:cs typeface="Verdana"/>
                <a:sym typeface="Verdana"/>
              </a:rPr>
              <a:t>=(</a:t>
            </a:r>
            <a:r>
              <a:rPr lang="es-MX" sz="1100" dirty="0" err="1" smtClean="0">
                <a:solidFill>
                  <a:srgbClr val="F14E32"/>
                </a:solidFill>
                <a:highlight>
                  <a:srgbClr val="FFFFFF"/>
                </a:highlight>
                <a:latin typeface="Verdana"/>
                <a:ea typeface="Verdana"/>
                <a:cs typeface="Verdana"/>
                <a:sym typeface="Verdana"/>
              </a:rPr>
              <a:t>oneline,short</a:t>
            </a:r>
            <a:r>
              <a:rPr lang="es-MX" sz="1100" dirty="0">
                <a:solidFill>
                  <a:srgbClr val="F14E32"/>
                </a:solidFill>
                <a:highlight>
                  <a:srgbClr val="FFFFFF"/>
                </a:highlight>
                <a:latin typeface="Verdana"/>
                <a:ea typeface="Verdana"/>
                <a:cs typeface="Verdana"/>
                <a:sym typeface="Verdana"/>
              </a:rPr>
              <a:t>, </a:t>
            </a:r>
            <a:r>
              <a:rPr lang="es-MX" sz="1100" dirty="0" err="1" smtClean="0">
                <a:solidFill>
                  <a:srgbClr val="F14E32"/>
                </a:solidFill>
                <a:highlight>
                  <a:srgbClr val="FFFFFF"/>
                </a:highlight>
                <a:latin typeface="Verdana"/>
                <a:ea typeface="Verdana"/>
                <a:cs typeface="Verdana"/>
                <a:sym typeface="Verdana"/>
              </a:rPr>
              <a:t>format</a:t>
            </a:r>
            <a:r>
              <a:rPr lang="es-MX" sz="1100" dirty="0" smtClean="0">
                <a:solidFill>
                  <a:srgbClr val="F14E32"/>
                </a:solidFill>
                <a:highlight>
                  <a:srgbClr val="FFFFFF"/>
                </a:highlight>
                <a:latin typeface="Verdana"/>
                <a:ea typeface="Verdana"/>
                <a:cs typeface="Verdana"/>
                <a:sym typeface="Wingdings" panose="05000000000000000000" pitchFamily="2" charset="2"/>
              </a:rPr>
              <a:t>: ()</a:t>
            </a:r>
            <a:r>
              <a:rPr lang="es-MX" sz="1100" dirty="0" smtClean="0">
                <a:solidFill>
                  <a:srgbClr val="F14E32"/>
                </a:solidFill>
                <a:highlight>
                  <a:srgbClr val="FFFFFF"/>
                </a:highlight>
                <a:latin typeface="Verdana"/>
                <a:ea typeface="Verdana"/>
                <a:cs typeface="Verdana"/>
                <a:sym typeface="Verdana"/>
              </a:rPr>
              <a:t>)</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a:solidFill>
                  <a:srgbClr val="F14E32"/>
                </a:solidFill>
                <a:highlight>
                  <a:srgbClr val="FFFFFF"/>
                </a:highlight>
                <a:latin typeface="Verdana"/>
                <a:ea typeface="Verdana"/>
                <a:cs typeface="Verdana"/>
                <a:sym typeface="Verdana"/>
              </a:rPr>
              <a:t>$ git log --</a:t>
            </a:r>
            <a:r>
              <a:rPr lang="es-MX" sz="1100" dirty="0" err="1" smtClean="0">
                <a:solidFill>
                  <a:srgbClr val="F14E32"/>
                </a:solidFill>
                <a:highlight>
                  <a:srgbClr val="FFFFFF"/>
                </a:highlight>
                <a:latin typeface="Verdana"/>
                <a:ea typeface="Verdana"/>
                <a:cs typeface="Verdana"/>
                <a:sym typeface="Verdana"/>
              </a:rPr>
              <a:t>since</a:t>
            </a:r>
            <a:r>
              <a:rPr lang="es-MX" sz="1100" dirty="0" smtClean="0">
                <a:solidFill>
                  <a:srgbClr val="F14E32"/>
                </a:solidFill>
                <a:highlight>
                  <a:srgbClr val="FFFFFF"/>
                </a:highlight>
                <a:latin typeface="Verdana"/>
                <a:ea typeface="Verdana"/>
                <a:cs typeface="Verdana"/>
                <a:sym typeface="Verdana"/>
              </a:rPr>
              <a:t>=2.weeks o </a:t>
            </a:r>
            <a:r>
              <a:rPr lang="en-US" sz="1100" dirty="0">
                <a:solidFill>
                  <a:srgbClr val="F14E32"/>
                </a:solidFill>
                <a:highlight>
                  <a:srgbClr val="FFFFFF"/>
                </a:highlight>
                <a:latin typeface="Verdana"/>
                <a:ea typeface="Verdana"/>
                <a:cs typeface="Verdana"/>
                <a:sym typeface="Verdana"/>
              </a:rPr>
              <a:t>git </a:t>
            </a:r>
            <a:r>
              <a:rPr lang="en-US" sz="1100" dirty="0" smtClean="0">
                <a:solidFill>
                  <a:srgbClr val="F14E32"/>
                </a:solidFill>
                <a:highlight>
                  <a:srgbClr val="FFFFFF"/>
                </a:highlight>
                <a:latin typeface="Verdana"/>
                <a:ea typeface="Verdana"/>
                <a:cs typeface="Verdana"/>
                <a:sym typeface="Verdana"/>
              </a:rPr>
              <a:t>--before="</a:t>
            </a:r>
            <a:r>
              <a:rPr lang="en-US" sz="1100" dirty="0">
                <a:solidFill>
                  <a:srgbClr val="F14E32"/>
                </a:solidFill>
                <a:highlight>
                  <a:srgbClr val="FFFFFF"/>
                </a:highlight>
                <a:latin typeface="Verdana"/>
                <a:ea typeface="Verdana"/>
                <a:cs typeface="Verdana"/>
                <a:sym typeface="Verdana"/>
              </a:rPr>
              <a:t>2008-10-01"</a:t>
            </a:r>
            <a:endParaRPr lang="es-MX" sz="1100" dirty="0">
              <a:solidFill>
                <a:srgbClr val="F14E32"/>
              </a:solidFill>
              <a:highlight>
                <a:srgbClr val="FFFFFF"/>
              </a:highlight>
              <a:latin typeface="Verdana"/>
              <a:ea typeface="Verdana"/>
              <a:cs typeface="Verdana"/>
              <a:sym typeface="Verdana"/>
            </a:endParaRP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a:t>
            </a:r>
            <a:r>
              <a:rPr lang="es-MX" sz="1100" dirty="0" err="1" smtClean="0">
                <a:solidFill>
                  <a:srgbClr val="F14E32"/>
                </a:solidFill>
                <a:highlight>
                  <a:srgbClr val="FFFFFF"/>
                </a:highlight>
                <a:latin typeface="Verdana"/>
                <a:ea typeface="Verdana"/>
                <a:cs typeface="Verdana"/>
                <a:sym typeface="Verdana"/>
              </a:rPr>
              <a:t>gitk</a:t>
            </a:r>
            <a:endParaRPr lang="es-MX" sz="1100" dirty="0" smtClean="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a:t>
            </a:r>
          </a:p>
          <a:p>
            <a:pPr lvl="0"/>
            <a:endParaRPr lang="es-MX" sz="1100" dirty="0">
              <a:solidFill>
                <a:srgbClr val="F14E32"/>
              </a:solidFill>
              <a:highlight>
                <a:srgbClr val="FFFFFF"/>
              </a:highlight>
              <a:latin typeface="Verdana"/>
              <a:ea typeface="Verdana"/>
              <a:cs typeface="Verdana"/>
              <a:sym typeface="Verdana"/>
            </a:endParaRPr>
          </a:p>
          <a:p>
            <a:pPr lvl="0"/>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p:txBody>
      </p:sp>
      <p:sp>
        <p:nvSpPr>
          <p:cNvPr id="12" name="Rectángulo 11"/>
          <p:cNvSpPr/>
          <p:nvPr/>
        </p:nvSpPr>
        <p:spPr>
          <a:xfrm>
            <a:off x="1130926" y="5705659"/>
            <a:ext cx="7208832" cy="307777"/>
          </a:xfrm>
          <a:prstGeom prst="rect">
            <a:avLst/>
          </a:prstGeom>
        </p:spPr>
        <p:txBody>
          <a:bodyPr wrap="square">
            <a:spAutoFit/>
          </a:bodyPr>
          <a:lstStyle/>
          <a:p>
            <a:r>
              <a:rPr lang="es-MX" b="1" dirty="0" smtClean="0"/>
              <a:t>NOTA : </a:t>
            </a:r>
            <a:r>
              <a:rPr lang="es-MX" dirty="0" smtClean="0"/>
              <a:t>Se </a:t>
            </a:r>
            <a:r>
              <a:rPr lang="es-MX" dirty="0"/>
              <a:t>puede ver la palabra añadida encerrada en </a:t>
            </a:r>
            <a:r>
              <a:rPr lang="es-MX" dirty="0">
                <a:solidFill>
                  <a:srgbClr val="FF0000"/>
                </a:solidFill>
              </a:rPr>
              <a:t>{+ +} </a:t>
            </a:r>
            <a:r>
              <a:rPr lang="es-MX" dirty="0"/>
              <a:t>y la eliminada en </a:t>
            </a:r>
            <a:r>
              <a:rPr lang="es-MX" dirty="0">
                <a:solidFill>
                  <a:srgbClr val="FF0000"/>
                </a:solidFill>
              </a:rPr>
              <a:t>[- -]</a:t>
            </a:r>
          </a:p>
        </p:txBody>
      </p:sp>
    </p:spTree>
    <p:extLst>
      <p:ext uri="{BB962C8B-B14F-4D97-AF65-F5344CB8AC3E}">
        <p14:creationId xmlns:p14="http://schemas.microsoft.com/office/powerpoint/2010/main" val="2871460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1868557" y="698312"/>
            <a:ext cx="5530070" cy="93561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s-MX" sz="2400" i="0" dirty="0" smtClean="0">
                <a:solidFill>
                  <a:srgbClr val="1F487C"/>
                </a:solidFill>
              </a:rPr>
              <a:t>Revisar historial de cambios y moverse entre los cambios</a:t>
            </a:r>
            <a:endParaRPr sz="2400" i="0" dirty="0">
              <a:solidFill>
                <a:srgbClr val="1F487C"/>
              </a:solidFill>
            </a:endParaRPr>
          </a:p>
        </p:txBody>
      </p:sp>
      <p:sp>
        <p:nvSpPr>
          <p:cNvPr id="194" name="Google Shape;194;p17"/>
          <p:cNvSpPr txBox="1">
            <a:spLocks noGrp="1"/>
          </p:cNvSpPr>
          <p:nvPr>
            <p:ph type="ftr" idx="11"/>
          </p:nvPr>
        </p:nvSpPr>
        <p:spPr>
          <a:xfrm>
            <a:off x="1459738" y="6406186"/>
            <a:ext cx="6221100" cy="2592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s-MX"/>
              <a:t>LASER – Laboratorio de automática sistemas embebidos y robótica</a:t>
            </a:r>
            <a:endParaRPr/>
          </a:p>
        </p:txBody>
      </p:sp>
      <p:sp>
        <p:nvSpPr>
          <p:cNvPr id="195" name="Google Shape;195;p17"/>
          <p:cNvSpPr txBox="1"/>
          <p:nvPr/>
        </p:nvSpPr>
        <p:spPr>
          <a:xfrm>
            <a:off x="8093202" y="6406267"/>
            <a:ext cx="179100" cy="306000"/>
          </a:xfrm>
          <a:prstGeom prst="rect">
            <a:avLst/>
          </a:prstGeom>
          <a:noFill/>
          <a:ln>
            <a:noFill/>
          </a:ln>
        </p:spPr>
        <p:txBody>
          <a:bodyPr spcFirstLastPara="1" wrap="square" lIns="0" tIns="13950" rIns="0" bIns="0" anchor="t" anchorCtr="0">
            <a:noAutofit/>
          </a:bodyPr>
          <a:lstStyle/>
          <a:p>
            <a:pPr marL="25400" marR="0" lvl="0" indent="0" algn="l" rtl="0">
              <a:lnSpc>
                <a:spcPct val="100000"/>
              </a:lnSpc>
              <a:spcBef>
                <a:spcPts val="0"/>
              </a:spcBef>
              <a:spcAft>
                <a:spcPts val="0"/>
              </a:spcAft>
              <a:buNone/>
            </a:pPr>
            <a:fld id="{00000000-1234-1234-1234-123412341234}" type="slidenum">
              <a:rPr lang="es-MX" sz="1800" b="1" i="1">
                <a:solidFill>
                  <a:srgbClr val="548ED4"/>
                </a:solidFill>
                <a:latin typeface="Verdana"/>
                <a:ea typeface="Verdana"/>
                <a:cs typeface="Verdana"/>
                <a:sym typeface="Verdana"/>
              </a:rPr>
              <a:t>9</a:t>
            </a:fld>
            <a:endParaRPr sz="1800">
              <a:solidFill>
                <a:schemeClr val="dk1"/>
              </a:solidFill>
              <a:latin typeface="Verdana"/>
              <a:ea typeface="Verdana"/>
              <a:cs typeface="Verdana"/>
              <a:sym typeface="Verdana"/>
            </a:endParaRPr>
          </a:p>
        </p:txBody>
      </p:sp>
      <p:sp>
        <p:nvSpPr>
          <p:cNvPr id="196" name="Google Shape;196;p17"/>
          <p:cNvSpPr txBox="1"/>
          <p:nvPr/>
        </p:nvSpPr>
        <p:spPr>
          <a:xfrm rot="-5400000">
            <a:off x="-1278707" y="2905688"/>
            <a:ext cx="3711824" cy="619500"/>
          </a:xfrm>
          <a:prstGeom prst="rect">
            <a:avLst/>
          </a:prstGeom>
          <a:noFill/>
          <a:ln>
            <a:noFill/>
          </a:ln>
        </p:spPr>
        <p:txBody>
          <a:bodyPr spcFirstLastPara="1" wrap="square" lIns="0" tIns="13950" rIns="0" bIns="0" anchor="t" anchorCtr="0">
            <a:noAutofit/>
          </a:bodyPr>
          <a:lstStyle/>
          <a:p>
            <a:pPr marL="12700" marR="0" lvl="0" indent="0" algn="l" rtl="0">
              <a:lnSpc>
                <a:spcPct val="100000"/>
              </a:lnSpc>
              <a:spcBef>
                <a:spcPts val="0"/>
              </a:spcBef>
              <a:spcAft>
                <a:spcPts val="0"/>
              </a:spcAft>
              <a:buNone/>
            </a:pPr>
            <a:r>
              <a:rPr lang="es-MX" sz="2800" b="1" dirty="0" smtClean="0">
                <a:solidFill>
                  <a:srgbClr val="FFFFFF"/>
                </a:solidFill>
                <a:latin typeface="Verdana"/>
                <a:ea typeface="Verdana"/>
                <a:cs typeface="Verdana"/>
                <a:sym typeface="Verdana"/>
              </a:rPr>
              <a:t>Utilidades con Git</a:t>
            </a:r>
            <a:endParaRPr sz="2800" b="1" dirty="0">
              <a:solidFill>
                <a:srgbClr val="FFFFFF"/>
              </a:solidFill>
              <a:latin typeface="Verdana"/>
              <a:ea typeface="Verdana"/>
              <a:cs typeface="Verdana"/>
              <a:sym typeface="Verdana"/>
            </a:endParaRPr>
          </a:p>
        </p:txBody>
      </p:sp>
      <p:sp>
        <p:nvSpPr>
          <p:cNvPr id="10" name="Google Shape;216;p19"/>
          <p:cNvSpPr txBox="1"/>
          <p:nvPr/>
        </p:nvSpPr>
        <p:spPr>
          <a:xfrm>
            <a:off x="1868557" y="2026677"/>
            <a:ext cx="7135317" cy="1855775"/>
          </a:xfrm>
          <a:prstGeom prst="rect">
            <a:avLst/>
          </a:prstGeom>
          <a:noFill/>
          <a:ln>
            <a:noFill/>
          </a:ln>
        </p:spPr>
        <p:txBody>
          <a:bodyPr spcFirstLastPara="1" wrap="square" lIns="91425" tIns="91425" rIns="91425" bIns="91425" anchor="t" anchorCtr="0">
            <a:noAutofit/>
          </a:bodyPr>
          <a:lstStyle/>
          <a:p>
            <a:pPr lvl="0"/>
            <a:r>
              <a:rPr lang="es-MX" sz="1100" dirty="0" smtClean="0">
                <a:solidFill>
                  <a:srgbClr val="F14E32"/>
                </a:solidFill>
                <a:highlight>
                  <a:srgbClr val="FFFFFF"/>
                </a:highlight>
                <a:latin typeface="Verdana"/>
                <a:ea typeface="Verdana"/>
                <a:cs typeface="Verdana"/>
                <a:sym typeface="Verdana"/>
              </a:rPr>
              <a:t>$ git </a:t>
            </a:r>
            <a:r>
              <a:rPr lang="es-MX" sz="1100" dirty="0" err="1" smtClean="0">
                <a:solidFill>
                  <a:srgbClr val="F14E32"/>
                </a:solidFill>
                <a:highlight>
                  <a:srgbClr val="FFFFFF"/>
                </a:highlight>
                <a:latin typeface="Verdana"/>
                <a:ea typeface="Verdana"/>
                <a:cs typeface="Verdana"/>
                <a:sym typeface="Verdana"/>
              </a:rPr>
              <a:t>diff</a:t>
            </a:r>
            <a:endParaRPr lang="es-MX" sz="1100" dirty="0" smtClean="0">
              <a:solidFill>
                <a:srgbClr val="F14E32"/>
              </a:solidFill>
              <a:highlight>
                <a:srgbClr val="FFFFFF"/>
              </a:highlight>
              <a:latin typeface="Verdana"/>
              <a:ea typeface="Verdana"/>
              <a:cs typeface="Verdana"/>
              <a:sym typeface="Verdana"/>
            </a:endParaRPr>
          </a:p>
          <a:p>
            <a:pPr lvl="0"/>
            <a:endParaRPr lang="es-MX" sz="1100" dirty="0">
              <a:solidFill>
                <a:srgbClr val="F14E32"/>
              </a:solidFill>
              <a:highlight>
                <a:srgbClr val="FFFFFF"/>
              </a:highlight>
              <a:latin typeface="Verdana"/>
              <a:ea typeface="Verdana"/>
              <a:cs typeface="Verdana"/>
              <a:sym typeface="Verdana"/>
            </a:endParaRPr>
          </a:p>
          <a:p>
            <a:pPr lvl="0"/>
            <a:r>
              <a:rPr lang="es-MX" sz="1100" dirty="0">
                <a:solidFill>
                  <a:srgbClr val="F14E32"/>
                </a:solidFill>
                <a:highlight>
                  <a:srgbClr val="FFFFFF"/>
                </a:highlight>
                <a:latin typeface="Verdana"/>
                <a:ea typeface="Verdana"/>
                <a:cs typeface="Verdana"/>
                <a:sym typeface="Verdana"/>
              </a:rPr>
              <a:t>$ git </a:t>
            </a:r>
            <a:r>
              <a:rPr lang="es-MX" sz="1100" dirty="0" err="1">
                <a:solidFill>
                  <a:srgbClr val="F14E32"/>
                </a:solidFill>
                <a:highlight>
                  <a:srgbClr val="FFFFFF"/>
                </a:highlight>
                <a:latin typeface="Verdana"/>
                <a:ea typeface="Verdana"/>
                <a:cs typeface="Verdana"/>
                <a:sym typeface="Verdana"/>
              </a:rPr>
              <a:t>diff</a:t>
            </a:r>
            <a:r>
              <a:rPr lang="es-MX" sz="1100" dirty="0">
                <a:solidFill>
                  <a:srgbClr val="F14E32"/>
                </a:solidFill>
                <a:highlight>
                  <a:srgbClr val="FFFFFF"/>
                </a:highlight>
                <a:latin typeface="Verdana"/>
                <a:ea typeface="Verdana"/>
                <a:cs typeface="Verdana"/>
                <a:sym typeface="Verdana"/>
              </a:rPr>
              <a:t> </a:t>
            </a:r>
            <a:r>
              <a:rPr lang="es-MX" sz="1100" dirty="0" smtClean="0">
                <a:solidFill>
                  <a:srgbClr val="F14E32"/>
                </a:solidFill>
                <a:highlight>
                  <a:srgbClr val="FFFFFF"/>
                </a:highlight>
                <a:latin typeface="Verdana"/>
                <a:ea typeface="Verdana"/>
                <a:cs typeface="Verdana"/>
                <a:sym typeface="Verdana"/>
              </a:rPr>
              <a:t>–</a:t>
            </a:r>
            <a:r>
              <a:rPr lang="es-MX" sz="1100" dirty="0" err="1" smtClean="0">
                <a:solidFill>
                  <a:srgbClr val="F14E32"/>
                </a:solidFill>
                <a:highlight>
                  <a:srgbClr val="FFFFFF"/>
                </a:highlight>
                <a:latin typeface="Verdana"/>
                <a:ea typeface="Verdana"/>
                <a:cs typeface="Verdana"/>
                <a:sym typeface="Verdana"/>
              </a:rPr>
              <a:t>staged</a:t>
            </a:r>
            <a:endParaRPr lang="es-MX" sz="1100" dirty="0" smtClean="0">
              <a:solidFill>
                <a:srgbClr val="F14E32"/>
              </a:solidFill>
              <a:highlight>
                <a:srgbClr val="FFFFFF"/>
              </a:highlight>
              <a:latin typeface="Verdana"/>
              <a:ea typeface="Verdana"/>
              <a:cs typeface="Verdana"/>
              <a:sym typeface="Verdana"/>
            </a:endParaRP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git log –-</a:t>
            </a:r>
            <a:r>
              <a:rPr lang="es-MX" sz="1100" dirty="0" err="1" smtClean="0">
                <a:solidFill>
                  <a:srgbClr val="F14E32"/>
                </a:solidFill>
                <a:highlight>
                  <a:srgbClr val="FFFFFF"/>
                </a:highlight>
                <a:latin typeface="Verdana"/>
                <a:ea typeface="Verdana"/>
                <a:cs typeface="Verdana"/>
                <a:sym typeface="Verdana"/>
              </a:rPr>
              <a:t>oneline</a:t>
            </a:r>
            <a:r>
              <a:rPr lang="es-MX" sz="1100" dirty="0" smtClean="0">
                <a:solidFill>
                  <a:srgbClr val="F14E32"/>
                </a:solidFill>
                <a:highlight>
                  <a:srgbClr val="FFFFFF"/>
                </a:highlight>
                <a:latin typeface="Verdana"/>
                <a:ea typeface="Verdana"/>
                <a:cs typeface="Verdana"/>
                <a:sym typeface="Verdana"/>
              </a:rPr>
              <a:t> </a:t>
            </a:r>
          </a:p>
          <a:p>
            <a:pPr lvl="0"/>
            <a:endParaRPr lang="es-MX" sz="1100" dirty="0">
              <a:solidFill>
                <a:srgbClr val="F14E32"/>
              </a:solidFill>
              <a:highlight>
                <a:srgbClr val="FFFFFF"/>
              </a:highlight>
              <a:latin typeface="Verdana"/>
              <a:ea typeface="Verdana"/>
              <a:cs typeface="Verdana"/>
              <a:sym typeface="Verdana"/>
            </a:endParaRPr>
          </a:p>
          <a:p>
            <a:pPr lvl="0"/>
            <a:r>
              <a:rPr lang="es-MX" sz="1100" dirty="0">
                <a:solidFill>
                  <a:srgbClr val="F14E32"/>
                </a:solidFill>
                <a:highlight>
                  <a:srgbClr val="FFFFFF"/>
                </a:highlight>
                <a:latin typeface="Verdana"/>
                <a:ea typeface="Verdana"/>
                <a:cs typeface="Verdana"/>
                <a:sym typeface="Verdana"/>
              </a:rPr>
              <a:t>$ git </a:t>
            </a:r>
            <a:r>
              <a:rPr lang="es-MX" sz="1100" dirty="0" err="1">
                <a:solidFill>
                  <a:srgbClr val="F14E32"/>
                </a:solidFill>
                <a:highlight>
                  <a:srgbClr val="FFFFFF"/>
                </a:highlight>
                <a:latin typeface="Verdana"/>
                <a:ea typeface="Verdana"/>
                <a:cs typeface="Verdana"/>
                <a:sym typeface="Verdana"/>
              </a:rPr>
              <a:t>diff</a:t>
            </a:r>
            <a:r>
              <a:rPr lang="es-MX" sz="1100" dirty="0">
                <a:solidFill>
                  <a:srgbClr val="F14E32"/>
                </a:solidFill>
                <a:highlight>
                  <a:srgbClr val="FFFFFF"/>
                </a:highlight>
                <a:latin typeface="Verdana"/>
                <a:ea typeface="Verdana"/>
                <a:cs typeface="Verdana"/>
                <a:sym typeface="Verdana"/>
              </a:rPr>
              <a:t> </a:t>
            </a:r>
            <a:r>
              <a:rPr lang="es-MX" sz="1100" dirty="0" smtClean="0">
                <a:solidFill>
                  <a:srgbClr val="F14E32"/>
                </a:solidFill>
                <a:highlight>
                  <a:srgbClr val="FFFFFF"/>
                </a:highlight>
                <a:latin typeface="Verdana"/>
                <a:ea typeface="Verdana"/>
                <a:cs typeface="Verdana"/>
                <a:sym typeface="Verdana"/>
              </a:rPr>
              <a:t>[id-cambio] [id-cambio]</a:t>
            </a:r>
          </a:p>
          <a:p>
            <a:pPr lvl="0"/>
            <a:endParaRPr lang="es-MX" sz="1100" dirty="0" smtClean="0">
              <a:solidFill>
                <a:srgbClr val="F14E32"/>
              </a:solidFill>
              <a:highlight>
                <a:srgbClr val="FFFFFF"/>
              </a:highlight>
              <a:latin typeface="Verdana"/>
              <a:ea typeface="Verdana"/>
              <a:cs typeface="Verdana"/>
              <a:sym typeface="Verdana"/>
            </a:endParaRPr>
          </a:p>
          <a:p>
            <a:r>
              <a:rPr lang="es-MX" sz="1100" dirty="0" smtClean="0">
                <a:solidFill>
                  <a:srgbClr val="F14E32"/>
                </a:solidFill>
                <a:highlight>
                  <a:srgbClr val="FFFFFF"/>
                </a:highlight>
                <a:latin typeface="Verdana"/>
                <a:ea typeface="Verdana"/>
                <a:cs typeface="Verdana"/>
                <a:sym typeface="Verdana"/>
              </a:rPr>
              <a:t>$ </a:t>
            </a:r>
            <a:r>
              <a:rPr lang="es-MX" sz="1100" dirty="0">
                <a:solidFill>
                  <a:srgbClr val="F14E32"/>
                </a:solidFill>
                <a:highlight>
                  <a:srgbClr val="FFFFFF"/>
                </a:highlight>
                <a:latin typeface="Verdana"/>
                <a:ea typeface="Verdana"/>
                <a:cs typeface="Verdana"/>
                <a:sym typeface="Verdana"/>
              </a:rPr>
              <a:t>git </a:t>
            </a:r>
            <a:r>
              <a:rPr lang="es-MX" sz="1100" dirty="0" err="1">
                <a:solidFill>
                  <a:srgbClr val="F14E32"/>
                </a:solidFill>
                <a:highlight>
                  <a:srgbClr val="FFFFFF"/>
                </a:highlight>
                <a:latin typeface="Verdana"/>
                <a:ea typeface="Verdana"/>
                <a:cs typeface="Verdana"/>
                <a:sym typeface="Verdana"/>
              </a:rPr>
              <a:t>diff</a:t>
            </a:r>
            <a:r>
              <a:rPr lang="es-MX" sz="1100" dirty="0">
                <a:solidFill>
                  <a:srgbClr val="F14E32"/>
                </a:solidFill>
                <a:highlight>
                  <a:srgbClr val="FFFFFF"/>
                </a:highlight>
                <a:latin typeface="Verdana"/>
                <a:ea typeface="Verdana"/>
                <a:cs typeface="Verdana"/>
                <a:sym typeface="Verdana"/>
              </a:rPr>
              <a:t> [</a:t>
            </a:r>
            <a:r>
              <a:rPr lang="es-MX" sz="1100" dirty="0" smtClean="0">
                <a:solidFill>
                  <a:srgbClr val="F14E32"/>
                </a:solidFill>
                <a:highlight>
                  <a:srgbClr val="FFFFFF"/>
                </a:highlight>
                <a:latin typeface="Verdana"/>
                <a:ea typeface="Verdana"/>
                <a:cs typeface="Verdana"/>
                <a:sym typeface="Verdana"/>
              </a:rPr>
              <a:t>id-cambio/nombre de rama] </a:t>
            </a:r>
            <a:r>
              <a:rPr lang="es-MX" sz="1100" dirty="0">
                <a:solidFill>
                  <a:srgbClr val="F14E32"/>
                </a:solidFill>
                <a:highlight>
                  <a:srgbClr val="FFFFFF"/>
                </a:highlight>
                <a:latin typeface="Verdana"/>
                <a:ea typeface="Verdana"/>
                <a:cs typeface="Verdana"/>
                <a:sym typeface="Verdana"/>
              </a:rPr>
              <a:t>[</a:t>
            </a:r>
            <a:r>
              <a:rPr lang="es-MX" sz="1100" dirty="0" smtClean="0">
                <a:solidFill>
                  <a:srgbClr val="F14E32"/>
                </a:solidFill>
                <a:highlight>
                  <a:srgbClr val="FFFFFF"/>
                </a:highlight>
                <a:latin typeface="Verdana"/>
                <a:ea typeface="Verdana"/>
                <a:cs typeface="Verdana"/>
                <a:sym typeface="Verdana"/>
              </a:rPr>
              <a:t>id-cambio/nombre de rama] </a:t>
            </a:r>
            <a:r>
              <a:rPr lang="es-MX" sz="1100" dirty="0" err="1">
                <a:solidFill>
                  <a:srgbClr val="F14E32"/>
                </a:solidFill>
                <a:highlight>
                  <a:srgbClr val="FFFFFF"/>
                </a:highlight>
                <a:latin typeface="Verdana"/>
                <a:ea typeface="Verdana"/>
                <a:cs typeface="Verdana"/>
                <a:sym typeface="Verdana"/>
              </a:rPr>
              <a:t>FiltroDigital.cydsn</a:t>
            </a:r>
            <a:r>
              <a:rPr lang="es-MX" sz="1100" dirty="0">
                <a:solidFill>
                  <a:srgbClr val="F14E32"/>
                </a:solidFill>
                <a:highlight>
                  <a:srgbClr val="FFFFFF"/>
                </a:highlight>
                <a:latin typeface="Verdana"/>
                <a:ea typeface="Verdana"/>
                <a:cs typeface="Verdana"/>
                <a:sym typeface="Verdana"/>
              </a:rPr>
              <a:t>/</a:t>
            </a:r>
            <a:r>
              <a:rPr lang="es-MX" sz="1100" dirty="0" err="1">
                <a:solidFill>
                  <a:srgbClr val="F14E32"/>
                </a:solidFill>
                <a:highlight>
                  <a:srgbClr val="FFFFFF"/>
                </a:highlight>
                <a:latin typeface="Verdana"/>
                <a:ea typeface="Verdana"/>
                <a:cs typeface="Verdana"/>
                <a:sym typeface="Verdana"/>
              </a:rPr>
              <a:t>main.c</a:t>
            </a:r>
            <a:endParaRPr lang="es-MX" sz="1100" dirty="0">
              <a:solidFill>
                <a:srgbClr val="F14E32"/>
              </a:solidFill>
              <a:highlight>
                <a:srgbClr val="FFFFFF"/>
              </a:highlight>
              <a:latin typeface="Verdana"/>
              <a:ea typeface="Verdana"/>
              <a:cs typeface="Verdana"/>
              <a:sym typeface="Verdana"/>
            </a:endParaRPr>
          </a:p>
          <a:p>
            <a:pPr lvl="0"/>
            <a:endParaRPr lang="es-MX" sz="1100" dirty="0">
              <a:solidFill>
                <a:srgbClr val="F14E32"/>
              </a:solidFill>
              <a:highlight>
                <a:srgbClr val="FFFFFF"/>
              </a:highlight>
              <a:latin typeface="Verdana"/>
              <a:ea typeface="Verdana"/>
              <a:cs typeface="Verdana"/>
              <a:sym typeface="Verdana"/>
            </a:endParaRPr>
          </a:p>
          <a:p>
            <a:pPr lvl="0"/>
            <a:r>
              <a:rPr lang="es-MX" sz="1100" dirty="0" smtClean="0">
                <a:solidFill>
                  <a:srgbClr val="F14E32"/>
                </a:solidFill>
                <a:highlight>
                  <a:srgbClr val="FFFFFF"/>
                </a:highlight>
                <a:latin typeface="Verdana"/>
                <a:ea typeface="Verdana"/>
                <a:cs typeface="Verdana"/>
                <a:sym typeface="Verdana"/>
              </a:rPr>
              <a:t> </a:t>
            </a:r>
          </a:p>
          <a:p>
            <a:pPr lvl="0"/>
            <a:endParaRPr lang="es-MX" sz="1100" dirty="0">
              <a:solidFill>
                <a:srgbClr val="F14E32"/>
              </a:solidFill>
              <a:highlight>
                <a:srgbClr val="FFFFFF"/>
              </a:highlight>
              <a:latin typeface="Verdana"/>
              <a:ea typeface="Verdana"/>
              <a:cs typeface="Verdana"/>
              <a:sym typeface="Verdana"/>
            </a:endParaRPr>
          </a:p>
          <a:p>
            <a:pPr lvl="0"/>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a:p>
            <a:pPr marL="0" lvl="0" indent="0" algn="l" rtl="0">
              <a:spcBef>
                <a:spcPts val="0"/>
              </a:spcBef>
              <a:spcAft>
                <a:spcPts val="0"/>
              </a:spcAft>
              <a:buNone/>
            </a:pPr>
            <a:endParaRPr sz="1100" dirty="0">
              <a:solidFill>
                <a:srgbClr val="F14E32"/>
              </a:solidFill>
              <a:highlight>
                <a:srgbClr val="FFFFFF"/>
              </a:highlight>
              <a:latin typeface="Verdana"/>
              <a:ea typeface="Verdana"/>
              <a:cs typeface="Verdana"/>
              <a:sym typeface="Verdana"/>
            </a:endParaRPr>
          </a:p>
        </p:txBody>
      </p:sp>
      <p:sp>
        <p:nvSpPr>
          <p:cNvPr id="12" name="Rectángulo 11"/>
          <p:cNvSpPr/>
          <p:nvPr/>
        </p:nvSpPr>
        <p:spPr>
          <a:xfrm>
            <a:off x="1205877" y="5330905"/>
            <a:ext cx="7208832" cy="307777"/>
          </a:xfrm>
          <a:prstGeom prst="rect">
            <a:avLst/>
          </a:prstGeom>
        </p:spPr>
        <p:txBody>
          <a:bodyPr wrap="square">
            <a:spAutoFit/>
          </a:bodyPr>
          <a:lstStyle/>
          <a:p>
            <a:r>
              <a:rPr lang="es-MX" b="1" dirty="0" smtClean="0"/>
              <a:t>NOTA : </a:t>
            </a:r>
            <a:r>
              <a:rPr lang="es-MX" dirty="0" smtClean="0"/>
              <a:t>Se </a:t>
            </a:r>
            <a:r>
              <a:rPr lang="es-MX" dirty="0"/>
              <a:t>puede ver la palabra añadida encerrada en </a:t>
            </a:r>
            <a:r>
              <a:rPr lang="es-MX" dirty="0" smtClean="0">
                <a:solidFill>
                  <a:srgbClr val="00B050"/>
                </a:solidFill>
              </a:rPr>
              <a:t>{+}</a:t>
            </a:r>
            <a:r>
              <a:rPr lang="es-MX" dirty="0" smtClean="0">
                <a:solidFill>
                  <a:srgbClr val="FF0000"/>
                </a:solidFill>
              </a:rPr>
              <a:t> </a:t>
            </a:r>
            <a:r>
              <a:rPr lang="es-MX" dirty="0"/>
              <a:t>y la eliminada en </a:t>
            </a:r>
            <a:r>
              <a:rPr lang="es-MX" dirty="0">
                <a:solidFill>
                  <a:srgbClr val="FF0000"/>
                </a:solidFill>
              </a:rPr>
              <a:t>[- </a:t>
            </a:r>
            <a:r>
              <a:rPr lang="es-MX" dirty="0" smtClean="0">
                <a:solidFill>
                  <a:srgbClr val="FF0000"/>
                </a:solidFill>
              </a:rPr>
              <a:t>]</a:t>
            </a:r>
            <a:endParaRPr lang="es-MX" dirty="0">
              <a:solidFill>
                <a:srgbClr val="FF0000"/>
              </a:solidFill>
            </a:endParaRPr>
          </a:p>
        </p:txBody>
      </p:sp>
    </p:spTree>
    <p:extLst>
      <p:ext uri="{BB962C8B-B14F-4D97-AF65-F5344CB8AC3E}">
        <p14:creationId xmlns:p14="http://schemas.microsoft.com/office/powerpoint/2010/main" val="3151628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839</Words>
  <Application>Microsoft Office PowerPoint</Application>
  <PresentationFormat>Presentación en pantalla (4:3)</PresentationFormat>
  <Paragraphs>170</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 Unicode MS</vt:lpstr>
      <vt:lpstr>Arial</vt:lpstr>
      <vt:lpstr>Calibri</vt:lpstr>
      <vt:lpstr>Georgia</vt:lpstr>
      <vt:lpstr>Verdana</vt:lpstr>
      <vt:lpstr>Wingdings</vt:lpstr>
      <vt:lpstr>Office Theme</vt:lpstr>
      <vt:lpstr>Curso de manejo de la herramienta git y la plataforma GitHub para el control de versiones</vt:lpstr>
      <vt:lpstr>Repaso Espacios de Trabajo</vt:lpstr>
      <vt:lpstr>Creación Repositorio Remoto</vt:lpstr>
      <vt:lpstr>Asociación de un repositorio remoto</vt:lpstr>
      <vt:lpstr>Asociación de un repositorio remoto</vt:lpstr>
      <vt:lpstr>Vinculación de Colaboradores</vt:lpstr>
      <vt:lpstr>Solicitud de cambio - Pull Requets</vt:lpstr>
      <vt:lpstr>Revisar historial de publicaciones</vt:lpstr>
      <vt:lpstr>Revisar historial de cambios y moverse entre los cambios</vt:lpstr>
      <vt:lpstr>Moverse entre publicaciones y eliminarlas</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manejo de la herramienta git y la plataforma GitHub para el control de versiones</dc:title>
  <cp:lastModifiedBy>Nicolas David Pastran Zamora</cp:lastModifiedBy>
  <cp:revision>30</cp:revision>
  <dcterms:modified xsi:type="dcterms:W3CDTF">2018-11-25T22:23:40Z</dcterms:modified>
</cp:coreProperties>
</file>