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79" r:id="rId3"/>
    <p:sldId id="280" r:id="rId4"/>
    <p:sldId id="281" r:id="rId5"/>
    <p:sldId id="283" r:id="rId6"/>
    <p:sldId id="284" r:id="rId7"/>
    <p:sldId id="285" r:id="rId8"/>
    <p:sldId id="286" r:id="rId9"/>
    <p:sldId id="274" r:id="rId10"/>
    <p:sldId id="288" r:id="rId11"/>
    <p:sldId id="287" r:id="rId12"/>
    <p:sldId id="272" r:id="rId13"/>
    <p:sldId id="270" r:id="rId14"/>
    <p:sldId id="268" r:id="rId1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7478" autoAdjust="0"/>
  </p:normalViewPr>
  <p:slideViewPr>
    <p:cSldViewPr snapToGrid="0">
      <p:cViewPr varScale="1">
        <p:scale>
          <a:sx n="66" d="100"/>
          <a:sy n="66" d="100"/>
        </p:scale>
        <p:origin x="864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8459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Configurando-Git-por-primera-vez#Tu-edito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Configurando-Git-por-primera-vez#Tu-edito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Configurando-Git-por-primera-vez#Tu-edito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Configurando-Git-por-primera-vez#Tu-edito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Configurando-Git-por-primera-vez#Tu-edito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Laboratorio de automatización en sistemas embebidos….. </a:t>
            </a:r>
            <a:endParaRPr dirty="0"/>
          </a:p>
        </p:txBody>
      </p:sp>
      <p:sp>
        <p:nvSpPr>
          <p:cNvPr id="76" name="Google Shape;76;p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3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smtClean="0"/>
              <a:t>.</a:t>
            </a: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  <a:hlinkClick r:id="rId3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947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smtClean="0"/>
              <a:t>.</a:t>
            </a: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  <a:hlinkClick r:id="rId3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154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smtClean="0"/>
              <a:t>.</a:t>
            </a: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  <a:hlinkClick r:id="rId3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716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smtClean="0"/>
              <a:t>Name your repository hello-world. </a:t>
            </a:r>
          </a:p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smtClean="0"/>
              <a:t>Write a short description.</a:t>
            </a:r>
          </a:p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smtClean="0"/>
              <a:t>Select </a:t>
            </a:r>
            <a:r>
              <a:rPr lang="en-US" sz="1050" b="1" dirty="0" smtClean="0"/>
              <a:t>Initialize this repository with a README</a:t>
            </a:r>
            <a:r>
              <a:rPr lang="en-US" sz="1050" dirty="0" smtClean="0"/>
              <a:t>.</a:t>
            </a: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  <a:hlinkClick r:id="rId3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330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https://git-scm.com/book/es/v1/Personalizando-Git-Configuraci%C3%B3n-de-Git</a:t>
            </a:r>
            <a:endParaRPr/>
          </a:p>
        </p:txBody>
      </p:sp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54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None/>
            </a:pPr>
            <a:r>
              <a:rPr lang="es-MX" sz="105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Se deben de repasar conceptos como </a:t>
            </a:r>
            <a:r>
              <a:rPr lang="es-MX" sz="1050" dirty="0" err="1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diff</a:t>
            </a:r>
            <a:r>
              <a:rPr lang="es-MX" sz="105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 log, Reset, </a:t>
            </a:r>
            <a:r>
              <a:rPr lang="es-MX" sz="1050" baseline="0" dirty="0" err="1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revert</a:t>
            </a: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814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Crea</a:t>
            </a:r>
            <a:r>
              <a:rPr lang="en-US" sz="105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una</a:t>
            </a:r>
            <a:r>
              <a:rPr lang="en-US" sz="105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rama</a:t>
            </a:r>
            <a:endParaRPr lang="en-US" sz="105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Apunta</a:t>
            </a:r>
            <a:r>
              <a:rPr lang="en-US" sz="105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a la </a:t>
            </a:r>
            <a:r>
              <a:rPr lang="en-US" sz="105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rama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Crea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rama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y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apunta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a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ella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Lista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las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ramas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Sube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rama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a remote</a:t>
            </a: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Cambia a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rama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master para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eliminar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rama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Elimina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la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rama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Elimina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rama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de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remoto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50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Lista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las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etiquetas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Crea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la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estiqueta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con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mensaje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MX" sz="105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Muestra con detalle el</a:t>
            </a: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 mensaje de las etiquetas</a:t>
            </a: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Asocia una etiqueta remota</a:t>
            </a: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6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MX" sz="105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Se</a:t>
            </a: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 va a la rama de destino ejemplo master</a:t>
            </a: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Se hace la función. </a:t>
            </a:r>
            <a:r>
              <a:rPr lang="es-MX" sz="1050" baseline="0" dirty="0" err="1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Fast</a:t>
            </a: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 forward- </a:t>
            </a:r>
            <a:r>
              <a:rPr lang="es-MX" sz="1050" baseline="0" dirty="0" err="1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Recusiva</a:t>
            </a: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 se hace un nuevo </a:t>
            </a:r>
            <a:r>
              <a:rPr lang="es-MX" sz="1050" baseline="0" dirty="0" err="1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commit</a:t>
            </a: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 con los nuevos cambios</a:t>
            </a: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87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Lista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las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etiquetas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Crea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la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estiqueta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con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mensaje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MX" sz="105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Muestra con detalle el</a:t>
            </a: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 mensaje de las etiquetas</a:t>
            </a: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MX" sz="1050" baseline="0" dirty="0" smtClean="0">
                <a:solidFill>
                  <a:srgbClr val="4E443C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</a:rPr>
              <a:t>Asocia una etiqueta remota</a:t>
            </a: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76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Registra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todo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el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tiempo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los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cambios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pendientes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- RESCAN</a:t>
            </a: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Desaparecen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los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cambios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Primera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linea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mensaje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segunda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vacia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y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tercera</a:t>
            </a:r>
            <a:r>
              <a:rPr lang="en-US" sz="1050" baseline="0" dirty="0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 </a:t>
            </a:r>
            <a:r>
              <a:rPr lang="en-US" sz="1050" baseline="0" dirty="0" err="1" smtClean="0">
                <a:solidFill>
                  <a:schemeClr val="dk1"/>
                </a:solidFill>
                <a:uFillTx/>
                <a:latin typeface="Calibri"/>
                <a:ea typeface="Georgia"/>
                <a:cs typeface="Calibri"/>
                <a:sym typeface="Calibri"/>
              </a:rPr>
              <a:t>descripcion</a:t>
            </a: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050" baseline="0" dirty="0" smtClean="0">
              <a:solidFill>
                <a:schemeClr val="dk1"/>
              </a:solidFill>
              <a:uFillTx/>
              <a:latin typeface="Calibri"/>
              <a:ea typeface="Georgia"/>
              <a:cs typeface="Calibri"/>
              <a:sym typeface="Calibri"/>
            </a:endParaRPr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77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58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daabb57_2_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smtClean="0"/>
              <a:t>.</a:t>
            </a:r>
            <a:endParaRPr sz="1050" dirty="0">
              <a:solidFill>
                <a:srgbClr val="4E443C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  <a:hlinkClick r:id="rId3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g473daabb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57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84454" y="238125"/>
            <a:ext cx="8375091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368678" y="1945640"/>
            <a:ext cx="7214234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095" cy="2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1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093202" y="6406267"/>
            <a:ext cx="307340" cy="30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7883652" y="42671"/>
            <a:ext cx="1025651" cy="105917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204" y="617778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204" y="623620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467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08204" y="629462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0" y="6095"/>
            <a:ext cx="1068324" cy="68519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883652" y="1228344"/>
            <a:ext cx="1080516" cy="2103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84454" y="238125"/>
            <a:ext cx="8375091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095" cy="2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1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093202" y="6406267"/>
            <a:ext cx="307340" cy="30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7883652" y="42671"/>
            <a:ext cx="1025651" cy="105917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108204" y="617778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8204" y="623620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467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108204" y="629462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384454" y="238125"/>
            <a:ext cx="8375091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095" cy="2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1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8093202" y="6406267"/>
            <a:ext cx="307340" cy="30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095" cy="2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1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093202" y="6406267"/>
            <a:ext cx="307340" cy="30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wo Content">
  <p:cSld name="1_Two Conte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883652" y="42671"/>
            <a:ext cx="1025651" cy="105917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08204" y="617778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108204" y="623620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467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8204" y="629462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0" y="6095"/>
            <a:ext cx="1068324" cy="68519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7883652" y="1228344"/>
            <a:ext cx="1080516" cy="2103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384454" y="238125"/>
            <a:ext cx="8375091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095" cy="2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1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093202" y="6406267"/>
            <a:ext cx="307340" cy="30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7883652" y="42671"/>
            <a:ext cx="1025651" cy="105917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108204" y="617778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08204" y="623620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467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108204" y="629462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0" y="6095"/>
            <a:ext cx="1068324" cy="68519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7883652" y="1228344"/>
            <a:ext cx="1080516" cy="2103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095" cy="2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1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093202" y="6406267"/>
            <a:ext cx="307340" cy="30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>
              <a:lnSpc>
                <a:spcPct val="100000"/>
              </a:lnSpc>
              <a:spcBef>
                <a:spcPts val="0"/>
              </a:spcBef>
              <a:buNone/>
              <a:defRPr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883652" y="42671"/>
            <a:ext cx="1025651" cy="105917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84454" y="238125"/>
            <a:ext cx="8375091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1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68678" y="1945640"/>
            <a:ext cx="7214234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095" cy="2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1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093202" y="6406267"/>
            <a:ext cx="307340" cy="30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800" b="1" i="1" u="none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800" b="1" i="1" u="none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800" b="1" i="1" u="none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800" b="1" i="1" u="none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800" b="1" i="1" u="none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800" b="1" i="1" u="none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800" b="1" i="1" u="none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800" b="1" i="1" u="none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800" b="1" i="1" u="none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108204" y="617778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108204" y="623620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467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108204" y="6294628"/>
            <a:ext cx="8929370" cy="0"/>
          </a:xfrm>
          <a:custGeom>
            <a:avLst/>
            <a:gdLst/>
            <a:ahLst/>
            <a:cxnLst/>
            <a:rect l="l" t="t" r="r" b="b"/>
            <a:pathLst>
              <a:path w="8929370" h="120000" extrusionOk="0">
                <a:moveTo>
                  <a:pt x="0" y="0"/>
                </a:moveTo>
                <a:lnTo>
                  <a:pt x="8928989" y="0"/>
                </a:lnTo>
              </a:path>
            </a:pathLst>
          </a:custGeom>
          <a:noFill/>
          <a:ln w="23350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890592" y="6462177"/>
            <a:ext cx="7364593" cy="35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92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i="1" dirty="0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LASER – Laboratorio de automática sistemas embebidos y robótica	</a:t>
            </a:r>
            <a:r>
              <a:rPr lang="es-MX" sz="2700" b="1" i="1" baseline="-25000" dirty="0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700" baseline="-25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3">
            <a:alphaModFix/>
            <a:biLevel thresh="75000"/>
          </a:blip>
          <a:srcRect/>
          <a:stretch/>
        </p:blipFill>
        <p:spPr>
          <a:xfrm>
            <a:off x="6019800" y="371111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/>
          <p:nvPr/>
        </p:nvSpPr>
        <p:spPr>
          <a:xfrm>
            <a:off x="268605" y="143661"/>
            <a:ext cx="3922395" cy="11261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1084453" y="1701516"/>
            <a:ext cx="7162800" cy="200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i="0" dirty="0">
                <a:solidFill>
                  <a:schemeClr val="dk2"/>
                </a:solidFill>
              </a:rPr>
              <a:t>Curso de manejo de la herramienta git y la </a:t>
            </a:r>
            <a:r>
              <a:rPr lang="es-MX" sz="3200" i="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plataforma</a:t>
            </a:r>
            <a:r>
              <a:rPr lang="es-MX" sz="3200" i="0" dirty="0">
                <a:solidFill>
                  <a:schemeClr val="dk2"/>
                </a:solidFill>
              </a:rPr>
              <a:t> GitHub para el control de versiones</a:t>
            </a:r>
            <a:endParaRPr sz="3200" i="0" dirty="0">
              <a:solidFill>
                <a:schemeClr val="dk2"/>
              </a:solidFill>
            </a:endParaRPr>
          </a:p>
        </p:txBody>
      </p:sp>
      <p:pic>
        <p:nvPicPr>
          <p:cNvPr id="85" name="Google Shape;85;p8"/>
          <p:cNvPicPr preferRelativeResize="0"/>
          <p:nvPr/>
        </p:nvPicPr>
        <p:blipFill rotWithShape="1">
          <a:blip r:embed="rId5">
            <a:alphaModFix/>
            <a:biLevel thresh="75000"/>
          </a:blip>
          <a:srcRect/>
          <a:stretch/>
        </p:blipFill>
        <p:spPr>
          <a:xfrm>
            <a:off x="1905000" y="3880435"/>
            <a:ext cx="3565219" cy="14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68557" y="698313"/>
            <a:ext cx="553007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Historial en la Rama Asociada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10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1943519" y="2949992"/>
            <a:ext cx="5011467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Utilidades con GitHub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38" y="1953455"/>
            <a:ext cx="6884986" cy="26125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738" y="1339459"/>
            <a:ext cx="18764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68557" y="698313"/>
            <a:ext cx="553007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Creación de Organizaciones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11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1943519" y="2949992"/>
            <a:ext cx="5011467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Utilidades con GitHub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59738" y="1359526"/>
            <a:ext cx="657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Cuentas </a:t>
            </a:r>
            <a:r>
              <a:rPr lang="es-MX" sz="2000" dirty="0">
                <a:latin typeface="Verdana" panose="020B0604030504040204" pitchFamily="34" charset="0"/>
                <a:ea typeface="Verdana" panose="020B0604030504040204" pitchFamily="34" charset="0"/>
              </a:rPr>
              <a:t>representan un grupo de gente que comparte la propiedad de los proyectos, y además se pueden gestionar estos miembros en subgrupos.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41" y="3397927"/>
            <a:ext cx="3667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459738" y="496964"/>
            <a:ext cx="6046909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Equipos dentro de Organizaciones 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12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1943519" y="2949992"/>
            <a:ext cx="5011467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Utilidades con GitHub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59738" y="953597"/>
            <a:ext cx="6361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Las organizaciones se asocian con individuos mediante los </a:t>
            </a:r>
            <a:r>
              <a:rPr lang="es-MX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equipos, qué </a:t>
            </a:r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accesos tienen esas personas sobre cada repositorio.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214" r="1213" b="3258"/>
          <a:stretch/>
        </p:blipFill>
        <p:spPr>
          <a:xfrm>
            <a:off x="2376816" y="2006999"/>
            <a:ext cx="5716386" cy="41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68557" y="698313"/>
            <a:ext cx="553007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Creación de Ramas con GitHub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13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1943519" y="2949992"/>
            <a:ext cx="5011467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Utilidades con GitHub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36" y="1514632"/>
            <a:ext cx="45624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title"/>
          </p:nvPr>
        </p:nvSpPr>
        <p:spPr>
          <a:xfrm>
            <a:off x="834352" y="4241425"/>
            <a:ext cx="41562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i="0">
                <a:solidFill>
                  <a:srgbClr val="1F487C"/>
                </a:solidFill>
                <a:latin typeface="Verdana"/>
                <a:ea typeface="Verdana"/>
                <a:cs typeface="Verdana"/>
                <a:sym typeface="Verdana"/>
              </a:rPr>
              <a:t>GRACIAS</a:t>
            </a:r>
            <a:endParaRPr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095" cy="2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ldNum" idx="12"/>
          </p:nvPr>
        </p:nvSpPr>
        <p:spPr>
          <a:xfrm>
            <a:off x="8093202" y="6406267"/>
            <a:ext cx="307340" cy="30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14</a:t>
            </a:fld>
            <a:endParaRPr/>
          </a:p>
        </p:txBody>
      </p:sp>
      <p:pic>
        <p:nvPicPr>
          <p:cNvPr id="224" name="Google Shape;224;p20" descr="Usuari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424141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68557" y="698313"/>
            <a:ext cx="5530070" cy="81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Repaso de utilidades con git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LASER – Laboratorio de automática sistemas embebidos y robótica</a:t>
            </a:r>
            <a:endParaRPr dirty="0"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1651124" y="3278105"/>
            <a:ext cx="4456658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Multiplex entornos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1787655"/>
            <a:ext cx="68675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68557" y="698313"/>
            <a:ext cx="5530070" cy="44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Ramas de trabajo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3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1628639" y="2594407"/>
            <a:ext cx="4411687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Múltiples entornos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16;p19"/>
          <p:cNvSpPr txBox="1"/>
          <p:nvPr/>
        </p:nvSpPr>
        <p:spPr>
          <a:xfrm>
            <a:off x="1813683" y="2584162"/>
            <a:ext cx="6049800" cy="306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branch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iss53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checkout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iss53</a:t>
            </a:r>
          </a:p>
          <a:p>
            <a:pPr lvl="0"/>
            <a:endParaRPr lang="en-US" sz="1100" dirty="0" smtClean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git checkout -b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iss53</a:t>
            </a:r>
          </a:p>
          <a:p>
            <a:pPr lvl="0"/>
            <a:endParaRPr lang="en-US" sz="1100" dirty="0" smtClean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</a:t>
            </a:r>
            <a:r>
              <a:rPr lang="en-US" sz="1100" dirty="0" err="1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brach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--list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push --set-upstream origin iss53</a:t>
            </a:r>
          </a:p>
          <a:p>
            <a:pPr lvl="0"/>
            <a:endParaRPr lang="en-US" sz="1100" dirty="0" smtClean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branch master</a:t>
            </a:r>
          </a:p>
          <a:p>
            <a:endParaRPr lang="en-US" sz="1100" dirty="0" smtClean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git branch -d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iss53</a:t>
            </a:r>
          </a:p>
          <a:p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branch –D iss53 o git branch –</a:t>
            </a:r>
            <a:r>
              <a:rPr lang="en-US" sz="1100" dirty="0" err="1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df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iss53</a:t>
            </a:r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</a:t>
            </a:r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push origin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:iss53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59738" y="1282837"/>
            <a:ext cx="6403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Una rama Git es simplemente un apuntador móvil apuntando a una de esas confirmaciones. La rama por defecto de Git es la rama master. A</a:t>
            </a:r>
            <a:r>
              <a:rPr lang="es-MX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puntará </a:t>
            </a:r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siempre a la última confirmación realizada.</a:t>
            </a:r>
          </a:p>
        </p:txBody>
      </p:sp>
    </p:spTree>
    <p:extLst>
      <p:ext uri="{BB962C8B-B14F-4D97-AF65-F5344CB8AC3E}">
        <p14:creationId xmlns:p14="http://schemas.microsoft.com/office/powerpoint/2010/main" val="36339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68557" y="698313"/>
            <a:ext cx="5530070" cy="44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Etiquetas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4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1656330" y="2602529"/>
            <a:ext cx="4467069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Múltiples entornos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16;p19"/>
          <p:cNvSpPr txBox="1"/>
          <p:nvPr/>
        </p:nvSpPr>
        <p:spPr>
          <a:xfrm>
            <a:off x="1868557" y="2438818"/>
            <a:ext cx="6049800" cy="336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tag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tag -a v1.4 -m 'my version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1.4‘</a:t>
            </a:r>
          </a:p>
          <a:p>
            <a:pPr lvl="0"/>
            <a:endParaRPr lang="en-US" sz="1100" dirty="0" smtClean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show</a:t>
            </a:r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push origin [</a:t>
            </a:r>
            <a:r>
              <a:rPr lang="en-US" sz="1100" dirty="0" err="1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tagname</a:t>
            </a:r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59738" y="1372161"/>
            <a:ext cx="5823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Generalmente la gente usa esta funcionalidad para marcar puntos donde se ha lanzado alguna versión (v1.0, y así sucesivamente).</a:t>
            </a:r>
          </a:p>
        </p:txBody>
      </p:sp>
    </p:spTree>
    <p:extLst>
      <p:ext uri="{BB962C8B-B14F-4D97-AF65-F5344CB8AC3E}">
        <p14:creationId xmlns:p14="http://schemas.microsoft.com/office/powerpoint/2010/main" val="26678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68557" y="698313"/>
            <a:ext cx="5530070" cy="44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Función 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5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1656330" y="2602529"/>
            <a:ext cx="4467069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Múltiples entornos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16;p19"/>
          <p:cNvSpPr txBox="1"/>
          <p:nvPr/>
        </p:nvSpPr>
        <p:spPr>
          <a:xfrm>
            <a:off x="1868557" y="2082912"/>
            <a:ext cx="6049800" cy="87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checkout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master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merge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iss53</a:t>
            </a:r>
          </a:p>
          <a:p>
            <a:pPr lvl="0"/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-</a:t>
            </a:r>
            <a:r>
              <a:rPr lang="es-CO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Mensaje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por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la </a:t>
            </a:r>
            <a:r>
              <a:rPr lang="es-419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estrategia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100" dirty="0" err="1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recursiva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sin </a:t>
            </a:r>
            <a:r>
              <a:rPr lang="en-US" sz="1100" dirty="0" err="1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conflicto</a:t>
            </a:r>
            <a:endParaRPr lang="en-US" sz="1100" dirty="0" smtClean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59738" y="1372161"/>
            <a:ext cx="5823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La manera más sencilla de integrar ramas, tal y como hemos visto, es el comando </a:t>
            </a:r>
            <a:r>
              <a:rPr lang="es-MX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git </a:t>
            </a:r>
            <a:r>
              <a:rPr lang="es-MX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merge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99" y="3325538"/>
            <a:ext cx="2867377" cy="15214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19" y="3145697"/>
            <a:ext cx="3876675" cy="2381250"/>
          </a:xfrm>
          <a:prstGeom prst="rect">
            <a:avLst/>
          </a:prstGeom>
        </p:spPr>
      </p:pic>
      <p:sp>
        <p:nvSpPr>
          <p:cNvPr id="11" name="Google Shape;216;p19"/>
          <p:cNvSpPr txBox="1"/>
          <p:nvPr/>
        </p:nvSpPr>
        <p:spPr>
          <a:xfrm>
            <a:off x="1868557" y="5471327"/>
            <a:ext cx="6049800" cy="36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</a:t>
            </a:r>
            <a:r>
              <a:rPr lang="es-MX" sz="1100" dirty="0" err="1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commit</a:t>
            </a:r>
            <a:r>
              <a:rPr lang="es-MX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–am “Solución de conflicto”</a:t>
            </a:r>
            <a:endParaRPr lang="en-US" sz="1100" dirty="0" smtClean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857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68557" y="698313"/>
            <a:ext cx="5530070" cy="7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Configurar herramienta grafica para </a:t>
            </a:r>
            <a:r>
              <a:rPr lang="es-MX" sz="2400" i="0" dirty="0" err="1" smtClean="0">
                <a:solidFill>
                  <a:srgbClr val="1F487C"/>
                </a:solidFill>
              </a:rPr>
              <a:t>diff</a:t>
            </a:r>
            <a:r>
              <a:rPr lang="es-MX" sz="2400" i="0" dirty="0" smtClean="0">
                <a:solidFill>
                  <a:srgbClr val="1F487C"/>
                </a:solidFill>
              </a:rPr>
              <a:t> y </a:t>
            </a:r>
            <a:r>
              <a:rPr lang="es-MX" sz="2400" i="0" dirty="0" err="1" smtClean="0">
                <a:solidFill>
                  <a:srgbClr val="1F487C"/>
                </a:solidFill>
              </a:rPr>
              <a:t>merge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6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2087881" y="3034080"/>
            <a:ext cx="5330172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Plataformas de trabajo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16;p19"/>
          <p:cNvSpPr txBox="1"/>
          <p:nvPr/>
        </p:nvSpPr>
        <p:spPr>
          <a:xfrm>
            <a:off x="1752443" y="2685349"/>
            <a:ext cx="6049800" cy="18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</a:t>
            </a:r>
            <a:r>
              <a:rPr lang="en-US" sz="1100" dirty="0" err="1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config</a:t>
            </a:r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--global </a:t>
            </a:r>
            <a:r>
              <a:rPr lang="en-US" sz="1100" dirty="0" err="1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merge.tool</a:t>
            </a:r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meld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</a:t>
            </a:r>
            <a:r>
              <a:rPr lang="en-US" sz="1100" dirty="0" err="1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config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--global </a:t>
            </a:r>
            <a:r>
              <a:rPr lang="en-US" sz="1100" dirty="0" err="1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diff.tool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meld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</a:t>
            </a:r>
            <a:r>
              <a:rPr lang="en-US" sz="1100" dirty="0" err="1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config</a:t>
            </a:r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--global </a:t>
            </a:r>
            <a:r>
              <a:rPr lang="en-US" sz="1100" dirty="0" err="1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mergetool.meld.path</a:t>
            </a:r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"/c/Program Files (x86)/meld/meld.exe"</a:t>
            </a:r>
            <a:endParaRPr lang="en-US" sz="1100" dirty="0" smtClean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$git </a:t>
            </a:r>
            <a:r>
              <a:rPr lang="en-US" sz="1100" dirty="0" err="1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difftool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iss53 master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</a:t>
            </a:r>
            <a:r>
              <a:rPr lang="en-US" sz="1100" dirty="0" err="1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mergetool</a:t>
            </a:r>
            <a:r>
              <a:rPr lang="en-US" sz="1100" dirty="0" smtClean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100" dirty="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iss53</a:t>
            </a:r>
          </a:p>
          <a:p>
            <a:pPr lvl="0"/>
            <a:endParaRPr lang="en-US" sz="1100" dirty="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59738" y="1623784"/>
            <a:ext cx="5823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dirty="0">
                <a:latin typeface="Verdana" panose="020B0604030504040204" pitchFamily="34" charset="0"/>
                <a:ea typeface="Verdana" panose="020B0604030504040204" pitchFamily="34" charset="0"/>
              </a:rPr>
              <a:t>Generalmente la gente usa esta funcionalidad para marcar puntos donde se ha lanzado alguna versión (v1.0, y así sucesivamente).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38" y="2685349"/>
            <a:ext cx="7221062" cy="31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459738" y="678744"/>
            <a:ext cx="5831084" cy="7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Modificaciones básicas con git </a:t>
            </a:r>
            <a:r>
              <a:rPr lang="es-MX" sz="2400" i="0" dirty="0" err="1" smtClean="0">
                <a:solidFill>
                  <a:srgbClr val="1F487C"/>
                </a:solidFill>
              </a:rPr>
              <a:t>gui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7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2087881" y="3034080"/>
            <a:ext cx="5330172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Plataformas de trabajo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7" y="1596573"/>
            <a:ext cx="7617504" cy="4141804"/>
          </a:xfrm>
          <a:prstGeom prst="rect">
            <a:avLst/>
          </a:prstGeom>
        </p:spPr>
      </p:pic>
      <p:sp>
        <p:nvSpPr>
          <p:cNvPr id="5" name="Llamada de flecha a la izquierda 4"/>
          <p:cNvSpPr/>
          <p:nvPr/>
        </p:nvSpPr>
        <p:spPr>
          <a:xfrm>
            <a:off x="3684917" y="4436732"/>
            <a:ext cx="1903083" cy="309439"/>
          </a:xfrm>
          <a:prstGeom prst="lef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</a:t>
            </a:r>
            <a:r>
              <a:rPr lang="es-MX" dirty="0" smtClean="0"/>
              <a:t>it </a:t>
            </a:r>
            <a:r>
              <a:rPr lang="es-MX" dirty="0" err="1" smtClean="0"/>
              <a:t>add</a:t>
            </a:r>
            <a:r>
              <a:rPr lang="es-MX" dirty="0" smtClean="0"/>
              <a:t> . 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257" y="1596573"/>
            <a:ext cx="7627397" cy="4141804"/>
          </a:xfrm>
          <a:prstGeom prst="rect">
            <a:avLst/>
          </a:prstGeom>
        </p:spPr>
      </p:pic>
      <p:sp>
        <p:nvSpPr>
          <p:cNvPr id="7" name="Llamada de flecha a la izquierda 6"/>
          <p:cNvSpPr/>
          <p:nvPr/>
        </p:nvSpPr>
        <p:spPr>
          <a:xfrm>
            <a:off x="4185267" y="4828679"/>
            <a:ext cx="1801483" cy="299744"/>
          </a:xfrm>
          <a:prstGeom prst="lef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Git </a:t>
            </a:r>
            <a:r>
              <a:rPr lang="es-MX" dirty="0" err="1" smtClean="0"/>
              <a:t>commit</a:t>
            </a:r>
            <a:endParaRPr lang="es-MX" dirty="0"/>
          </a:p>
        </p:txBody>
      </p:sp>
      <p:sp>
        <p:nvSpPr>
          <p:cNvPr id="13" name="Llamada de flecha a la izquierda 12"/>
          <p:cNvSpPr/>
          <p:nvPr/>
        </p:nvSpPr>
        <p:spPr>
          <a:xfrm>
            <a:off x="3583317" y="5114236"/>
            <a:ext cx="1801483" cy="299744"/>
          </a:xfrm>
          <a:prstGeom prst="lef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Git </a:t>
            </a:r>
            <a:r>
              <a:rPr lang="es-MX" dirty="0" err="1" smtClean="0"/>
              <a:t>push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20661" t="18677" r="13856" b="18923"/>
          <a:stretch/>
        </p:blipFill>
        <p:spPr>
          <a:xfrm>
            <a:off x="1277258" y="1596573"/>
            <a:ext cx="7622450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05253" y="733374"/>
            <a:ext cx="5530070" cy="7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err="1" smtClean="0">
                <a:solidFill>
                  <a:srgbClr val="1F487C"/>
                </a:solidFill>
              </a:rPr>
              <a:t>Gitg</a:t>
            </a:r>
            <a:r>
              <a:rPr lang="es-MX" sz="2400" i="0" dirty="0" smtClean="0">
                <a:solidFill>
                  <a:srgbClr val="1F487C"/>
                </a:solidFill>
              </a:rPr>
              <a:t> – Visualización de historial Ramas y Etiquetas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8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2087881" y="3034080"/>
            <a:ext cx="5330172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Plataformas de trabajo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96" y="1653098"/>
            <a:ext cx="6387806" cy="42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868557" y="698313"/>
            <a:ext cx="553007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i="0" dirty="0" smtClean="0">
                <a:solidFill>
                  <a:srgbClr val="1F487C"/>
                </a:solidFill>
              </a:rPr>
              <a:t>Registro de actividad</a:t>
            </a:r>
            <a:endParaRPr sz="2400" i="0" dirty="0">
              <a:solidFill>
                <a:srgbClr val="1F487C"/>
              </a:solidFill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ftr" idx="11"/>
          </p:nvPr>
        </p:nvSpPr>
        <p:spPr>
          <a:xfrm>
            <a:off x="1459738" y="6406186"/>
            <a:ext cx="6221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LASER – Laboratorio de automática sistemas embebidos y robótica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8093202" y="6406267"/>
            <a:ext cx="179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 b="1" i="1">
                <a:solidFill>
                  <a:srgbClr val="548ED4"/>
                </a:solidFill>
                <a:latin typeface="Verdana"/>
                <a:ea typeface="Verdana"/>
                <a:cs typeface="Verdana"/>
                <a:sym typeface="Verdana"/>
              </a:rPr>
              <a:t>9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 rot="-5400000">
            <a:off x="-1943519" y="2949992"/>
            <a:ext cx="5011467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Utilidades con GitHub</a:t>
            </a:r>
            <a:endParaRPr sz="28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80" y="1834469"/>
            <a:ext cx="7378407" cy="32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686</Words>
  <Application>Microsoft Office PowerPoint</Application>
  <PresentationFormat>Presentación en pantalla (4:3)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Verdana</vt:lpstr>
      <vt:lpstr>Office Theme</vt:lpstr>
      <vt:lpstr>Curso de manejo de la herramienta git y la plataforma GitHub para el control de versiones</vt:lpstr>
      <vt:lpstr>Repaso de utilidades con git</vt:lpstr>
      <vt:lpstr>Ramas de trabajo</vt:lpstr>
      <vt:lpstr>Etiquetas</vt:lpstr>
      <vt:lpstr>Función </vt:lpstr>
      <vt:lpstr>Configurar herramienta grafica para diff y merge</vt:lpstr>
      <vt:lpstr>Modificaciones básicas con git gui</vt:lpstr>
      <vt:lpstr>Gitg – Visualización de historial Ramas y Etiquetas</vt:lpstr>
      <vt:lpstr>Registro de actividad</vt:lpstr>
      <vt:lpstr>Historial en la Rama Asociada</vt:lpstr>
      <vt:lpstr>Creación de Organizaciones</vt:lpstr>
      <vt:lpstr>Equipos dentro de Organizaciones </vt:lpstr>
      <vt:lpstr>Creación de Ramas con GitHub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manejo de la herramienta git y la plataforma GitHub para el control de versiones</dc:title>
  <dc:creator>Nicolas David Pastran Zamora</dc:creator>
  <cp:lastModifiedBy>Nicolas David Pastran Zamora</cp:lastModifiedBy>
  <cp:revision>42</cp:revision>
  <dcterms:modified xsi:type="dcterms:W3CDTF">2018-11-26T02:39:40Z</dcterms:modified>
</cp:coreProperties>
</file>