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73" r:id="rId2"/>
    <p:sldId id="300" r:id="rId3"/>
    <p:sldId id="317" r:id="rId4"/>
    <p:sldId id="305" r:id="rId5"/>
    <p:sldId id="298" r:id="rId6"/>
    <p:sldId id="325" r:id="rId7"/>
    <p:sldId id="324" r:id="rId8"/>
    <p:sldId id="323" r:id="rId9"/>
    <p:sldId id="321" r:id="rId10"/>
    <p:sldId id="326" r:id="rId11"/>
    <p:sldId id="303" r:id="rId12"/>
    <p:sldId id="327" r:id="rId13"/>
    <p:sldId id="328" r:id="rId14"/>
    <p:sldId id="314" r:id="rId15"/>
    <p:sldId id="329" r:id="rId16"/>
    <p:sldId id="309" r:id="rId17"/>
    <p:sldId id="331" r:id="rId18"/>
    <p:sldId id="332" r:id="rId19"/>
    <p:sldId id="334" r:id="rId20"/>
    <p:sldId id="333" r:id="rId21"/>
    <p:sldId id="335" r:id="rId22"/>
    <p:sldId id="31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86218" autoAdjust="0"/>
  </p:normalViewPr>
  <p:slideViewPr>
    <p:cSldViewPr snapToGrid="0" snapToObjects="1" showGuides="1">
      <p:cViewPr>
        <p:scale>
          <a:sx n="95" d="100"/>
          <a:sy n="95" d="100"/>
        </p:scale>
        <p:origin x="448" y="80"/>
      </p:cViewPr>
      <p:guideLst>
        <p:guide orient="horz" pos="1872"/>
        <p:guide pos="5184"/>
      </p:guideLst>
    </p:cSldViewPr>
  </p:slideViewPr>
  <p:outlineViewPr>
    <p:cViewPr>
      <p:scale>
        <a:sx n="33" d="100"/>
        <a:sy n="33" d="100"/>
      </p:scale>
      <p:origin x="3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B003A-A43D-EF4D-81CC-00F45D835EC1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D2F91-DE71-4F43-BD49-035457A1E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takes a long time</a:t>
            </a:r>
            <a:r>
              <a:rPr lang="en-US" baseline="0" dirty="0" smtClean="0"/>
              <a:t> to create mechanical proofs  &amp; write papers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the</a:t>
            </a:r>
            <a:r>
              <a:rPr lang="en-US" baseline="0" dirty="0" smtClean="0"/>
              <a:t> syntax for relevant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little unsatisfactory. Details of the binding representation is "leaking" into the PDF.</a:t>
            </a:r>
          </a:p>
          <a:p>
            <a:endParaRPr lang="en-US" dirty="0" smtClean="0"/>
          </a:p>
          <a:p>
            <a:r>
              <a:rPr lang="en-US" dirty="0" smtClean="0"/>
              <a:t>Would be good to have a better theory about LN representation in this</a:t>
            </a:r>
            <a:r>
              <a:rPr lang="en-US" baseline="0" dirty="0" smtClean="0"/>
              <a:t>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derivable</a:t>
            </a:r>
            <a:r>
              <a:rPr lang="en-US" baseline="0" dirty="0" smtClean="0"/>
              <a:t> "</a:t>
            </a:r>
            <a:r>
              <a:rPr lang="en-US" dirty="0" smtClean="0"/>
              <a:t>exists" version</a:t>
            </a:r>
            <a:r>
              <a:rPr lang="en-US" baseline="0" dirty="0" smtClean="0"/>
              <a:t> of the rule  makes the freshness more explicit.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Parallel reduction is a proof technique only, not part of the language definition</a:t>
            </a:r>
          </a:p>
          <a:p>
            <a:endParaRPr lang="en-US" sz="2800" dirty="0" smtClean="0"/>
          </a:p>
          <a:p>
            <a:r>
              <a:rPr lang="en-US" sz="2800" dirty="0" smtClean="0"/>
              <a:t>Equals =&gt; joinable =&gt; consistent</a:t>
            </a:r>
          </a:p>
          <a:p>
            <a:pPr lvl="1"/>
            <a:r>
              <a:rPr lang="en-US" sz="2400" dirty="0" smtClean="0"/>
              <a:t>More terms can be joinable than the language defines equal</a:t>
            </a:r>
          </a:p>
          <a:p>
            <a:pPr lvl="1"/>
            <a:r>
              <a:rPr lang="en-US" sz="2400" dirty="0" smtClean="0"/>
              <a:t>Can join terms via ill-typed reductions, as long as the result is consistent</a:t>
            </a:r>
          </a:p>
          <a:p>
            <a:endParaRPr lang="en-US" sz="2800" dirty="0" smtClean="0"/>
          </a:p>
          <a:p>
            <a:r>
              <a:rPr lang="en-US" sz="2800" dirty="0" smtClean="0"/>
              <a:t>Still somewhat worrisome, I'm glad I have a machine-checked proof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13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forget about typesetting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CoqPL</a:t>
            </a:r>
            <a:r>
              <a:rPr lang="en-US" dirty="0" smtClean="0"/>
              <a:t> know all of this stuff, so not sure we want to say all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based on the Coq development</a:t>
            </a:r>
            <a:r>
              <a:rPr lang="en-US" baseline="0" dirty="0" smtClean="0"/>
              <a:t> that appeared in ICFP 2017.  Some of the authors of this paper are here in this room.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results of this work is the development of a core dependently-typed language, suitable for extending GHC with dependent types.</a:t>
            </a:r>
          </a:p>
          <a:p>
            <a:r>
              <a:rPr lang="en-US" baseline="0" dirty="0" smtClean="0"/>
              <a:t>We're not going to explain the results of that paper. Just enough to understand how they interact with the formalization.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want to include this slide??? Only if SCW gives</a:t>
            </a:r>
            <a:r>
              <a:rPr lang="en-US" baseline="0" dirty="0" smtClean="0"/>
              <a:t> this part of the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as much of an overview of the ICFP paper as we should give. </a:t>
            </a:r>
            <a:r>
              <a:rPr lang="en-US" baseline="0" dirty="0" smtClean="0"/>
              <a:t> Also should mention that we will only talk about D in the rest of the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 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bindspec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Coq: bound and free variables separated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Coq: no variables in abstraction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LaTeX</a:t>
            </a:r>
            <a:r>
              <a:rPr lang="en-US" baseline="0" dirty="0" smtClean="0"/>
              <a:t> is most compact form by far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Language contains four different binders for three different abstraction forms. Normal functions, Irrelevant functions, and coercion abstraction (and their types).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Acknowledge</a:t>
            </a:r>
            <a:r>
              <a:rPr lang="en-US" baseline="0" dirty="0" smtClean="0"/>
              <a:t> that LN backend for </a:t>
            </a:r>
            <a:r>
              <a:rPr lang="en-US" baseline="0" dirty="0" err="1" smtClean="0"/>
              <a:t>Ott</a:t>
            </a:r>
            <a:r>
              <a:rPr lang="en-US" baseline="0" dirty="0" smtClean="0"/>
              <a:t> is by Francesco Zappa </a:t>
            </a:r>
            <a:r>
              <a:rPr lang="en-US" baseline="0" dirty="0" err="1" smtClean="0"/>
              <a:t>Nardelli</a:t>
            </a:r>
            <a:r>
              <a:rPr lang="en-US" baseline="0" dirty="0" smtClean="0"/>
              <a:t>.   No one on Penn team contributed to </a:t>
            </a:r>
            <a:r>
              <a:rPr lang="en-US" baseline="0" dirty="0" err="1" smtClean="0"/>
              <a:t>Ott</a:t>
            </a:r>
            <a:r>
              <a:rPr lang="en-US" baseline="0" dirty="0" smtClean="0"/>
              <a:t> (other than as evangelism).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CoFinite</a:t>
            </a:r>
            <a:r>
              <a:rPr lang="en-US" baseline="0" dirty="0" smtClean="0"/>
              <a:t> quantification is an artifact of locally nameless variable encoding,   </a:t>
            </a:r>
            <a:r>
              <a:rPr lang="en-US" baseline="0" dirty="0" err="1" smtClean="0"/>
              <a:t>Ott</a:t>
            </a:r>
            <a:r>
              <a:rPr lang="en-US" baseline="0" dirty="0" smtClean="0"/>
              <a:t> &amp; Latex versions don't mention it explicitly.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DON'T want to write out papers using only Coq definitions.  Too wordy and too many artifacts from variable encoding. </a:t>
            </a:r>
            <a:r>
              <a:rPr lang="en-US" baseline="0" dirty="0" err="1" smtClean="0"/>
              <a:t>Ott</a:t>
            </a:r>
            <a:r>
              <a:rPr lang="en-US" baseline="0" dirty="0" smtClean="0"/>
              <a:t>/PDF versions provide MUCH better specifications for the community.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we actually</a:t>
            </a:r>
            <a:r>
              <a:rPr lang="en-US" baseline="0" dirty="0" smtClean="0"/>
              <a:t> have versions of these for </a:t>
            </a:r>
            <a:r>
              <a:rPr lang="en-US" i="1" baseline="0" dirty="0" smtClean="0"/>
              <a:t>coercion</a:t>
            </a:r>
            <a:r>
              <a:rPr lang="en-US" baseline="0" dirty="0" smtClean="0"/>
              <a:t> variables as well as term variables.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Names are a bit heavy, but we have layered a few type classes &amp; tactics to help with reasoning.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you want to be able to construct</a:t>
            </a:r>
            <a:r>
              <a:rPr lang="en-US" baseline="0" dirty="0" smtClean="0"/>
              <a:t> a derivation using a particular variable that you already know something about. The "standard" LN typing rule is derivable from weakening and substitution.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 credit to Arthur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Chargueraud</a:t>
            </a:r>
            <a:r>
              <a:rPr lang="en-US" baseline="0" dirty="0" smtClean="0"/>
              <a:t>  for </a:t>
            </a:r>
            <a:r>
              <a:rPr lang="en-US" baseline="0" dirty="0" err="1" smtClean="0"/>
              <a:t>CoFinite</a:t>
            </a:r>
            <a:r>
              <a:rPr lang="en-US" baseline="0" dirty="0" smtClean="0"/>
              <a:t> quant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may or may not need to use this slide.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credit to Brian </a:t>
            </a:r>
            <a:r>
              <a:rPr lang="en-US" baseline="0" dirty="0" err="1" smtClean="0"/>
              <a:t>Aydemir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LNgen</a:t>
            </a:r>
            <a:r>
              <a:rPr lang="en-US" baseline="0" dirty="0" smtClean="0"/>
              <a:t> is a tool that works in conjunction with </a:t>
            </a:r>
            <a:r>
              <a:rPr lang="en-US" baseline="0" dirty="0" err="1" smtClean="0"/>
              <a:t>Ott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Experience with LN has shown us that we need additional definitions.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 close is the inverse of open.  Allows us to create abstractions by "binding" a free variable (i.e. replacing it with a bound variable).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results about the generated "syntactic" functions are easy to state and prove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charset="0"/>
                <a:ea typeface="Palatino Linotype" charset="0"/>
                <a:cs typeface="Palatino Linotype" charset="0"/>
              </a:defRPr>
            </a:lvl1pPr>
            <a:lvl2pPr>
              <a:defRPr>
                <a:latin typeface="Palatino Linotype" charset="0"/>
                <a:ea typeface="Palatino Linotype" charset="0"/>
                <a:cs typeface="Palatino Linotype" charset="0"/>
              </a:defRPr>
            </a:lvl2pPr>
            <a:lvl3pPr>
              <a:defRPr>
                <a:latin typeface="Palatino Linotype" charset="0"/>
                <a:ea typeface="Palatino Linotype" charset="0"/>
                <a:cs typeface="Palatino Linotype" charset="0"/>
              </a:defRPr>
            </a:lvl3pPr>
            <a:lvl4pPr>
              <a:defRPr>
                <a:latin typeface="Palatino Linotype" charset="0"/>
                <a:ea typeface="Palatino Linotype" charset="0"/>
                <a:cs typeface="Palatino Linotype" charset="0"/>
              </a:defRPr>
            </a:lvl4pPr>
            <a:lvl5pPr>
              <a:defRPr>
                <a:latin typeface="Palatino Linotype" charset="0"/>
                <a:ea typeface="Palatino Linotype" charset="0"/>
                <a:cs typeface="Palatino Linotyp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Palatino Linotype" charset="0"/>
                <a:ea typeface="Palatino Linotype" charset="0"/>
                <a:cs typeface="Palatino Linotype" charset="0"/>
              </a:defRPr>
            </a:lvl1pPr>
            <a:lvl2pPr>
              <a:defRPr sz="2400">
                <a:latin typeface="Palatino Linotype" charset="0"/>
                <a:ea typeface="Palatino Linotype" charset="0"/>
                <a:cs typeface="Palatino Linotype" charset="0"/>
              </a:defRPr>
            </a:lvl2pPr>
            <a:lvl3pPr>
              <a:defRPr sz="2000">
                <a:latin typeface="Palatino Linotype" charset="0"/>
                <a:ea typeface="Palatino Linotype" charset="0"/>
                <a:cs typeface="Palatino Linotype" charset="0"/>
              </a:defRPr>
            </a:lvl3pPr>
            <a:lvl4pPr>
              <a:defRPr sz="1800">
                <a:latin typeface="Palatino Linotype" charset="0"/>
                <a:ea typeface="Palatino Linotype" charset="0"/>
                <a:cs typeface="Palatino Linotype" charset="0"/>
              </a:defRPr>
            </a:lvl4pPr>
            <a:lvl5pPr>
              <a:defRPr sz="1800">
                <a:latin typeface="Palatino Linotype" charset="0"/>
                <a:ea typeface="Palatino Linotype" charset="0"/>
                <a:cs typeface="Palatino Linotype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Palatino Linotype" charset="0"/>
                <a:ea typeface="Palatino Linotype" charset="0"/>
                <a:cs typeface="Palatino Linotype" charset="0"/>
              </a:defRPr>
            </a:lvl1pPr>
            <a:lvl2pPr>
              <a:defRPr sz="2400">
                <a:latin typeface="Palatino Linotype" charset="0"/>
                <a:ea typeface="Palatino Linotype" charset="0"/>
                <a:cs typeface="Palatino Linotype" charset="0"/>
              </a:defRPr>
            </a:lvl2pPr>
            <a:lvl3pPr>
              <a:defRPr sz="2000">
                <a:latin typeface="Palatino Linotype" charset="0"/>
                <a:ea typeface="Palatino Linotype" charset="0"/>
                <a:cs typeface="Palatino Linotype" charset="0"/>
              </a:defRPr>
            </a:lvl3pPr>
            <a:lvl4pPr>
              <a:defRPr sz="1800">
                <a:latin typeface="Palatino Linotype" charset="0"/>
                <a:ea typeface="Palatino Linotype" charset="0"/>
                <a:cs typeface="Palatino Linotype" charset="0"/>
              </a:defRPr>
            </a:lvl4pPr>
            <a:lvl5pPr>
              <a:defRPr sz="1800">
                <a:latin typeface="Palatino Linotype" charset="0"/>
                <a:ea typeface="Palatino Linotype" charset="0"/>
                <a:cs typeface="Palatino Linotype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131"/>
            <a:ext cx="8229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36" tIns="45718" rIns="91436" bIns="91436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829"/>
            <a:ext cx="8229600" cy="52297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77002"/>
            <a:ext cx="2895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17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342883" indent="-347455" algn="l" defTabSz="457177" rtl="0" eaLnBrk="1" latinLnBrk="0" hangingPunct="1">
        <a:spcBef>
          <a:spcPts val="800"/>
        </a:spcBef>
        <a:buFont typeface="Arial"/>
        <a:buChar char="•"/>
        <a:defRPr sz="2400" kern="1200">
          <a:solidFill>
            <a:schemeClr val="tx1"/>
          </a:solidFill>
          <a:latin typeface="Palatino Linotype" charset="0"/>
          <a:ea typeface="Palatino Linotype" charset="0"/>
          <a:cs typeface="Palatino Linotype" charset="0"/>
        </a:defRPr>
      </a:lvl1pPr>
      <a:lvl2pPr marL="742913" indent="-285736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alatino Linotype" charset="0"/>
          <a:ea typeface="Palatino Linotype" charset="0"/>
          <a:cs typeface="Palatino Linotype" charset="0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Palatino Linotype" charset="0"/>
          <a:ea typeface="Palatino Linotype" charset="0"/>
          <a:cs typeface="Palatino Linotype" charset="0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Palatino Linotype" charset="0"/>
          <a:ea typeface="Palatino Linotype" charset="0"/>
          <a:cs typeface="Palatino Linotype" charset="0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Palatino Linotype" charset="0"/>
          <a:ea typeface="Palatino Linotype" charset="0"/>
          <a:cs typeface="Palatino Linotype" charset="0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cfp17.sigplan.org/profile/stephanieweirich" TargetMode="External"/><Relationship Id="rId4" Type="http://schemas.openxmlformats.org/officeDocument/2006/relationships/hyperlink" Target="http://icfp17.sigplan.org/profile/antoinevoizard" TargetMode="External"/><Relationship Id="rId5" Type="http://schemas.openxmlformats.org/officeDocument/2006/relationships/hyperlink" Target="http://icfp17.sigplan.org/profile/pedrohenriqueavezedodeamorim" TargetMode="External"/><Relationship Id="rId6" Type="http://schemas.openxmlformats.org/officeDocument/2006/relationships/hyperlink" Target="http://icfp17.sigplan.org/profile/richardeisenberg" TargetMode="External"/><Relationship Id="rId7" Type="http://schemas.openxmlformats.org/officeDocument/2006/relationships/hyperlink" Target="http://github.com/sweirich/corespec.git" TargetMode="External"/><Relationship Id="rId8" Type="http://schemas.openxmlformats.org/officeDocument/2006/relationships/image" Target="../media/image2.tiff"/><Relationship Id="rId9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Locally Nameless at Scale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14016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 smtClean="0">
                <a:latin typeface="Century Gothic" charset="0"/>
                <a:ea typeface="Century Gothic" charset="0"/>
                <a:cs typeface="Century Gothic" charset="0"/>
              </a:rPr>
              <a:t>An experience report on </a:t>
            </a:r>
            <a:r>
              <a:rPr lang="en-US" sz="3300" dirty="0" err="1" smtClean="0">
                <a:latin typeface="Century Gothic" charset="0"/>
                <a:ea typeface="Century Gothic" charset="0"/>
                <a:cs typeface="Century Gothic" charset="0"/>
              </a:rPr>
              <a:t>Coq+Ott+LNgen</a:t>
            </a:r>
            <a:r>
              <a:rPr lang="en-US" sz="3300" dirty="0" smtClean="0">
                <a:latin typeface="Century Gothic" charset="0"/>
                <a:ea typeface="Century Gothic" charset="0"/>
                <a:cs typeface="Century Gothic" charset="0"/>
              </a:rPr>
              <a:t> for PL metatheory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Stephanie </a:t>
            </a:r>
            <a:r>
              <a:rPr lang="en-US" dirty="0" smtClean="0"/>
              <a:t>Weirich, Antoine </a:t>
            </a:r>
            <a:r>
              <a:rPr lang="en-US" dirty="0" err="1" smtClean="0"/>
              <a:t>Voizard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Anastasiya</a:t>
            </a:r>
            <a:r>
              <a:rPr lang="en-US" dirty="0" smtClean="0"/>
              <a:t> </a:t>
            </a:r>
            <a:r>
              <a:rPr lang="en-US" dirty="0" err="1" smtClean="0"/>
              <a:t>Kravchuk-Kirilyuk</a:t>
            </a:r>
            <a:endParaRPr lang="en-US" dirty="0" smtClean="0"/>
          </a:p>
          <a:p>
            <a:r>
              <a:rPr lang="en-US" dirty="0" smtClean="0"/>
              <a:t>University of Pennsylvania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32" y="389785"/>
            <a:ext cx="2055327" cy="145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4829"/>
            <a:ext cx="8229600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Replace free variable with bound variable *)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close_tm_wrt_tm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tmvar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-&gt; tm -&gt; tm</a:t>
            </a: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Theory of syntactic operations *)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Lemma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open_tm_wrt_tm_close_tm_wrt_tm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a1 x1,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open_tm_wrt_tm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close_tm_wrt_tm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x1 a1)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         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x1) = a1.</a:t>
            </a: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Many classic results of lambda calculus *)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Lemma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fv_tm_tm_tm_tm_subst_tm_tm_fresh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a1 a2 x1,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 x1 `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notin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`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a1 -&gt;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tm_subst_tm_tm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a2 x1 a1) [=]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a1.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572768"/>
            <a:ext cx="8647629" cy="2245643"/>
          </a:xfrm>
        </p:spPr>
      </p:pic>
      <p:grpSp>
        <p:nvGrpSpPr>
          <p:cNvPr id="3" name="Group 2"/>
          <p:cNvGrpSpPr/>
          <p:nvPr/>
        </p:nvGrpSpPr>
        <p:grpSpPr>
          <a:xfrm>
            <a:off x="3624076" y="2142373"/>
            <a:ext cx="4706108" cy="1364453"/>
            <a:chOff x="3624076" y="2142373"/>
            <a:chExt cx="4706108" cy="136445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129358" y="2153041"/>
              <a:ext cx="0" cy="13510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24076" y="2155820"/>
              <a:ext cx="0" cy="13510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75091" y="2153041"/>
              <a:ext cx="0" cy="13510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21829" y="2142373"/>
              <a:ext cx="0" cy="13510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30184" y="2153041"/>
              <a:ext cx="0" cy="13510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81510" y="4062984"/>
            <a:ext cx="5494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July </a:t>
            </a:r>
            <a:r>
              <a:rPr lang="en-US" dirty="0" smtClean="0"/>
              <a:t>2016, POPL </a:t>
            </a:r>
            <a:r>
              <a:rPr lang="en-US" dirty="0" smtClean="0"/>
              <a:t>deadline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October </a:t>
            </a:r>
            <a:r>
              <a:rPr lang="en-US" dirty="0" smtClean="0"/>
              <a:t>2016, ESOP </a:t>
            </a:r>
            <a:r>
              <a:rPr lang="en-US" dirty="0" smtClean="0"/>
              <a:t>deadline </a:t>
            </a:r>
            <a:r>
              <a:rPr lang="en-US" dirty="0">
                <a:sym typeface="Wingdings"/>
              </a:rPr>
              <a:t></a:t>
            </a:r>
            <a:r>
              <a:rPr lang="en-US" dirty="0" smtClean="0"/>
              <a:t> 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February 2017, ICFP </a:t>
            </a:r>
            <a:r>
              <a:rPr lang="en-US" dirty="0" smtClean="0"/>
              <a:t>deadline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April 2017, ICFP notification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>
                <a:sym typeface="Wingdings"/>
              </a:rPr>
              <a:t> 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May 2017, public release</a:t>
            </a:r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>
            <a:off x="4594820" y="5051009"/>
            <a:ext cx="1700784" cy="1010874"/>
          </a:xfrm>
          <a:prstGeom prst="borderCallout2">
            <a:avLst>
              <a:gd name="adj1" fmla="val -7832"/>
              <a:gd name="adj2" fmla="val 74463"/>
              <a:gd name="adj3" fmla="val -36947"/>
              <a:gd name="adj4" fmla="val 76819"/>
              <a:gd name="adj5" fmla="val -174281"/>
              <a:gd name="adj6" fmla="val 1306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Decidability</a:t>
            </a:r>
          </a:p>
          <a:p>
            <a:pPr algn="ctr"/>
            <a:r>
              <a:rPr lang="en-US" dirty="0" smtClean="0"/>
              <a:t>proof  / paper writing</a:t>
            </a:r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>
            <a:off x="4011168" y="4217771"/>
            <a:ext cx="1700784" cy="722376"/>
          </a:xfrm>
          <a:prstGeom prst="borderCallout2">
            <a:avLst>
              <a:gd name="adj1" fmla="val -7832"/>
              <a:gd name="adj2" fmla="val 80377"/>
              <a:gd name="adj3" fmla="val -26820"/>
              <a:gd name="adj4" fmla="val 80645"/>
              <a:gd name="adj5" fmla="val -121677"/>
              <a:gd name="adj6" fmla="val 608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 writing / proofs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129358" y="5671017"/>
            <a:ext cx="1700784" cy="722376"/>
          </a:xfrm>
          <a:prstGeom prst="borderCallout2">
            <a:avLst>
              <a:gd name="adj1" fmla="val -7832"/>
              <a:gd name="adj2" fmla="val 80377"/>
              <a:gd name="adj3" fmla="val -26820"/>
              <a:gd name="adj4" fmla="val 80645"/>
              <a:gd name="adj5" fmla="val -302689"/>
              <a:gd name="adj6" fmla="val 603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Clean-up &amp; refactoring</a:t>
            </a:r>
            <a:endParaRPr lang="en-US" dirty="0"/>
          </a:p>
        </p:txBody>
      </p:sp>
      <p:sp>
        <p:nvSpPr>
          <p:cNvPr id="15" name="Line Callout 2 14"/>
          <p:cNvSpPr/>
          <p:nvPr/>
        </p:nvSpPr>
        <p:spPr>
          <a:xfrm>
            <a:off x="6196670" y="4209251"/>
            <a:ext cx="1700784" cy="730896"/>
          </a:xfrm>
          <a:prstGeom prst="borderCallout2">
            <a:avLst>
              <a:gd name="adj1" fmla="val -7832"/>
              <a:gd name="adj2" fmla="val 80377"/>
              <a:gd name="adj3" fmla="val -26820"/>
              <a:gd name="adj4" fmla="val 80645"/>
              <a:gd name="adj5" fmla="val -106989"/>
              <a:gd name="adj6" fmla="val 729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eta-equivalence</a:t>
            </a:r>
          </a:p>
          <a:p>
            <a:pPr algn="ctr"/>
            <a:r>
              <a:rPr lang="en-US" dirty="0" smtClean="0"/>
              <a:t>first cut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9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Eta-equivalence: Two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How to express </a:t>
            </a:r>
            <a:r>
              <a:rPr lang="en-US" dirty="0" smtClean="0"/>
              <a:t>eta-reduction </a:t>
            </a:r>
            <a:r>
              <a:rPr lang="en-US" dirty="0"/>
              <a:t>in this context?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 version completed Mar-April 2017</a:t>
            </a:r>
          </a:p>
          <a:p>
            <a:r>
              <a:rPr lang="en-US" dirty="0" smtClean="0"/>
              <a:t>[SCW main developer, system expert]</a:t>
            </a:r>
          </a:p>
          <a:p>
            <a:endParaRPr lang="en-US" dirty="0" smtClean="0"/>
          </a:p>
          <a:p>
            <a:r>
              <a:rPr lang="en-US" dirty="0" smtClean="0"/>
              <a:t>Two nonstandard extensions currently in progress</a:t>
            </a:r>
          </a:p>
          <a:p>
            <a:r>
              <a:rPr lang="en-US" dirty="0" smtClean="0"/>
              <a:t>[AKK main developer, novice]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Eta-reduction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417" y="3980533"/>
            <a:ext cx="4202207" cy="16625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lvl1pPr marL="342883" indent="-347455" algn="l" defTabSz="457177" rtl="0" eaLnBrk="1" latinLnBrk="0" hangingPunct="1">
              <a:spcBef>
                <a:spcPts val="8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  <a:lvl2pPr marL="742913" indent="-285736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828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005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|- b =&gt; b'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 a = b x+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----------------- :: Eta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|- \+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x.a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=&gt; b'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9372" y="4702671"/>
            <a:ext cx="2940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Wait, what about 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x not in </a:t>
            </a:r>
            <a:r>
              <a:rPr lang="en-US" sz="2800" dirty="0" err="1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fv</a:t>
            </a:r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 b?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02798"/>
            <a:ext cx="3041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First try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beyond scope of</a:t>
            </a:r>
          </a:p>
          <a:p>
            <a:r>
              <a:rPr lang="en-US" sz="2800" dirty="0" err="1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Ott's</a:t>
            </a:r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 LN </a:t>
            </a:r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backend.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33456" y="1317454"/>
            <a:ext cx="4202207" cy="16625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>
            <a:lvl1pPr marL="342883" indent="-347455" algn="l" defTabSz="457177" rtl="0" eaLnBrk="1" latinLnBrk="0" hangingPunct="1">
              <a:spcBef>
                <a:spcPts val="8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  <a:lvl2pPr marL="742913" indent="-285736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828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005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|- b =&gt; b' 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x `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notin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`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fv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b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------------------- :: Eta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|- \+x.(b x+) =&gt; b'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685200" y="1194010"/>
            <a:ext cx="2084294" cy="1909482"/>
          </a:xfrm>
          <a:prstGeom prst="noSmoking">
            <a:avLst>
              <a:gd name="adj" fmla="val 17170"/>
            </a:avLst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372" y="3857723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Solution: name (b x) 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subterm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  <p:bldP spid="6" grpId="0"/>
      <p:bldP spid="7" grpId="0" build="allAtOnce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x appear?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38313"/>
            <a:ext cx="8229600" cy="26487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Par_Eta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L:vars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'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b:tm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),    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Par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'    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-&gt;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\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notin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-&gt;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open_tm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_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wrt_tm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) =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  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a_App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Rel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    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-&gt;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Par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a_UAbs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Rel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'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5" t="28190" r="13972" b="51701"/>
          <a:stretch/>
        </p:blipFill>
        <p:spPr>
          <a:xfrm>
            <a:off x="2542046" y="1123906"/>
            <a:ext cx="4781442" cy="149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62066"/>
            <a:ext cx="2338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This doesn't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look like the 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usual rule</a:t>
            </a:r>
            <a:r>
              <a:rPr lang="mr-IN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…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459" y="5620512"/>
            <a:ext cx="6992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a, b, and b' are quantified at the top level and equation must hold for any x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x appear?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53" y="3285922"/>
            <a:ext cx="6824383" cy="285938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Par_Eta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Rel_exists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'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b:tm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),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x `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notin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`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a \u </a:t>
            </a: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       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b'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Par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'    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-&gt;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open_tm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_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wrt_tm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) =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     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a_App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Rel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)      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-&gt; 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Par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1800" dirty="0" err="1" smtClean="0">
                <a:latin typeface="Andale Mono" charset="0"/>
                <a:ea typeface="Andale Mono" charset="0"/>
                <a:cs typeface="Andale Mono" charset="0"/>
              </a:rPr>
              <a:t>a_UAbs</a:t>
            </a:r>
            <a:r>
              <a:rPr lang="mr-IN" sz="18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Rel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18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1800" dirty="0">
                <a:latin typeface="Andale Mono" charset="0"/>
                <a:ea typeface="Andale Mono" charset="0"/>
                <a:cs typeface="Andale Mono" charset="0"/>
              </a:rPr>
              <a:t>'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5" t="28190" r="13972" b="51701"/>
          <a:stretch/>
        </p:blipFill>
        <p:spPr>
          <a:xfrm>
            <a:off x="2542046" y="1473528"/>
            <a:ext cx="4781442" cy="149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569" y="1247427"/>
            <a:ext cx="2338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But, the "exists" form is derivable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Confluence for </a:t>
            </a:r>
            <a:r>
              <a:rPr lang="en-US" dirty="0" smtClean="0"/>
              <a:t>𝛽𝜂-reduction </a:t>
            </a:r>
            <a:r>
              <a:rPr lang="en-US" dirty="0"/>
              <a:t>proved by Tait-Martin </a:t>
            </a:r>
            <a:r>
              <a:rPr lang="en-US" dirty="0" err="1" smtClean="0"/>
              <a:t>Löf</a:t>
            </a:r>
            <a:r>
              <a:rPr lang="en-US" dirty="0" smtClean="0"/>
              <a:t>  </a:t>
            </a:r>
            <a:r>
              <a:rPr lang="en-US" dirty="0"/>
              <a:t>(for </a:t>
            </a:r>
            <a:r>
              <a:rPr lang="en-US" dirty="0" err="1"/>
              <a:t>untyped</a:t>
            </a:r>
            <a:r>
              <a:rPr lang="en-US" dirty="0"/>
              <a:t> lambda calculus, see </a:t>
            </a:r>
            <a:r>
              <a:rPr lang="en-US" dirty="0" err="1"/>
              <a:t>Barendregt</a:t>
            </a:r>
            <a:r>
              <a:rPr lang="en-US" dirty="0"/>
              <a:t> 1984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news: Coq points out three new required cases</a:t>
            </a:r>
          </a:p>
          <a:p>
            <a:r>
              <a:rPr lang="en-US" dirty="0" smtClean="0"/>
              <a:t>Not so good news: Need induction on height of term, not structure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Not so bad news:</a:t>
            </a:r>
          </a:p>
          <a:p>
            <a:pPr lvl="1"/>
            <a:r>
              <a:rPr lang="en-US" dirty="0" smtClean="0"/>
              <a:t>Height function automatically defined by </a:t>
            </a:r>
            <a:r>
              <a:rPr lang="en-US" dirty="0" err="1" smtClean="0"/>
              <a:t>LNgen</a:t>
            </a:r>
            <a:endParaRPr lang="en-US" dirty="0" smtClean="0"/>
          </a:p>
          <a:p>
            <a:pPr lvl="1"/>
            <a:r>
              <a:rPr lang="en-US" dirty="0" smtClean="0"/>
              <a:t>Existing tactics in proof for applying IH </a:t>
            </a:r>
            <a:r>
              <a:rPr lang="en-US" dirty="0" smtClean="0"/>
              <a:t>could be modified</a:t>
            </a:r>
            <a:endParaRPr lang="en-US" dirty="0" smtClean="0"/>
          </a:p>
          <a:p>
            <a:pPr lvl="1"/>
            <a:r>
              <a:rPr lang="en-US" dirty="0" smtClean="0"/>
              <a:t>Omega tactic easily handles all arithmetic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confluence proofs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5" t="28190" r="13972" b="51701"/>
          <a:stretch/>
        </p:blipFill>
        <p:spPr>
          <a:xfrm>
            <a:off x="3579875" y="3009900"/>
            <a:ext cx="4341432" cy="13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31"/>
            <a:ext cx="8552329" cy="685800"/>
          </a:xfrm>
        </p:spPr>
        <p:txBody>
          <a:bodyPr/>
          <a:lstStyle/>
          <a:p>
            <a:r>
              <a:rPr lang="en-US" dirty="0" smtClean="0"/>
              <a:t> More "bad" news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Parallel reduction doesn't preserve types! </a:t>
                </a:r>
              </a:p>
              <a:p>
                <a:r>
                  <a:rPr lang="en-US" sz="3200" dirty="0" smtClean="0"/>
                  <a:t>Have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Γ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/>
                      <m:t>⊨</m:t>
                    </m:r>
                    <m:r>
                      <a:rPr lang="en-US" sz="3200" b="0" i="1" dirty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𝜆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. 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 :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Π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:</m:t>
                    </m:r>
                    <m:r>
                      <a:rPr lang="en-US" sz="3200" b="0" i="1" smtClean="0">
                        <a:latin typeface="Cambria Math" charset="0"/>
                      </a:rPr>
                      <m:t>𝐴</m:t>
                    </m:r>
                    <m:r>
                      <a:rPr lang="en-US" sz="3200" b="0" i="1" smtClean="0">
                        <a:latin typeface="Cambria Math" charset="0"/>
                      </a:rPr>
                      <m:t>. </m:t>
                    </m:r>
                    <m:r>
                      <a:rPr lang="en-US" sz="3200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sz="3200" dirty="0" smtClean="0"/>
                  <a:t>  and   </a:t>
                </a:r>
                <a:br>
                  <a:rPr lang="en-US" sz="3200" dirty="0" smtClean="0"/>
                </a:br>
                <a:r>
                  <a:rPr lang="en-US" sz="3200" dirty="0" smtClean="0"/>
                  <a:t>           </a:t>
                </a:r>
                <a:r>
                  <a:rPr lang="en-US" sz="3200" dirty="0"/>
                  <a:t>⊢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. 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⇒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but not </a:t>
                </a:r>
                <a:r>
                  <a:rPr lang="en-US" sz="3200" dirty="0" smtClean="0"/>
                  <a:t>always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charset="0"/>
                      </a:rPr>
                      <m:t>Γ</m:t>
                    </m:r>
                    <m:r>
                      <m:rPr>
                        <m:nor/>
                      </m:rPr>
                      <a:rPr lang="en-US" sz="320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/>
                      <m:t>⊨</m:t>
                    </m:r>
                    <m:r>
                      <a:rPr lang="en-US" sz="3200" i="1" dirty="0">
                        <a:latin typeface="Cambria Math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</a:rPr>
                      <m:t>𝑏</m:t>
                    </m:r>
                    <m:r>
                      <a:rPr lang="en-US" sz="3200" i="1">
                        <a:latin typeface="Cambria Math" charset="0"/>
                      </a:rPr>
                      <m:t> :</m:t>
                    </m:r>
                    <m:sSup>
                      <m:sSupPr>
                        <m:ctrlPr>
                          <a:rPr lang="en-US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</a:rPr>
                          <m:t>Π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latin typeface="Cambria Math" charset="0"/>
                      </a:rPr>
                      <m:t>𝑥</m:t>
                    </m:r>
                    <m:r>
                      <a:rPr lang="en-US" sz="3200" i="1">
                        <a:latin typeface="Cambria Math" charset="0"/>
                      </a:rPr>
                      <m:t>:</m:t>
                    </m:r>
                    <m:r>
                      <a:rPr lang="en-US" sz="3200" i="1">
                        <a:latin typeface="Cambria Math" charset="0"/>
                      </a:rPr>
                      <m:t>𝐴</m:t>
                    </m:r>
                    <m:r>
                      <a:rPr lang="en-US" sz="3200" i="1">
                        <a:latin typeface="Cambria Math" charset="0"/>
                      </a:rPr>
                      <m:t>. </m:t>
                    </m:r>
                    <m:r>
                      <a:rPr lang="en-US" sz="3200" i="1">
                        <a:latin typeface="Cambria Math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r>
                  <a:rPr lang="en-US" sz="3200" dirty="0" smtClean="0"/>
                  <a:t>Counterexample due to irrelevant quantification</a:t>
                </a:r>
              </a:p>
              <a:p>
                <a:r>
                  <a:rPr lang="en-US" sz="3200" dirty="0" smtClean="0"/>
                  <a:t>ICFP version proved preservation of parallel reduction, but did we need it? Coq tells us no!</a:t>
                </a:r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in progress (AKK)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41" y="1586754"/>
            <a:ext cx="8074959" cy="4276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 lnSpcReduction="10000"/>
          </a:bodyPr>
          <a:lstStyle>
            <a:lvl1pPr marL="342883" indent="-347455" algn="l" defTabSz="457177" rtl="0" eaLnBrk="1" latinLnBrk="0" hangingPunct="1">
              <a:spcBef>
                <a:spcPts val="8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  <a:lvl2pPr marL="742913" indent="-285736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dk1"/>
                </a:solidFill>
                <a:latin typeface="Palatino Linotype" charset="0"/>
                <a:ea typeface="Palatino Linotype" charset="0"/>
                <a:cs typeface="Palatino Linotype" charset="0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828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005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|-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=&gt;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[]</a:t>
            </a:r>
            <a:endParaRPr lang="mr-IN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----------------------------- ::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EtaIrrel</a:t>
            </a:r>
            <a:endParaRPr lang="mr-IN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|-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\-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=&gt;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pPr marL="0" indent="0">
              <a:buNone/>
            </a:pP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mr-IN" sz="2000" dirty="0">
                <a:latin typeface="Andale Mono" charset="0"/>
                <a:ea typeface="Andale Mono" charset="0"/>
                <a:cs typeface="Andale Mono" charset="0"/>
              </a:rPr>
            </a:br>
            <a:endParaRPr lang="mr-IN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|-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=&gt;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'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[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o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marL="0" indent="0">
              <a:buNone/>
            </a:pP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----------------------------- ::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EtaC</a:t>
            </a:r>
            <a:endParaRPr lang="mr-IN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|-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/\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=&gt;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'</a:t>
            </a:r>
            <a:endParaRPr lang="mr-IN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175" y="1586754"/>
            <a:ext cx="2338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Irrelevant 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arguments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6175" y="3724836"/>
            <a:ext cx="2338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Coercion abstraction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Anastasiya</a:t>
            </a:r>
            <a:r>
              <a:rPr lang="en-US" dirty="0" smtClean="0"/>
              <a:t>,  what can you say about your experience joining this project, working with this large development, and editing these proofs?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Dependent Haskell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129355"/>
              </p:ext>
            </p:extLst>
          </p:nvPr>
        </p:nvGraphicFramePr>
        <p:xfrm>
          <a:off x="916738" y="1171473"/>
          <a:ext cx="5875425" cy="3418840"/>
        </p:xfrm>
        <a:graphic>
          <a:graphicData uri="http://schemas.openxmlformats.org/drawingml/2006/table">
            <a:tbl>
              <a:tblPr/>
              <a:tblGrid>
                <a:gridCol w="587542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2800" u="none" strike="noStrike" dirty="0">
                          <a:solidFill>
                            <a:srgbClr val="337AB7"/>
                          </a:solidFill>
                          <a:effectLst/>
                        </a:rPr>
                        <a:t>A Specification for Dependent Types in Haskell</a:t>
                      </a:r>
                      <a:endParaRPr lang="en-US" sz="2800" dirty="0">
                        <a:effectLst/>
                      </a:endParaRPr>
                    </a:p>
                    <a:p>
                      <a:pPr fontAlgn="t"/>
                      <a:r>
                        <a:rPr lang="en-US" sz="2800" u="none" strike="noStrike" dirty="0">
                          <a:effectLst/>
                          <a:hlinkClick r:id="rId3"/>
                        </a:rPr>
                        <a:t>Stephanie Weirich</a:t>
                      </a:r>
                      <a:r>
                        <a:rPr lang="en-US" sz="2800" dirty="0">
                          <a:effectLst/>
                        </a:rPr>
                        <a:t>, </a:t>
                      </a:r>
                      <a:r>
                        <a:rPr lang="en-US" sz="2800" u="none" strike="noStrike" dirty="0">
                          <a:effectLst/>
                          <a:hlinkClick r:id="rId4"/>
                        </a:rPr>
                        <a:t>Antoine Voizard</a:t>
                      </a:r>
                      <a:r>
                        <a:rPr lang="en-US" sz="2800" dirty="0">
                          <a:effectLst/>
                        </a:rPr>
                        <a:t>, </a:t>
                      </a:r>
                      <a:r>
                        <a:rPr lang="en-US" sz="2800" u="none" strike="noStrike" dirty="0">
                          <a:effectLst/>
                          <a:hlinkClick r:id="rId5"/>
                        </a:rPr>
                        <a:t>Pedro Henrique Avezedo de Amorim</a:t>
                      </a:r>
                      <a:r>
                        <a:rPr lang="en-US" sz="2800" dirty="0">
                          <a:effectLst/>
                        </a:rPr>
                        <a:t>, </a:t>
                      </a:r>
                      <a:r>
                        <a:rPr lang="en-US" sz="2800" u="none" strike="noStrike" dirty="0">
                          <a:effectLst/>
                          <a:hlinkClick r:id="rId6"/>
                        </a:rPr>
                        <a:t>Richard A. </a:t>
                      </a:r>
                      <a:r>
                        <a:rPr lang="en-US" sz="2800" u="none" strike="noStrike" dirty="0" smtClean="0">
                          <a:effectLst/>
                          <a:hlinkClick r:id="rId6"/>
                        </a:rPr>
                        <a:t>Eisenberg</a:t>
                      </a:r>
                      <a:endParaRPr lang="en-US" sz="2800" u="none" strike="noStrike" dirty="0" smtClean="0">
                        <a:effectLst/>
                      </a:endParaRPr>
                    </a:p>
                    <a:p>
                      <a:pPr fontAlgn="t"/>
                      <a:endParaRPr lang="en-US" sz="2000" u="none" strike="noStrike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u="none" strike="noStrike" dirty="0" smtClean="0">
                          <a:effectLst/>
                        </a:rPr>
                        <a:t>I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n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ICFP 2017</a:t>
                      </a:r>
                      <a:endParaRPr lang="en-US" sz="2000" dirty="0">
                        <a:effectLst/>
                      </a:endParaRP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30660" y="-12933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738" y="5080929"/>
            <a:ext cx="437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</a:t>
            </a:r>
            <a:r>
              <a:rPr lang="en-US" sz="2000" dirty="0" smtClean="0"/>
              <a:t>Coq </a:t>
            </a:r>
            <a:r>
              <a:rPr lang="en-US" sz="2000" dirty="0" smtClean="0"/>
              <a:t>proofs </a:t>
            </a:r>
            <a:r>
              <a:rPr lang="en-US" sz="2000" dirty="0" smtClean="0"/>
              <a:t>available online</a:t>
            </a:r>
          </a:p>
          <a:p>
            <a:r>
              <a:rPr lang="en-US" sz="2000" dirty="0" smtClean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github.com/sweirich/corespec.git</a:t>
            </a: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1700" y="0"/>
            <a:ext cx="1892300" cy="189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880" y="3410744"/>
            <a:ext cx="2033016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Shafer, </a:t>
            </a:r>
            <a:r>
              <a:rPr lang="en-US" dirty="0" err="1" smtClean="0"/>
              <a:t>Tebbi</a:t>
            </a:r>
            <a:r>
              <a:rPr lang="en-US" dirty="0" smtClean="0"/>
              <a:t>, </a:t>
            </a:r>
            <a:r>
              <a:rPr lang="en-US" dirty="0" err="1" smtClean="0"/>
              <a:t>Smolka</a:t>
            </a:r>
            <a:r>
              <a:rPr lang="en-US" dirty="0" smtClean="0"/>
              <a:t>: </a:t>
            </a:r>
            <a:r>
              <a:rPr lang="en-US" dirty="0" err="1" smtClean="0"/>
              <a:t>Autosubst</a:t>
            </a:r>
            <a:endParaRPr lang="en-US" dirty="0" smtClean="0"/>
          </a:p>
          <a:p>
            <a:r>
              <a:rPr lang="en-US" dirty="0" err="1" smtClean="0"/>
              <a:t>Keuchel</a:t>
            </a:r>
            <a:r>
              <a:rPr lang="en-US" dirty="0" smtClean="0"/>
              <a:t>:  Needle and Knot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some sort of summary slide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paper proofs!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typesetting</a:t>
            </a:r>
          </a:p>
          <a:p>
            <a:r>
              <a:rPr lang="en-US" dirty="0" smtClean="0"/>
              <a:t>Good for extension</a:t>
            </a:r>
          </a:p>
          <a:p>
            <a:pPr lvl="1"/>
            <a:r>
              <a:rPr lang="en-US" dirty="0" smtClean="0"/>
              <a:t>eta / roles / levity polymorphism / higher-inductive types </a:t>
            </a:r>
          </a:p>
          <a:p>
            <a:r>
              <a:rPr lang="en-US" dirty="0" smtClean="0"/>
              <a:t>Good for refactoring </a:t>
            </a:r>
          </a:p>
          <a:p>
            <a:pPr lvl="1"/>
            <a:r>
              <a:rPr lang="en-US" dirty="0" smtClean="0"/>
              <a:t>Removed unnecessary hypotheses from rules</a:t>
            </a:r>
          </a:p>
          <a:p>
            <a:pPr lvl="1"/>
            <a:r>
              <a:rPr lang="en-US" dirty="0" smtClean="0"/>
              <a:t>Adopted alternative push rules in DC operational semantics</a:t>
            </a:r>
          </a:p>
          <a:p>
            <a:r>
              <a:rPr lang="en-US" dirty="0" smtClean="0"/>
              <a:t>Good for details</a:t>
            </a:r>
          </a:p>
          <a:p>
            <a:pPr lvl="1"/>
            <a:r>
              <a:rPr lang="en-US" dirty="0" smtClean="0"/>
              <a:t>Decidability of type checking</a:t>
            </a:r>
          </a:p>
          <a:p>
            <a:pPr lvl="1"/>
            <a:r>
              <a:rPr lang="en-US" dirty="0" smtClean="0"/>
              <a:t>Erasure / annotation lemma</a:t>
            </a:r>
          </a:p>
          <a:p>
            <a:pPr lvl="1"/>
            <a:r>
              <a:rPr lang="en-US" dirty="0" smtClean="0"/>
              <a:t>Regularity lemmas</a:t>
            </a:r>
          </a:p>
          <a:p>
            <a:pPr lvl="1"/>
            <a:r>
              <a:rPr lang="en-US" dirty="0" smtClean="0"/>
              <a:t>Low-level syntactic properties</a:t>
            </a:r>
          </a:p>
          <a:p>
            <a:pPr lvl="2"/>
            <a:r>
              <a:rPr lang="en-US" dirty="0" smtClean="0"/>
              <a:t>Weakening, substitution</a:t>
            </a:r>
          </a:p>
          <a:p>
            <a:pPr lvl="2"/>
            <a:r>
              <a:rPr lang="en-US" dirty="0" smtClean="0"/>
              <a:t>If 𝛤 ⊢ a : A  then   </a:t>
            </a:r>
            <a:r>
              <a:rPr lang="en-US" dirty="0" err="1" smtClean="0"/>
              <a:t>fv</a:t>
            </a:r>
            <a:r>
              <a:rPr lang="en-US" dirty="0" smtClean="0"/>
              <a:t> a ∈ </a:t>
            </a:r>
            <a:r>
              <a:rPr lang="en-US" dirty="0" err="1" smtClean="0"/>
              <a:t>dom</a:t>
            </a:r>
            <a:r>
              <a:rPr lang="en-US" dirty="0" smtClean="0"/>
              <a:t> 𝛤</a:t>
            </a:r>
          </a:p>
        </p:txBody>
      </p:sp>
    </p:spTree>
    <p:extLst>
      <p:ext uri="{BB962C8B-B14F-4D97-AF65-F5344CB8AC3E}">
        <p14:creationId xmlns:p14="http://schemas.microsoft.com/office/powerpoint/2010/main" val="7655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Coq formalization?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7530353" cy="5229772"/>
          </a:xfrm>
        </p:spPr>
        <p:txBody>
          <a:bodyPr/>
          <a:lstStyle/>
          <a:p>
            <a:r>
              <a:rPr lang="en-US" dirty="0" smtClean="0"/>
              <a:t>Part of </a:t>
            </a:r>
            <a:r>
              <a:rPr lang="en-US" dirty="0" err="1" smtClean="0"/>
              <a:t>DeepSpec</a:t>
            </a:r>
            <a:r>
              <a:rPr lang="en-US" dirty="0" smtClean="0"/>
              <a:t> project</a:t>
            </a:r>
          </a:p>
          <a:p>
            <a:endParaRPr lang="en-US" dirty="0" smtClean="0"/>
          </a:p>
          <a:p>
            <a:r>
              <a:rPr lang="en-US" dirty="0" smtClean="0"/>
              <a:t>Be convincing about system soundness</a:t>
            </a:r>
            <a:br>
              <a:rPr lang="en-US" dirty="0" smtClean="0"/>
            </a:br>
            <a:r>
              <a:rPr lang="en-US" dirty="0" smtClean="0"/>
              <a:t>in presence of </a:t>
            </a:r>
            <a:r>
              <a:rPr lang="en-US" dirty="0" err="1" smtClean="0"/>
              <a:t>nontermination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Errors in prior versions of the system</a:t>
            </a:r>
            <a:br>
              <a:rPr lang="en-US" dirty="0" smtClean="0"/>
            </a:br>
            <a:r>
              <a:rPr lang="en-US" dirty="0" smtClean="0"/>
              <a:t>pointed out in Eisenberg's dissertation</a:t>
            </a:r>
          </a:p>
          <a:p>
            <a:pPr lvl="1"/>
            <a:r>
              <a:rPr lang="en-US" dirty="0" smtClean="0"/>
              <a:t>Missed a case in [Weirich et al. ICFP14], see </a:t>
            </a:r>
            <a:r>
              <a:rPr lang="en-US" dirty="0" smtClean="0"/>
              <a:t>[Eisenberg 16] </a:t>
            </a:r>
            <a:r>
              <a:rPr lang="en-US" dirty="0" smtClean="0"/>
              <a:t>for fix.</a:t>
            </a:r>
          </a:p>
          <a:p>
            <a:pPr lvl="1"/>
            <a:r>
              <a:rPr lang="en-US" dirty="0" smtClean="0"/>
              <a:t>Others have made mistakes too</a:t>
            </a:r>
          </a:p>
          <a:p>
            <a:pPr lvl="1"/>
            <a:endParaRPr lang="en-US" dirty="0"/>
          </a:p>
          <a:p>
            <a:r>
              <a:rPr lang="en-US" dirty="0" smtClean="0"/>
              <a:t>Fun!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6" y="1472184"/>
            <a:ext cx="1837944" cy="1837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889" y="4908176"/>
            <a:ext cx="2111911" cy="166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related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72014"/>
            <a:ext cx="8392578" cy="26552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Curry style vs. Church style type systems (36/35 rules)</a:t>
            </a:r>
          </a:p>
          <a:p>
            <a:r>
              <a:rPr lang="en-US" dirty="0" smtClean="0"/>
              <a:t>DC </a:t>
            </a:r>
            <a:r>
              <a:rPr lang="en-US" dirty="0" smtClean="0"/>
              <a:t>has decidable type checking, D does not</a:t>
            </a:r>
          </a:p>
          <a:p>
            <a:r>
              <a:rPr lang="en-US" dirty="0" smtClean="0"/>
              <a:t>Both languages have preservation/progress</a:t>
            </a:r>
          </a:p>
          <a:p>
            <a:r>
              <a:rPr lang="en-US" dirty="0" smtClean="0"/>
              <a:t>Language are equivalent via </a:t>
            </a:r>
            <a:r>
              <a:rPr lang="en-US" dirty="0" smtClean="0"/>
              <a:t>erasure/annotation</a:t>
            </a:r>
          </a:p>
          <a:p>
            <a:r>
              <a:rPr lang="en-US" dirty="0" smtClean="0"/>
              <a:t>Consistency of equality shown via confluence of parallel reduction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0" t="23174" r="17600" b="47349"/>
          <a:stretch/>
        </p:blipFill>
        <p:spPr>
          <a:xfrm>
            <a:off x="1513529" y="1231751"/>
            <a:ext cx="5984758" cy="2439296"/>
          </a:xfrm>
          <a:prstGeom prst="rect">
            <a:avLst/>
          </a:prstGeom>
        </p:spPr>
      </p:pic>
      <p:sp>
        <p:nvSpPr>
          <p:cNvPr id="3" name="Explosion 2 2"/>
          <p:cNvSpPr/>
          <p:nvPr/>
        </p:nvSpPr>
        <p:spPr>
          <a:xfrm>
            <a:off x="20905" y="603031"/>
            <a:ext cx="2487168" cy="1111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</a:p>
          <a:p>
            <a:pPr algn="ctr"/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7041831" y="1732126"/>
            <a:ext cx="1949080" cy="121667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</a:p>
          <a:p>
            <a:pPr algn="ctr"/>
            <a:r>
              <a:rPr lang="en-US" dirty="0" smtClean="0"/>
              <a:t>GHC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based formalization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314833" y="1202721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Ott</a:t>
            </a:r>
            <a:endParaRPr lang="en-US" dirty="0"/>
          </a:p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826871" y="2464690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Language</a:t>
            </a:r>
          </a:p>
          <a:p>
            <a:pPr algn="ctr"/>
            <a:r>
              <a:rPr lang="en-US" sz="1400" dirty="0" err="1" smtClean="0"/>
              <a:t>Defs</a:t>
            </a:r>
            <a:endParaRPr lang="en-US" sz="1400" dirty="0"/>
          </a:p>
        </p:txBody>
      </p:sp>
      <p:sp>
        <p:nvSpPr>
          <p:cNvPr id="6" name="Folded Corner 5"/>
          <p:cNvSpPr/>
          <p:nvPr/>
        </p:nvSpPr>
        <p:spPr>
          <a:xfrm>
            <a:off x="2353960" y="3009900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syntactic</a:t>
            </a:r>
          </a:p>
          <a:p>
            <a:pPr algn="ctr"/>
            <a:r>
              <a:rPr lang="en-US" sz="1600" dirty="0" smtClean="0"/>
              <a:t>lemmas</a:t>
            </a:r>
            <a:endParaRPr lang="en-US" sz="1600" dirty="0"/>
          </a:p>
        </p:txBody>
      </p:sp>
      <p:sp>
        <p:nvSpPr>
          <p:cNvPr id="7" name="Folded Corner 6"/>
          <p:cNvSpPr/>
          <p:nvPr/>
        </p:nvSpPr>
        <p:spPr>
          <a:xfrm>
            <a:off x="3861486" y="2388970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latex</a:t>
            </a:r>
          </a:p>
          <a:p>
            <a:pPr algn="ctr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873210" y="4102443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1070919" y="4275437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1309815" y="4455959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1515762" y="4636481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1713470" y="4812745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>
            <a:off x="1911178" y="4984751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/>
          <p:cNvSpPr/>
          <p:nvPr/>
        </p:nvSpPr>
        <p:spPr>
          <a:xfrm>
            <a:off x="2100648" y="5172018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>
            <a:off x="2298356" y="5345646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Coq</a:t>
            </a:r>
          </a:p>
          <a:p>
            <a:pPr algn="ctr"/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>
            <a:off x="3900613" y="3862834"/>
            <a:ext cx="906163" cy="11862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paper</a:t>
            </a:r>
            <a:br>
              <a:rPr lang="en-US" smtClean="0"/>
            </a:br>
            <a:r>
              <a:rPr lang="en-US" smtClean="0"/>
              <a:t>sources</a:t>
            </a:r>
            <a:endParaRPr lang="en-US"/>
          </a:p>
        </p:txBody>
      </p:sp>
      <p:sp>
        <p:nvSpPr>
          <p:cNvPr id="20" name="Bent Arrow 19"/>
          <p:cNvSpPr/>
          <p:nvPr/>
        </p:nvSpPr>
        <p:spPr>
          <a:xfrm rot="5400000">
            <a:off x="3510934" y="1446198"/>
            <a:ext cx="700216" cy="85172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1220388" y="1481199"/>
            <a:ext cx="700216" cy="85172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2619633" y="2450592"/>
            <a:ext cx="306447" cy="5040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46110"/>
              </p:ext>
            </p:extLst>
          </p:nvPr>
        </p:nvGraphicFramePr>
        <p:xfrm>
          <a:off x="5408139" y="1140608"/>
          <a:ext cx="3135489" cy="4693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0037"/>
                <a:gridCol w="1085452"/>
              </a:tblGrid>
              <a:tr h="33046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</a:t>
                      </a:r>
                      <a:endParaRPr lang="en-US" sz="1600" dirty="0"/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Ott</a:t>
                      </a:r>
                      <a:r>
                        <a:rPr lang="en-US" sz="1600" dirty="0" smtClean="0"/>
                        <a:t> spec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6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1423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LaTeX</a:t>
                      </a:r>
                      <a:r>
                        <a:rPr lang="en-US" sz="1600" dirty="0" smtClean="0"/>
                        <a:t> macros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6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1851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 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2317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32828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</a:t>
                      </a:r>
                      <a:r>
                        <a:rPr lang="en-US" sz="1600" baseline="0" dirty="0" smtClean="0"/>
                        <a:t>Language </a:t>
                      </a:r>
                      <a:r>
                        <a:rPr lang="en-US" sz="1600" baseline="0" dirty="0" err="1" smtClean="0"/>
                        <a:t>def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1432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Syntactic lemmas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11730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System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5399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Consistency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2417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System DC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8142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Decidability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3529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smtClean="0"/>
                        <a:t>Erasure/Annotation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2215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Utils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629</a:t>
                      </a:r>
                    </a:p>
                  </a:txBody>
                  <a:tcPr/>
                </a:tc>
              </a:tr>
              <a:tr h="330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Other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effectLst/>
                          <a:latin typeface="Andale Mono" charset="0"/>
                          <a:ea typeface="Andale Mono" charset="0"/>
                          <a:cs typeface="Andale Mono" charset="0"/>
                        </a:rPr>
                        <a:t>2732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194486" y="3839935"/>
            <a:ext cx="115329" cy="174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19633" y="4379976"/>
            <a:ext cx="197708" cy="256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6903" y="3636841"/>
            <a:ext cx="66791" cy="20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06811" y="2587752"/>
            <a:ext cx="7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lngen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6903" y="155695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177393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0663" y="5987852"/>
            <a:ext cx="321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ott</a:t>
            </a:r>
            <a:r>
              <a:rPr lang="en-US" dirty="0" smtClean="0"/>
              <a:t>: Sewell, Zappa </a:t>
            </a:r>
            <a:r>
              <a:rPr lang="en-US" dirty="0" err="1" smtClean="0"/>
              <a:t>Nardelli</a:t>
            </a:r>
            <a:r>
              <a:rPr lang="en-US" dirty="0" smtClean="0"/>
              <a:t>, et al</a:t>
            </a:r>
          </a:p>
          <a:p>
            <a:r>
              <a:rPr lang="en-US" dirty="0" err="1" smtClean="0"/>
              <a:t>lngen</a:t>
            </a:r>
            <a:r>
              <a:rPr lang="en-US" dirty="0" smtClean="0"/>
              <a:t>:  </a:t>
            </a:r>
            <a:r>
              <a:rPr lang="en-US" dirty="0" err="1" smtClean="0"/>
              <a:t>Aydemir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199" y="5622415"/>
            <a:ext cx="8229601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9" t="51733" r="26611" b="43579"/>
          <a:stretch/>
        </p:blipFill>
        <p:spPr>
          <a:xfrm>
            <a:off x="484095" y="5782235"/>
            <a:ext cx="8106476" cy="739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Ott</a:t>
            </a:r>
            <a:r>
              <a:rPr lang="en-US" dirty="0" smtClean="0"/>
              <a:t>: Locally Nameless Syntax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48028"/>
            <a:ext cx="82296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Inductive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tm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Set := 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|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: tm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|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a_Var_b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(_: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nat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|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x:tmvar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|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a_UAbs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rho:relflag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b:tm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|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1153960"/>
            <a:ext cx="82296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tm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, a, b, </a:t>
            </a:r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, B :: 'a_' </a:t>
            </a:r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::=</a:t>
            </a:r>
            <a:endParaRPr lang="is-I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| TYPE               ::   :: Star</a:t>
            </a:r>
          </a:p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  {{ tex \star }}</a:t>
            </a:r>
          </a:p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| x                  ::   :: Var</a:t>
            </a:r>
          </a:p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| \ </a:t>
            </a:r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rho x .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b   </a:t>
            </a:r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   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::   :: </a:t>
            </a:r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UAbs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(+ bind x in b +)</a:t>
            </a:r>
          </a:p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000" dirty="0">
                <a:latin typeface="Andale Mono" charset="0"/>
                <a:ea typeface="Andale Mono" charset="0"/>
                <a:cs typeface="Andale Mono" charset="0"/>
              </a:rPr>
              <a:t>  {{ tex .</a:t>
            </a:r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.. }}</a:t>
            </a:r>
            <a:endParaRPr lang="is-I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is-IS" sz="2000" dirty="0" smtClean="0">
                <a:latin typeface="Andale Mono" charset="0"/>
                <a:ea typeface="Andale Mono" charset="0"/>
                <a:cs typeface="Andale Mono" charset="0"/>
              </a:rPr>
              <a:t> | ... </a:t>
            </a:r>
            <a:endParaRPr lang="is-I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759166"/>
            <a:ext cx="8170164" cy="16312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Ott</a:t>
            </a:r>
            <a:r>
              <a:rPr lang="en-US" dirty="0" smtClean="0"/>
              <a:t>: </a:t>
            </a:r>
            <a:r>
              <a:rPr lang="en-US" dirty="0" err="1" smtClean="0"/>
              <a:t>Cofinite</a:t>
            </a:r>
            <a:r>
              <a:rPr lang="en-US" dirty="0" smtClean="0"/>
              <a:t> Quantification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3" t="41349" r="12590" b="36696"/>
          <a:stretch/>
        </p:blipFill>
        <p:spPr>
          <a:xfrm>
            <a:off x="1940158" y="4848797"/>
            <a:ext cx="5079941" cy="150114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57200" y="2673434"/>
            <a:ext cx="8170164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E_Pi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: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rho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,   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,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\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notin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L -&gt;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((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~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Tm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++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open_tm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_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wrt_tm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))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)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a_Pi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rho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a_Star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34516"/>
            <a:ext cx="82296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x:A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|= B :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TYPE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 G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|= A : TYPE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-------------------------------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::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Pi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G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|= all rho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x:A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-&gt; B :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6132" y="1134516"/>
            <a:ext cx="83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Ott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6696" y="2627748"/>
            <a:ext cx="83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Coq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6696" y="4759166"/>
            <a:ext cx="123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PDF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Ott</a:t>
            </a:r>
            <a:r>
              <a:rPr lang="en-US" dirty="0" smtClean="0"/>
              <a:t>: Generated definitions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34598"/>
            <a:ext cx="8229600" cy="3477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Free variable substitution *)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tm_subst_tm_tm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: tm -&gt;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tmvar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-&gt; tm -&gt; tm</a:t>
            </a: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Free variable calculation *)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: tm -&gt;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vars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Bound variable "substitution" *)</a:t>
            </a:r>
          </a:p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open_tm_wrt_tm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: tm -&gt; tm -&gt;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tm</a:t>
            </a: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(* Ensure no "dangling" bound variables *)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lc_tm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: tm -&gt; Prop 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CoFinite</a:t>
            </a:r>
            <a:r>
              <a:rPr lang="en-US" dirty="0" smtClean="0"/>
              <a:t> quantification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17095"/>
            <a:ext cx="82296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E_Pi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: 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rho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,   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, 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\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notin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L -&gt; </a:t>
            </a:r>
            <a:endParaRPr lang="en-US" sz="2000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((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~ 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Tm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++ 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000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open_tm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_</a:t>
            </a:r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wrt_tm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)) </a:t>
            </a:r>
            <a:r>
              <a:rPr lang="mr-IN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mr-IN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a_Pi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rho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a_Star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935028"/>
            <a:ext cx="82296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E_Pi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_exists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forall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rho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,   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\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no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tin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dom</a:t>
            </a:r>
            <a:r>
              <a:rPr lang="en-US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G \u </a:t>
            </a:r>
            <a:r>
              <a:rPr lang="en-US" sz="20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fv_tm_tm_tm</a:t>
            </a:r>
            <a:r>
              <a:rPr lang="en-US" sz="20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-&gt; 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((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~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Tm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++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open_tm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_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wrt_tm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a_Var_f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))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a_Star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Typing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G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a_Pi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rho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a_Star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7108" y="3916621"/>
            <a:ext cx="162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Provable  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6976" y="1317095"/>
            <a:ext cx="18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Generated</a:t>
            </a:r>
            <a:endParaRPr lang="en-US" sz="2800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3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cis120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0A58"/>
      </a:accent1>
      <a:accent2>
        <a:srgbClr val="F9A513"/>
      </a:accent2>
      <a:accent3>
        <a:srgbClr val="A5A5A5"/>
      </a:accent3>
      <a:accent4>
        <a:srgbClr val="F9BC03"/>
      </a:accent4>
      <a:accent5>
        <a:srgbClr val="C234E3"/>
      </a:accent5>
      <a:accent6>
        <a:srgbClr val="8DA50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51917</TotalTime>
  <Words>1640</Words>
  <Application>Microsoft Macintosh PowerPoint</Application>
  <PresentationFormat>On-screen Show (4:3)</PresentationFormat>
  <Paragraphs>329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Andale Mono</vt:lpstr>
      <vt:lpstr>Bradley Hand</vt:lpstr>
      <vt:lpstr>Calibri</vt:lpstr>
      <vt:lpstr>Cambria Math</vt:lpstr>
      <vt:lpstr>Century Gothic</vt:lpstr>
      <vt:lpstr>Palatino Linotype</vt:lpstr>
      <vt:lpstr>Wingdings</vt:lpstr>
      <vt:lpstr>Arial</vt:lpstr>
      <vt:lpstr>cis120</vt:lpstr>
      <vt:lpstr>Locally Nameless at Scale</vt:lpstr>
      <vt:lpstr>Core Dependent Haskell</vt:lpstr>
      <vt:lpstr>Why Coq formalization?</vt:lpstr>
      <vt:lpstr>Two related languages</vt:lpstr>
      <vt:lpstr>Tool based formalization</vt:lpstr>
      <vt:lpstr>Ott: Locally Nameless Syntax</vt:lpstr>
      <vt:lpstr>Ott: Cofinite Quantification</vt:lpstr>
      <vt:lpstr>Ott: Generated definitions</vt:lpstr>
      <vt:lpstr>CoFinite quantification</vt:lpstr>
      <vt:lpstr>LNgen</vt:lpstr>
      <vt:lpstr>Proof Timeline</vt:lpstr>
      <vt:lpstr>Eta-equivalence: Two phases</vt:lpstr>
      <vt:lpstr>Eta-reduction</vt:lpstr>
      <vt:lpstr>Where can x appear?</vt:lpstr>
      <vt:lpstr>Where can x appear?</vt:lpstr>
      <vt:lpstr>Update confluence proofs</vt:lpstr>
      <vt:lpstr> More "bad" news</vt:lpstr>
      <vt:lpstr>Extension in progress (AKK)</vt:lpstr>
      <vt:lpstr>PowerPoint Presentation</vt:lpstr>
      <vt:lpstr>Related work</vt:lpstr>
      <vt:lpstr>Conclusions?</vt:lpstr>
      <vt:lpstr>No more paper proofs!</vt:lpstr>
    </vt:vector>
  </TitlesOfParts>
  <Company>University of Pennsylvania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Depending on Types</dc:title>
  <dc:creator>Stephanie Weirich</dc:creator>
  <cp:lastModifiedBy>Stephanie Weirich</cp:lastModifiedBy>
  <cp:revision>243</cp:revision>
  <cp:lastPrinted>2017-10-02T19:12:45Z</cp:lastPrinted>
  <dcterms:created xsi:type="dcterms:W3CDTF">2014-10-17T12:05:19Z</dcterms:created>
  <dcterms:modified xsi:type="dcterms:W3CDTF">2017-12-22T15:14:17Z</dcterms:modified>
</cp:coreProperties>
</file>