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  <p:sldId id="265" r:id="rId10"/>
    <p:sldId id="269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éria G" initials="VG" lastIdx="1" clrIdx="0">
    <p:extLst>
      <p:ext uri="{19B8F6BF-5375-455C-9EA6-DF929625EA0E}">
        <p15:presenceInfo xmlns:p15="http://schemas.microsoft.com/office/powerpoint/2012/main" userId="e80405607e379171" providerId="Windows Live"/>
      </p:ext>
    </p:extLst>
  </p:cmAuthor>
  <p:cmAuthor id="2" name="Georges Wuillaume" initials="GW" lastIdx="1" clrIdx="1">
    <p:extLst>
      <p:ext uri="{19B8F6BF-5375-455C-9EA6-DF929625EA0E}">
        <p15:presenceInfo xmlns:p15="http://schemas.microsoft.com/office/powerpoint/2012/main" userId="99721a394afc7c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>
        <p:scale>
          <a:sx n="107" d="100"/>
          <a:sy n="107" d="100"/>
        </p:scale>
        <p:origin x="-3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3CA10-3C8C-4CD5-9FE8-D1DA7B24DE5C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7D6C2-6A33-403E-82FE-55DADB804E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5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37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51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35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1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4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7D6C2-6A33-403E-82FE-55DADB804EC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9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201B3-6F94-4443-AEFA-07D9194F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D9D90-74C6-4AE8-8FC0-3145825E7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F09CF-009E-47E4-B3A6-690008F3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EA8F2-A82C-4ADA-8A8D-77F9D8EA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8FC60-0E68-47F1-BA09-2A4BA177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99C60-68CD-4A3A-88AE-88093778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C2FC4-B35E-4C86-A128-33C0721D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8337E-5C57-438A-8FD8-6220E11E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8C13E-3F4C-4709-83C1-7745C358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A5210-EFC1-4CE3-81AB-910AEE90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4A85A0-13C9-4F67-994C-73E48385B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5BC59F-0510-4E06-BE0A-25E4A069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2B45C0-E1F5-422F-9DF0-93F80431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26099-1A40-4487-A9F5-4F9A4F6C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043D4-3104-486F-B5F3-C747CE1E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79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A4495AB-5672-41FE-9416-6C7D00491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68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F7C32C-DF7C-40BF-B567-BA647AC8B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4"/>
          <a:stretch/>
        </p:blipFill>
        <p:spPr>
          <a:xfrm>
            <a:off x="7055518" y="6401368"/>
            <a:ext cx="4977026" cy="31680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D44404B-E53C-495E-A078-C1A91BFE51DF}"/>
              </a:ext>
            </a:extLst>
          </p:cNvPr>
          <p:cNvSpPr/>
          <p:nvPr userDrawn="1"/>
        </p:nvSpPr>
        <p:spPr>
          <a:xfrm>
            <a:off x="0" y="6486525"/>
            <a:ext cx="7055518" cy="114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rgbClr val="FF660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01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24C85-3EC9-4A73-AEB8-A938DD8C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B05A7-9863-4843-9B45-6266DC2B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BC3ACA-6838-4397-9E11-9F28AD3C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828A2-BD46-4CEB-A897-A21554AB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A1989-36EE-432D-8897-4B22BAC1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5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BF58E-C095-455E-A9FE-35B1757A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DDC23-CC32-4B52-A815-4DA0A2E8D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0D0D04-4A92-4910-A989-2C15543A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A13908-F4EC-4A9E-A8FD-7694D07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70CCBB-D4DC-4A27-8B0B-FA5A4E7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96CDE-FBB6-417F-9082-76201FD8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4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16F5D-D5E5-4E33-B97D-1B137CE3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2C418B-C600-49B0-8D19-19E3F1D1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333855-4202-43D2-B97C-E73CE934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352F3-4A16-430D-8EFF-BA9878AC4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C11828-C823-4DEB-8AD3-9A3CE984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ABB1DD-2F83-47B6-BCCE-CCC2B252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349521-0177-4BF0-831C-9FC5A862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9964C5-622A-4B46-83C6-48C3CC60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8E8A-7CF9-4A81-90A5-EB8CF7A5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94CD87-5799-4427-91D8-2C09CA6D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0868A0-31F9-4714-A156-42D420E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FA0C36-CC76-4FC2-93F8-7F86C818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7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1CC9FD-DE8E-4F41-9C93-D29E606B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F50768-67B9-47D3-857B-B1525E3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D3F32D-9446-4884-A098-59B8F53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7D9A-35EC-4762-B7C0-C2D150A4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81E11-22C8-4556-AED0-CC8284E9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7766E4-FDC7-4003-BE4D-26A5A51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D1329B-C971-410C-8A9E-3A68D7F0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C96692-7E40-4356-BF2F-30A86C09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1B96F-05DA-4B4D-819F-64B6AB77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0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1A82-4E41-475B-925B-3E4C9CEE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88F40D-2DAB-46E8-8D32-65622B8A4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23F8AF-F2F2-47F7-B89C-3EFDC6E2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E80C08-4318-4BA1-B46E-17FCCC7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325BF8-CD2A-4B40-B859-4A501FC0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9BB3B0-5DAE-4E0A-8A99-E5ACFB47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A940C9-D330-4B2F-86EB-55752837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03ED28-9CD6-43A6-82A5-548C4887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77C1F-1936-4700-9EB1-1E99EEEA2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4779-16E2-483C-A3BC-8B8717A373A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F1EF4-112D-4D8E-9048-812E6585D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47707-5B49-4A45-B2D9-8D5ADFE61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0B4F-C348-4065-9EBF-C868C3000D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3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654E65F9-5551-4912-B3F8-C5FC5BEE2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AEB3D4-899F-4A41-8000-3DDD36273A56}"/>
              </a:ext>
            </a:extLst>
          </p:cNvPr>
          <p:cNvSpPr txBox="1"/>
          <p:nvPr/>
        </p:nvSpPr>
        <p:spPr>
          <a:xfrm>
            <a:off x="496956" y="2816904"/>
            <a:ext cx="111980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Maria Luiza Cantanhede Wuillaume</a:t>
            </a:r>
          </a:p>
          <a:p>
            <a:pPr algn="ctr"/>
            <a:endParaRPr lang="pt-BR" kern="0" spc="29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algn="ctr"/>
            <a:r>
              <a:rPr lang="pt-BR" sz="1600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Orientador(a): </a:t>
            </a:r>
            <a:r>
              <a:rPr lang="pt-BR" sz="1600" b="1" kern="0" spc="29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D.Sc</a:t>
            </a:r>
            <a:r>
              <a:rPr lang="pt-BR" sz="1600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. Andréa Regina Nunes de Carvalho</a:t>
            </a:r>
          </a:p>
          <a:p>
            <a:pPr algn="ctr"/>
            <a:r>
              <a:rPr lang="pt-BR" sz="1600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Coorientador(a): </a:t>
            </a:r>
            <a:r>
              <a:rPr lang="pt-BR" sz="1600" b="1" kern="0" spc="29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D.Sc</a:t>
            </a:r>
            <a:r>
              <a:rPr lang="pt-BR" sz="1600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. Manoel Carlos Pego Saísse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7CED59-888C-4D3B-AEAB-FD9DB70F6B56}"/>
              </a:ext>
            </a:extLst>
          </p:cNvPr>
          <p:cNvSpPr txBox="1"/>
          <p:nvPr/>
        </p:nvSpPr>
        <p:spPr>
          <a:xfrm>
            <a:off x="1282831" y="2293684"/>
            <a:ext cx="962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Statistical Learning na Gestão de Operações na área da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3F6811-C1B9-445F-8FE0-2FFD75293C5F}"/>
              </a:ext>
            </a:extLst>
          </p:cNvPr>
          <p:cNvSpPr txBox="1"/>
          <p:nvPr/>
        </p:nvSpPr>
        <p:spPr>
          <a:xfrm>
            <a:off x="3409120" y="5671189"/>
            <a:ext cx="5373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spc="29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Rio de Janeiro, 09 de março de 2022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CFC423-CFE7-4504-8CC8-6823153AC9EA}"/>
              </a:ext>
            </a:extLst>
          </p:cNvPr>
          <p:cNvSpPr txBox="1"/>
          <p:nvPr/>
        </p:nvSpPr>
        <p:spPr>
          <a:xfrm>
            <a:off x="2969423" y="260531"/>
            <a:ext cx="6253149" cy="164660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1° JD</a:t>
            </a:r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t-BR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algn="ctr"/>
            <a:endParaRPr lang="pt-BR" sz="1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Jornal de Dados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Científicos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pt-BR" sz="20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Tecnológicos</a:t>
            </a:r>
          </a:p>
          <a:p>
            <a:pPr algn="ctr"/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Programas de Iniciação Científica e Tecnológica e às Inovações</a:t>
            </a: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2021-2022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15538E-7FC8-4CED-B592-CD45C7673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35" y="315727"/>
            <a:ext cx="538089" cy="5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2EC0C75C-0631-486C-9DBA-24D1A84B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Divulgação do nosso trabalho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E4C9BA-30EC-4F66-9DF6-BAEC55FF4900}"/>
              </a:ext>
            </a:extLst>
          </p:cNvPr>
          <p:cNvSpPr txBox="1"/>
          <p:nvPr/>
        </p:nvSpPr>
        <p:spPr>
          <a:xfrm>
            <a:off x="501682" y="3270893"/>
            <a:ext cx="892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código, sempre modularizado e bem documentado, está disponível no GitHub do laboratório.</a:t>
            </a:r>
          </a:p>
        </p:txBody>
      </p:sp>
      <p:sp>
        <p:nvSpPr>
          <p:cNvPr id="15" name="CaixaDeTexto 12">
            <a:extLst>
              <a:ext uri="{FF2B5EF4-FFF2-40B4-BE49-F238E27FC236}">
                <a16:creationId xmlns:a16="http://schemas.microsoft.com/office/drawing/2014/main" id="{14ADE818-00EA-48E7-BB0B-7D2C60BF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3" y="1039589"/>
            <a:ext cx="10558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Elaboração de um artigo</a:t>
            </a:r>
          </a:p>
        </p:txBody>
      </p:sp>
      <p:sp>
        <p:nvSpPr>
          <p:cNvPr id="16" name="CaixaDeTexto 12">
            <a:extLst>
              <a:ext uri="{FF2B5EF4-FFF2-40B4-BE49-F238E27FC236}">
                <a16:creationId xmlns:a16="http://schemas.microsoft.com/office/drawing/2014/main" id="{D5F82099-B69A-46D9-84F3-5CC49F259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2" y="2519285"/>
            <a:ext cx="10558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Repositório Remoto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EDBB81-B240-4DFE-8C9E-0F1406ACB71D}"/>
              </a:ext>
            </a:extLst>
          </p:cNvPr>
          <p:cNvSpPr txBox="1"/>
          <p:nvPr/>
        </p:nvSpPr>
        <p:spPr>
          <a:xfrm>
            <a:off x="501683" y="1488269"/>
            <a:ext cx="832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Esse tema está popular na literatura de saúde. Bons resultados podem gerar um artigo que terá espaço em uma revista A1.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E5A932F-31C7-4C73-821D-30D1E0A0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16" y="4505981"/>
            <a:ext cx="5181664" cy="10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654E65F9-5551-4912-B3F8-C5FC5BEE2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04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AEB3D4-899F-4A41-8000-3DDD36273A56}"/>
              </a:ext>
            </a:extLst>
          </p:cNvPr>
          <p:cNvSpPr txBox="1"/>
          <p:nvPr/>
        </p:nvSpPr>
        <p:spPr>
          <a:xfrm>
            <a:off x="3057105" y="3181030"/>
            <a:ext cx="64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Maria Luiza Cantanhede Wuillaume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7CED59-888C-4D3B-AEAB-FD9DB70F6B56}"/>
              </a:ext>
            </a:extLst>
          </p:cNvPr>
          <p:cNvSpPr txBox="1"/>
          <p:nvPr/>
        </p:nvSpPr>
        <p:spPr>
          <a:xfrm>
            <a:off x="2452929" y="2053870"/>
            <a:ext cx="7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Obrigada!</a:t>
            </a:r>
          </a:p>
          <a:p>
            <a:pPr algn="ctr"/>
            <a:r>
              <a:rPr lang="pt-BR" sz="1600" b="1" kern="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Agradecimentos especiais ao Instituto Nacional de Tecnologia, ao Conselho Nacional de Desenvolvimento Científico e Tecnológico e ao Instituto de Psiquiatria da UFRJ </a:t>
            </a:r>
            <a:endParaRPr lang="pt-BR" sz="2800" b="1" kern="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3F6811-C1B9-445F-8FE0-2FFD75293C5F}"/>
              </a:ext>
            </a:extLst>
          </p:cNvPr>
          <p:cNvSpPr txBox="1"/>
          <p:nvPr/>
        </p:nvSpPr>
        <p:spPr>
          <a:xfrm>
            <a:off x="2756848" y="3540496"/>
            <a:ext cx="704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marialuizacw@poli.ufrj.br</a:t>
            </a:r>
            <a:r>
              <a:rPr lang="pt-BR" sz="1600" kern="0" spc="29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6CCBF6-3DCC-421F-8066-9931CA5B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25" y="356603"/>
            <a:ext cx="536494" cy="5364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112FC0F-A216-4BF4-8650-9DDFF80C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481" y="185110"/>
            <a:ext cx="6255038" cy="18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Tudo começa pelos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7AB09-29CE-42BF-BBE2-12F3258630CB}"/>
              </a:ext>
            </a:extLst>
          </p:cNvPr>
          <p:cNvSpPr txBox="1"/>
          <p:nvPr/>
        </p:nvSpPr>
        <p:spPr>
          <a:xfrm>
            <a:off x="501686" y="3515402"/>
            <a:ext cx="6822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banco de dados possui: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Primeira onda: 9412 observações e 1082 variáveis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Segunda onda: 9949 observações e 975 variáveis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Dados categóricos (</a:t>
            </a:r>
            <a:r>
              <a:rPr lang="pt-BR" dirty="0" err="1"/>
              <a:t>Ex</a:t>
            </a:r>
            <a:r>
              <a:rPr lang="pt-BR" dirty="0"/>
              <a:t>: Qual o objeto utilizado para cortar papel?)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Dados numéricos (</a:t>
            </a:r>
            <a:r>
              <a:rPr lang="pt-BR" dirty="0" err="1"/>
              <a:t>Ex</a:t>
            </a:r>
            <a:r>
              <a:rPr lang="pt-BR" dirty="0"/>
              <a:t>: Qual a força de preensão manual do idoso?)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Dados ordinais (</a:t>
            </a:r>
            <a:r>
              <a:rPr lang="pt-BR" dirty="0" err="1"/>
              <a:t>Ex</a:t>
            </a:r>
            <a:r>
              <a:rPr lang="pt-BR" dirty="0"/>
              <a:t>: Como você avalia a qualidade do seu sono?)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6C23C3-73E5-443A-AB98-9E0B98C61853}"/>
              </a:ext>
            </a:extLst>
          </p:cNvPr>
          <p:cNvSpPr txBox="1"/>
          <p:nvPr/>
        </p:nvSpPr>
        <p:spPr>
          <a:xfrm>
            <a:off x="501686" y="1623095"/>
            <a:ext cx="890864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Características: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Amostra nacionalmente representativa de adultos com 50 anos ou mais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Coletado em duas ondas: a </a:t>
            </a:r>
            <a:r>
              <a:rPr lang="pt-BR" b="1" dirty="0"/>
              <a:t>primeira conduzida em 2015-16 </a:t>
            </a:r>
            <a:r>
              <a:rPr lang="pt-BR" dirty="0"/>
              <a:t>e a segunda em 2019-21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D0D0D"/>
                </a:solidFill>
                <a:latin typeface="Söhne"/>
              </a:rPr>
              <a:t>Foram realizadas p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esquisas domiciliares que abrangeram informações detalhadas sobre saúde, aspectos econômicos e sociais do idoso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5BE918-70F9-4ACA-B259-EE32E325B18E}"/>
              </a:ext>
            </a:extLst>
          </p:cNvPr>
          <p:cNvSpPr txBox="1"/>
          <p:nvPr/>
        </p:nvSpPr>
        <p:spPr>
          <a:xfrm>
            <a:off x="501687" y="881620"/>
            <a:ext cx="734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utilizando uma base de dados aberta coletada pelo Fiocruz: Estudo Longitudinal da Saúde dos Idosos Brasileiros (ELSI-Brasil)</a:t>
            </a:r>
          </a:p>
        </p:txBody>
      </p:sp>
    </p:spTree>
    <p:extLst>
      <p:ext uri="{BB962C8B-B14F-4D97-AF65-F5344CB8AC3E}">
        <p14:creationId xmlns:p14="http://schemas.microsoft.com/office/powerpoint/2010/main" val="28822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Capacidade Intrínseca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5BE918-70F9-4ACA-B259-EE32E325B18E}"/>
              </a:ext>
            </a:extLst>
          </p:cNvPr>
          <p:cNvSpPr txBox="1"/>
          <p:nvPr/>
        </p:nvSpPr>
        <p:spPr>
          <a:xfrm>
            <a:off x="652608" y="1595789"/>
            <a:ext cx="42833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Segundo a Organização Mundial da Saúde a Capacidade Intrínseca (CI) é o conjunto de todas as </a:t>
            </a:r>
            <a:r>
              <a:rPr lang="pt-BR" b="1" dirty="0"/>
              <a:t>habilidades físicas e mentais</a:t>
            </a:r>
            <a:r>
              <a:rPr lang="pt-BR" dirty="0"/>
              <a:t> de uma pessoa.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Esse conceito é avaliado por meio de </a:t>
            </a:r>
            <a:r>
              <a:rPr lang="pt-BR" b="1" dirty="0"/>
              <a:t>cinco domínios </a:t>
            </a:r>
            <a:r>
              <a:rPr lang="pt-BR" dirty="0"/>
              <a:t>principais: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Cognitivo</a:t>
            </a:r>
            <a:r>
              <a:rPr lang="pt-BR" dirty="0"/>
              <a:t>,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Psicológico</a:t>
            </a:r>
            <a:r>
              <a:rPr lang="pt-BR" dirty="0"/>
              <a:t>,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Sensorial</a:t>
            </a:r>
            <a:r>
              <a:rPr lang="pt-BR" dirty="0"/>
              <a:t>, Locomotor e Vitalidade.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Literatura atual ainda </a:t>
            </a:r>
            <a:r>
              <a:rPr lang="pt-BR" b="1" dirty="0"/>
              <a:t>não possui</a:t>
            </a:r>
            <a:r>
              <a:rPr lang="pt-BR" dirty="0"/>
              <a:t> um índice definido para o CI.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A45A1-D17C-5773-FC43-71494BA6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43" y="1713390"/>
            <a:ext cx="6154645" cy="3148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3DD08-513D-94AA-2256-B69A5953004E}"/>
              </a:ext>
            </a:extLst>
          </p:cNvPr>
          <p:cNvSpPr txBox="1"/>
          <p:nvPr/>
        </p:nvSpPr>
        <p:spPr>
          <a:xfrm>
            <a:off x="5444872" y="5030964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1 – Domínios e variáveis da Capacidade Intrínseca</a:t>
            </a:r>
          </a:p>
        </p:txBody>
      </p:sp>
    </p:spTree>
    <p:extLst>
      <p:ext uri="{BB962C8B-B14F-4D97-AF65-F5344CB8AC3E}">
        <p14:creationId xmlns:p14="http://schemas.microsoft.com/office/powerpoint/2010/main" val="193423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Objetivo</a:t>
            </a: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A46C9402-D02A-E62F-BBD0-1F9339EAEF9C}"/>
              </a:ext>
            </a:extLst>
          </p:cNvPr>
          <p:cNvSpPr txBox="1"/>
          <p:nvPr/>
        </p:nvSpPr>
        <p:spPr>
          <a:xfrm>
            <a:off x="501686" y="1200233"/>
            <a:ext cx="54285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Desejamos Responder as perguntas:</a:t>
            </a:r>
          </a:p>
          <a:p>
            <a:r>
              <a:rPr lang="pt-BR" dirty="0"/>
              <a:t>Como a Capacidade Intrínseca </a:t>
            </a:r>
            <a:r>
              <a:rPr lang="pt-BR" b="1" dirty="0"/>
              <a:t>varia em relação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ao sexo do idoso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à etnia do idoso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às diferentes regiões do Brasil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à presença de um acompanhante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Vamos gerar </a:t>
            </a:r>
            <a:r>
              <a:rPr lang="pt-BR" b="1" dirty="0"/>
              <a:t>visualizações</a:t>
            </a:r>
            <a:r>
              <a:rPr lang="pt-BR" dirty="0"/>
              <a:t> que respondam essas perguntas a partir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Técnicas de </a:t>
            </a:r>
            <a:r>
              <a:rPr lang="pt-BR" b="1" dirty="0"/>
              <a:t>redução de dimensionalidade</a:t>
            </a:r>
            <a:r>
              <a:rPr lang="pt-BR" dirty="0"/>
              <a:t> (não enxergarmos em 15 dimensões!)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Modelos de </a:t>
            </a:r>
            <a:r>
              <a:rPr lang="pt-BR" b="1" dirty="0"/>
              <a:t>análise preditiva</a:t>
            </a:r>
            <a:r>
              <a:rPr lang="pt-BR" dirty="0"/>
              <a:t> para confirmar o potencial das novas dimensões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338F1-56D6-8849-B457-164278E0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26" y="1393794"/>
            <a:ext cx="4970252" cy="3916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B0F95-4782-A5F6-E5C4-DA807BCBFC48}"/>
              </a:ext>
            </a:extLst>
          </p:cNvPr>
          <p:cNvSpPr txBox="1"/>
          <p:nvPr/>
        </p:nvSpPr>
        <p:spPr>
          <a:xfrm>
            <a:off x="6744714" y="5419102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2 - Imagem Ilustrativa do objetivo final</a:t>
            </a:r>
          </a:p>
        </p:txBody>
      </p:sp>
    </p:spTree>
    <p:extLst>
      <p:ext uri="{BB962C8B-B14F-4D97-AF65-F5344CB8AC3E}">
        <p14:creationId xmlns:p14="http://schemas.microsoft.com/office/powerpoint/2010/main" val="9487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Redução de Dimensionalidade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B0F95-4782-A5F6-E5C4-DA807BCBFC48}"/>
              </a:ext>
            </a:extLst>
          </p:cNvPr>
          <p:cNvSpPr txBox="1"/>
          <p:nvPr/>
        </p:nvSpPr>
        <p:spPr>
          <a:xfrm>
            <a:off x="7062256" y="3774293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5 - </a:t>
            </a:r>
            <a:r>
              <a:rPr lang="pt-BR" sz="1100" dirty="0" err="1"/>
              <a:t>Autoencoder</a:t>
            </a:r>
            <a:endParaRPr lang="pt-BR" sz="1100" dirty="0"/>
          </a:p>
        </p:txBody>
      </p:sp>
      <p:pic>
        <p:nvPicPr>
          <p:cNvPr id="1026" name="Picture 2" descr="Autoencoder and PCA for Dimensionality reduction on MNIST Dataset…(with  code). | by CHAUDHARI AMOL MOHAMMAD | Medium">
            <a:extLst>
              <a:ext uri="{FF2B5EF4-FFF2-40B4-BE49-F238E27FC236}">
                <a16:creationId xmlns:a16="http://schemas.microsoft.com/office/drawing/2014/main" id="{6D8B49AF-7D07-5B1B-5DAE-5FAF4E15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56" y="1160526"/>
            <a:ext cx="4335262" cy="24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ison between PCA and Autoencoder [15] | Download Scientific Diagram">
            <a:extLst>
              <a:ext uri="{FF2B5EF4-FFF2-40B4-BE49-F238E27FC236}">
                <a16:creationId xmlns:a16="http://schemas.microsoft.com/office/drawing/2014/main" id="{DA547FB7-DF94-8F80-1698-F18ED6BA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79" y="1111941"/>
            <a:ext cx="2887616" cy="24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mensionality Reduction Using scikit-learn in Python - Data Courses">
            <a:extLst>
              <a:ext uri="{FF2B5EF4-FFF2-40B4-BE49-F238E27FC236}">
                <a16:creationId xmlns:a16="http://schemas.microsoft.com/office/drawing/2014/main" id="{8F3F433E-9E92-4173-9661-CA9EF32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85" y="1160526"/>
            <a:ext cx="2315433" cy="265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EA8BC-DEA9-BE35-DBB0-583351A97DE9}"/>
              </a:ext>
            </a:extLst>
          </p:cNvPr>
          <p:cNvSpPr txBox="1"/>
          <p:nvPr/>
        </p:nvSpPr>
        <p:spPr>
          <a:xfrm>
            <a:off x="3909579" y="3787499"/>
            <a:ext cx="23259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4 – PCA </a:t>
            </a:r>
            <a:r>
              <a:rPr lang="pt-BR" sz="1100" dirty="0" err="1"/>
              <a:t>vs</a:t>
            </a:r>
            <a:r>
              <a:rPr lang="pt-BR" sz="1100" dirty="0"/>
              <a:t> </a:t>
            </a:r>
            <a:r>
              <a:rPr lang="pt-BR" sz="1100" dirty="0" err="1"/>
              <a:t>Autoencoder</a:t>
            </a:r>
            <a:endParaRPr lang="pt-B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46432-1B6E-684B-490C-5E76C377D8EA}"/>
              </a:ext>
            </a:extLst>
          </p:cNvPr>
          <p:cNvSpPr txBox="1"/>
          <p:nvPr/>
        </p:nvSpPr>
        <p:spPr>
          <a:xfrm>
            <a:off x="1478245" y="3734929"/>
            <a:ext cx="12084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3 - PCA</a:t>
            </a:r>
          </a:p>
        </p:txBody>
      </p:sp>
      <p:sp>
        <p:nvSpPr>
          <p:cNvPr id="4" name="CaixaDeTexto 8">
            <a:extLst>
              <a:ext uri="{FF2B5EF4-FFF2-40B4-BE49-F238E27FC236}">
                <a16:creationId xmlns:a16="http://schemas.microsoft.com/office/drawing/2014/main" id="{2E05E1FC-F2C3-BD5F-5B45-D59923E3B6E5}"/>
              </a:ext>
            </a:extLst>
          </p:cNvPr>
          <p:cNvSpPr txBox="1"/>
          <p:nvPr/>
        </p:nvSpPr>
        <p:spPr>
          <a:xfrm>
            <a:off x="501686" y="4204140"/>
            <a:ext cx="5160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Principal </a:t>
            </a:r>
            <a:r>
              <a:rPr lang="pt-BR" b="1" dirty="0" err="1"/>
              <a:t>Component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(PCA):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Vantagem: </a:t>
            </a:r>
            <a:r>
              <a:rPr lang="pt-BR" dirty="0" err="1"/>
              <a:t>interpretabilidade</a:t>
            </a:r>
            <a:r>
              <a:rPr lang="pt-BR" dirty="0"/>
              <a:t> e simplicidade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podemos saber qual o peso e direção de cada uma das variáveis, após a redução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PC1 = w</a:t>
            </a:r>
            <a:r>
              <a:rPr lang="pt-BR" sz="1050" dirty="0"/>
              <a:t>1 </a:t>
            </a:r>
            <a:r>
              <a:rPr lang="pt-BR" dirty="0"/>
              <a:t>d</a:t>
            </a:r>
            <a:r>
              <a:rPr lang="pt-BR" sz="1200" dirty="0"/>
              <a:t>1</a:t>
            </a:r>
            <a:r>
              <a:rPr lang="pt-BR" dirty="0"/>
              <a:t> + w</a:t>
            </a:r>
            <a:r>
              <a:rPr lang="pt-BR" sz="1200" dirty="0"/>
              <a:t>2</a:t>
            </a:r>
            <a:r>
              <a:rPr lang="pt-BR" dirty="0"/>
              <a:t> d</a:t>
            </a:r>
            <a:r>
              <a:rPr lang="pt-BR" sz="1200" dirty="0"/>
              <a:t>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Desvantagem: os dados precisam estar correlacionados linearmente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8D4A1-B176-2481-B4A0-30189722CB57}"/>
              </a:ext>
            </a:extLst>
          </p:cNvPr>
          <p:cNvSpPr txBox="1"/>
          <p:nvPr/>
        </p:nvSpPr>
        <p:spPr>
          <a:xfrm>
            <a:off x="6455149" y="4235309"/>
            <a:ext cx="52351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Autoencoder</a:t>
            </a:r>
            <a:r>
              <a:rPr lang="pt-B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Vantagem: lida com relações não lineares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Desvantagem: difícil de interpretar, modelo complexo e composto de vários parâmetros que precisam ser otimizados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3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Redução de Dimensionalidade</a:t>
            </a:r>
          </a:p>
        </p:txBody>
      </p:sp>
      <p:sp>
        <p:nvSpPr>
          <p:cNvPr id="4" name="CaixaDeTexto 8">
            <a:extLst>
              <a:ext uri="{FF2B5EF4-FFF2-40B4-BE49-F238E27FC236}">
                <a16:creationId xmlns:a16="http://schemas.microsoft.com/office/drawing/2014/main" id="{2E05E1FC-F2C3-BD5F-5B45-D59923E3B6E5}"/>
              </a:ext>
            </a:extLst>
          </p:cNvPr>
          <p:cNvSpPr txBox="1"/>
          <p:nvPr/>
        </p:nvSpPr>
        <p:spPr>
          <a:xfrm>
            <a:off x="841974" y="4942272"/>
            <a:ext cx="8627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Resultados do PCA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2 primeiros componentes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explicam</a:t>
            </a:r>
            <a:r>
              <a:rPr lang="pt-BR" dirty="0"/>
              <a:t> suficientemente</a:t>
            </a:r>
            <a:r>
              <a:rPr lang="pt-BR" b="1" dirty="0"/>
              <a:t> a variabilidade</a:t>
            </a:r>
            <a:r>
              <a:rPr lang="pt-BR" dirty="0"/>
              <a:t>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modelo foi capaz de acertar a relação de </a:t>
            </a:r>
            <a:r>
              <a:rPr lang="pt-BR" b="1" dirty="0"/>
              <a:t>proporcionalidade</a:t>
            </a:r>
            <a:r>
              <a:rPr lang="pt-BR" dirty="0"/>
              <a:t> entre as variáveis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102F-85AB-9D3F-CF9E-430C850F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4" y="1160999"/>
            <a:ext cx="4282287" cy="330464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F5079-A123-973D-7BF0-312BA8DB82DA}"/>
              </a:ext>
            </a:extLst>
          </p:cNvPr>
          <p:cNvCxnSpPr>
            <a:cxnSpLocks/>
          </p:cNvCxnSpPr>
          <p:nvPr/>
        </p:nvCxnSpPr>
        <p:spPr>
          <a:xfrm>
            <a:off x="1910282" y="1160999"/>
            <a:ext cx="0" cy="319581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80ACF2-3649-B7F0-E4C7-C3C528BA407F}"/>
              </a:ext>
            </a:extLst>
          </p:cNvPr>
          <p:cNvSpPr txBox="1"/>
          <p:nvPr/>
        </p:nvSpPr>
        <p:spPr>
          <a:xfrm>
            <a:off x="841974" y="4464442"/>
            <a:ext cx="2921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6 – Variância Explicada pelo PCA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A28AF-507A-1473-58F8-D94F97135EA2}"/>
              </a:ext>
            </a:extLst>
          </p:cNvPr>
          <p:cNvSpPr txBox="1"/>
          <p:nvPr/>
        </p:nvSpPr>
        <p:spPr>
          <a:xfrm>
            <a:off x="5563714" y="4501298"/>
            <a:ext cx="33830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Figura 7 – Pesos do primeiro componente do PCA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A40C30-5F06-C952-E2B0-3527D9858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14" y="1075836"/>
            <a:ext cx="47180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2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Redução de Dimensionalidade</a:t>
            </a:r>
          </a:p>
        </p:txBody>
      </p:sp>
      <p:sp>
        <p:nvSpPr>
          <p:cNvPr id="4" name="CaixaDeTexto 8">
            <a:extLst>
              <a:ext uri="{FF2B5EF4-FFF2-40B4-BE49-F238E27FC236}">
                <a16:creationId xmlns:a16="http://schemas.microsoft.com/office/drawing/2014/main" id="{2E05E1FC-F2C3-BD5F-5B45-D59923E3B6E5}"/>
              </a:ext>
            </a:extLst>
          </p:cNvPr>
          <p:cNvSpPr txBox="1"/>
          <p:nvPr/>
        </p:nvSpPr>
        <p:spPr>
          <a:xfrm>
            <a:off x="841974" y="4942272"/>
            <a:ext cx="8627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Resultados do </a:t>
            </a:r>
            <a:r>
              <a:rPr lang="pt-BR" b="1" dirty="0" err="1"/>
              <a:t>Autoencoder</a:t>
            </a:r>
            <a:r>
              <a:rPr lang="pt-B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Redução para 2 dimensões latentes </a:t>
            </a:r>
            <a:r>
              <a:rPr lang="pt-BR" b="1" dirty="0"/>
              <a:t>não produziu</a:t>
            </a:r>
            <a:r>
              <a:rPr lang="pt-BR" dirty="0"/>
              <a:t> resultados de </a:t>
            </a:r>
            <a:r>
              <a:rPr lang="pt-BR" b="1" dirty="0"/>
              <a:t>R2 satisfatórios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77BEA-ADE4-3C88-6FE1-E387610E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88" y="1203676"/>
            <a:ext cx="5372395" cy="3457482"/>
          </a:xfrm>
          <a:prstGeom prst="rect">
            <a:avLst/>
          </a:prstGeom>
        </p:spPr>
      </p:pic>
      <p:pic>
        <p:nvPicPr>
          <p:cNvPr id="1026" name="Picture 2" descr="R-Squared: Formula Explanation. We all must have seen these terms… | by  Saurabh Gupta | Analytics Vidhya | Medium">
            <a:extLst>
              <a:ext uri="{FF2B5EF4-FFF2-40B4-BE49-F238E27FC236}">
                <a16:creationId xmlns:a16="http://schemas.microsoft.com/office/drawing/2014/main" id="{411A4E05-94E7-4239-AE2F-EE997683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6" y="1308847"/>
            <a:ext cx="4691798" cy="9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0C29E-7874-939C-F53E-171683E2D425}"/>
              </a:ext>
            </a:extLst>
          </p:cNvPr>
          <p:cNvSpPr txBox="1"/>
          <p:nvPr/>
        </p:nvSpPr>
        <p:spPr>
          <a:xfrm>
            <a:off x="501686" y="2441006"/>
            <a:ext cx="4691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R2 vai medir qual a </a:t>
            </a:r>
            <a:r>
              <a:rPr lang="pt-BR" b="1" dirty="0"/>
              <a:t>capacidade do modelo de </a:t>
            </a:r>
          </a:p>
          <a:p>
            <a:r>
              <a:rPr lang="pt-BR" b="1" dirty="0"/>
              <a:t>representar a variabilidade </a:t>
            </a:r>
            <a:r>
              <a:rPr lang="pt-BR" dirty="0"/>
              <a:t>das 15 variáveis. Cada variável vai produzir um R2, o R2 global é a média.</a:t>
            </a:r>
          </a:p>
        </p:txBody>
      </p:sp>
    </p:spTree>
    <p:extLst>
      <p:ext uri="{BB962C8B-B14F-4D97-AF65-F5344CB8AC3E}">
        <p14:creationId xmlns:p14="http://schemas.microsoft.com/office/powerpoint/2010/main" val="182250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2">
            <a:extLst>
              <a:ext uri="{FF2B5EF4-FFF2-40B4-BE49-F238E27FC236}">
                <a16:creationId xmlns:a16="http://schemas.microsoft.com/office/drawing/2014/main" id="{17AA6617-CEB0-4C3A-BDB9-51D8480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6" y="460897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Modelo Preditivo - Ainda tem solução!</a:t>
            </a:r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426E31B4-9486-A09C-30B8-08F6F814511E}"/>
              </a:ext>
            </a:extLst>
          </p:cNvPr>
          <p:cNvSpPr txBox="1"/>
          <p:nvPr/>
        </p:nvSpPr>
        <p:spPr>
          <a:xfrm>
            <a:off x="501686" y="726524"/>
            <a:ext cx="608554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A medida que as </a:t>
            </a:r>
            <a:r>
              <a:rPr lang="pt-BR" b="1" dirty="0"/>
              <a:t>Capacidade Intrínseca decresce</a:t>
            </a:r>
            <a:r>
              <a:rPr lang="pt-BR" dirty="0"/>
              <a:t> as </a:t>
            </a:r>
            <a:r>
              <a:rPr lang="pt-BR" b="1" dirty="0"/>
              <a:t>habilidades funcionais</a:t>
            </a:r>
            <a:r>
              <a:rPr lang="pt-BR" dirty="0"/>
              <a:t> do idoso também </a:t>
            </a:r>
            <a:r>
              <a:rPr lang="pt-BR" b="1" dirty="0"/>
              <a:t>decrescem</a:t>
            </a:r>
            <a:r>
              <a:rPr lang="pt-BR" dirty="0"/>
              <a:t>.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ADL (Atividades de Vida Diária) :</a:t>
            </a:r>
          </a:p>
          <a:p>
            <a:pPr lvl="2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vestir-se, tomar banho, usar o banheiro, transferir-se e manter a continência</a:t>
            </a:r>
            <a:endParaRPr lang="pt-BR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AADL (Atividades Avançadas de Vida Diária):</a:t>
            </a:r>
          </a:p>
          <a:p>
            <a:pPr lvl="2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fazer compras, cozinhar, realizar a manutenção doméstica, usar transporte, tomar medicamentos de forma apropriada, e gerenciar finanças.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IADL (Atividades Instrumentais de Vida Diária):</a:t>
            </a:r>
          </a:p>
          <a:p>
            <a:pPr lvl="2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preparar refeições, limpar a casa, fazer compras, utilizar meios de transporte, gerenciar medicamentos, lidar com dinheiro e usar o telefone</a:t>
            </a:r>
          </a:p>
          <a:p>
            <a:pPr lvl="2"/>
            <a:endParaRPr lang="pt-BR" dirty="0"/>
          </a:p>
          <a:p>
            <a:r>
              <a:rPr lang="pt-BR" dirty="0"/>
              <a:t>Se esses </a:t>
            </a:r>
            <a:r>
              <a:rPr lang="pt-BR" b="1" dirty="0"/>
              <a:t>componentes</a:t>
            </a:r>
            <a:r>
              <a:rPr lang="pt-BR" dirty="0"/>
              <a:t> forem </a:t>
            </a:r>
            <a:r>
              <a:rPr lang="pt-BR" b="1" dirty="0"/>
              <a:t>bons </a:t>
            </a:r>
            <a:r>
              <a:rPr lang="pt-BR" b="1" dirty="0" err="1"/>
              <a:t>preditores</a:t>
            </a:r>
            <a:r>
              <a:rPr lang="pt-BR" b="1" dirty="0"/>
              <a:t> </a:t>
            </a:r>
            <a:r>
              <a:rPr lang="pt-BR" dirty="0"/>
              <a:t>para as </a:t>
            </a:r>
            <a:r>
              <a:rPr lang="pt-BR" b="1" dirty="0"/>
              <a:t>variáveis de desfecho </a:t>
            </a:r>
            <a:r>
              <a:rPr lang="pt-BR" dirty="0"/>
              <a:t>ainda podemos utilizar os resultados.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34D0F-8CFC-111E-0662-9640397C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60" y="1388773"/>
            <a:ext cx="4514002" cy="40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2">
            <a:extLst>
              <a:ext uri="{FF2B5EF4-FFF2-40B4-BE49-F238E27FC236}">
                <a16:creationId xmlns:a16="http://schemas.microsoft.com/office/drawing/2014/main" id="{D24BF4D3-78CB-4948-A433-52FCFFF1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54" y="648286"/>
            <a:ext cx="10558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Próximos passos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DD10D6-D5E0-4A6B-AB0A-6AD74E305763}"/>
              </a:ext>
            </a:extLst>
          </p:cNvPr>
          <p:cNvSpPr txBox="1"/>
          <p:nvPr/>
        </p:nvSpPr>
        <p:spPr>
          <a:xfrm>
            <a:off x="515754" y="1610465"/>
            <a:ext cx="945386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Avaliar outras arquiteturas para o </a:t>
            </a:r>
            <a:r>
              <a:rPr lang="pt-BR" sz="2000" dirty="0" err="1"/>
              <a:t>Autoencoder</a:t>
            </a:r>
            <a:r>
              <a:rPr lang="pt-BR" sz="2000" dirty="0"/>
              <a:t> a partir de algoritmos genéticos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Utilizar os melhores resultados do PCA e do </a:t>
            </a:r>
            <a:r>
              <a:rPr lang="pt-BR" sz="2000" dirty="0" err="1"/>
              <a:t>Autoencoder</a:t>
            </a:r>
            <a:r>
              <a:rPr lang="pt-BR" sz="2000" dirty="0"/>
              <a:t> como entrada para o modelo preditivo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Estudar a técnica do </a:t>
            </a:r>
            <a:r>
              <a:rPr lang="pt-BR" sz="2000" dirty="0" err="1"/>
              <a:t>Kernel</a:t>
            </a:r>
            <a:r>
              <a:rPr lang="pt-BR" sz="2000" dirty="0"/>
              <a:t> PCA como método alternativo de redução de dimensionalidade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Gerar os gráficos que mostram a relação entre a  Capacidade Intrínseca e as variáveis étnico-sociais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84505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800</Words>
  <Application>Microsoft Office PowerPoint</Application>
  <PresentationFormat>Widescreen</PresentationFormat>
  <Paragraphs>130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 de Faria Peres</dc:creator>
  <cp:lastModifiedBy>Malu Wuillaume (Nokia)</cp:lastModifiedBy>
  <cp:revision>43</cp:revision>
  <dcterms:created xsi:type="dcterms:W3CDTF">2021-07-13T18:58:41Z</dcterms:created>
  <dcterms:modified xsi:type="dcterms:W3CDTF">2024-05-03T18:51:12Z</dcterms:modified>
</cp:coreProperties>
</file>