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rebuchet MS" charset="1" panose="020B0603020202020204"/>
      <p:regular r:id="rId10"/>
    </p:embeddedFont>
    <p:embeddedFont>
      <p:font typeface="Trebuchet MS Bold" charset="1" panose="020B0703020202020204"/>
      <p:regular r:id="rId11"/>
    </p:embeddedFont>
    <p:embeddedFont>
      <p:font typeface="Trebuchet MS Italics" charset="1" panose="020B0603020202090204"/>
      <p:regular r:id="rId12"/>
    </p:embeddedFont>
    <p:embeddedFont>
      <p:font typeface="Trebuchet MS Bold Italics" charset="1" panose="020B070302020209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1.jpe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23.png" Type="http://schemas.openxmlformats.org/officeDocument/2006/relationships/image"/><Relationship Id="rId9" Target="../media/image1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1.jpe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9170" y="1562095"/>
            <a:ext cx="2805108" cy="2190745"/>
          </a:xfrm>
          <a:custGeom>
            <a:avLst/>
            <a:gdLst/>
            <a:ahLst/>
            <a:cxnLst/>
            <a:rect r="r" b="b" t="t" l="l"/>
            <a:pathLst>
              <a:path h="2190745" w="2805108">
                <a:moveTo>
                  <a:pt x="0" y="0"/>
                </a:moveTo>
                <a:lnTo>
                  <a:pt x="2805108" y="0"/>
                </a:lnTo>
                <a:lnTo>
                  <a:pt x="2805108" y="2190745"/>
                </a:lnTo>
                <a:lnTo>
                  <a:pt x="0" y="2190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1600" y="4537274"/>
            <a:ext cx="2500312" cy="2157412"/>
          </a:xfrm>
          <a:custGeom>
            <a:avLst/>
            <a:gdLst/>
            <a:ahLst/>
            <a:cxnLst/>
            <a:rect r="r" b="b" t="t" l="l"/>
            <a:pathLst>
              <a:path h="2157412" w="2500312">
                <a:moveTo>
                  <a:pt x="0" y="0"/>
                </a:moveTo>
                <a:lnTo>
                  <a:pt x="2500312" y="0"/>
                </a:lnTo>
                <a:lnTo>
                  <a:pt x="2500312" y="2157413"/>
                </a:lnTo>
                <a:lnTo>
                  <a:pt x="0" y="21574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86175" y="7222331"/>
            <a:ext cx="1085850" cy="928688"/>
          </a:xfrm>
          <a:custGeom>
            <a:avLst/>
            <a:gdLst/>
            <a:ahLst/>
            <a:cxnLst/>
            <a:rect r="r" b="b" t="t" l="l"/>
            <a:pathLst>
              <a:path h="928688" w="1085850">
                <a:moveTo>
                  <a:pt x="0" y="0"/>
                </a:moveTo>
                <a:lnTo>
                  <a:pt x="1085850" y="0"/>
                </a:lnTo>
                <a:lnTo>
                  <a:pt x="1085850" y="928688"/>
                </a:lnTo>
                <a:lnTo>
                  <a:pt x="0" y="9286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52855" y="-95255"/>
            <a:ext cx="7335145" cy="10477510"/>
          </a:xfrm>
          <a:custGeom>
            <a:avLst/>
            <a:gdLst/>
            <a:ahLst/>
            <a:cxnLst/>
            <a:rect r="r" b="b" t="t" l="l"/>
            <a:pathLst>
              <a:path h="10477510" w="7335145">
                <a:moveTo>
                  <a:pt x="0" y="0"/>
                </a:moveTo>
                <a:lnTo>
                  <a:pt x="7335145" y="0"/>
                </a:lnTo>
                <a:lnTo>
                  <a:pt x="7335145" y="10477510"/>
                </a:lnTo>
                <a:lnTo>
                  <a:pt x="0" y="104775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087278" y="9674633"/>
            <a:ext cx="112300" cy="302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2E946B"/>
                </a:solidFill>
                <a:latin typeface="Trebuchet MS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68307" y="5176075"/>
            <a:ext cx="8769096" cy="838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2"/>
              </a:lnSpc>
            </a:pPr>
            <a:r>
              <a:rPr lang="en-US" sz="4844">
                <a:solidFill>
                  <a:srgbClr val="000000"/>
                </a:solidFill>
                <a:latin typeface="Trebuchet MS"/>
              </a:rPr>
              <a:t>LATHIKA SARAN 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72025" y="3295309"/>
            <a:ext cx="8542025" cy="124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5"/>
              </a:lnSpc>
            </a:pPr>
            <a:r>
              <a:rPr lang="en-US" sz="3603">
                <a:solidFill>
                  <a:srgbClr val="000000"/>
                </a:solidFill>
                <a:latin typeface="Trebuchet MS Bold"/>
              </a:rPr>
              <a:t>PIX2PIX FOR SEMATIC SEGMENTATION AND IMAGE TO IMAGE TRANSLATION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44112" y="2543175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48109" y="-95255"/>
            <a:ext cx="7335145" cy="10477510"/>
          </a:xfrm>
          <a:custGeom>
            <a:avLst/>
            <a:gdLst/>
            <a:ahLst/>
            <a:cxnLst/>
            <a:rect r="r" b="b" t="t" l="l"/>
            <a:pathLst>
              <a:path h="10477510" w="7335145">
                <a:moveTo>
                  <a:pt x="0" y="0"/>
                </a:moveTo>
                <a:lnTo>
                  <a:pt x="7335146" y="0"/>
                </a:lnTo>
                <a:lnTo>
                  <a:pt x="7335146" y="10477510"/>
                </a:lnTo>
                <a:lnTo>
                  <a:pt x="0" y="104775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43059" y="9603429"/>
            <a:ext cx="1814441" cy="28575"/>
          </a:xfrm>
          <a:custGeom>
            <a:avLst/>
            <a:gdLst/>
            <a:ahLst/>
            <a:cxnLst/>
            <a:rect r="r" b="b" t="t" l="l"/>
            <a:pathLst>
              <a:path h="28575" w="1814441">
                <a:moveTo>
                  <a:pt x="0" y="0"/>
                </a:moveTo>
                <a:lnTo>
                  <a:pt x="1814441" y="0"/>
                </a:lnTo>
                <a:lnTo>
                  <a:pt x="181444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972978" y="9674633"/>
            <a:ext cx="226600" cy="302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15">
                <a:solidFill>
                  <a:srgbClr val="2E946B"/>
                </a:solidFill>
                <a:latin typeface="Trebuchet MS"/>
              </a:rPr>
              <a:t>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00750" y="4285071"/>
            <a:ext cx="6286500" cy="1535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70"/>
              </a:lnSpc>
            </a:pPr>
            <a:r>
              <a:rPr lang="en-US" sz="8907">
                <a:solidFill>
                  <a:srgbClr val="000000"/>
                </a:solidFill>
                <a:latin typeface="Trebuchet MS Bold"/>
              </a:rPr>
              <a:t>THANK YOU</a:t>
            </a:r>
            <a:r>
              <a:rPr lang="en-US" sz="8907">
                <a:solidFill>
                  <a:srgbClr val="000000"/>
                </a:solidFill>
                <a:latin typeface="Trebuchet MS Bold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44112" y="2543175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48109" y="-95255"/>
            <a:ext cx="7335145" cy="10477510"/>
          </a:xfrm>
          <a:custGeom>
            <a:avLst/>
            <a:gdLst/>
            <a:ahLst/>
            <a:cxnLst/>
            <a:rect r="r" b="b" t="t" l="l"/>
            <a:pathLst>
              <a:path h="10477510" w="7335145">
                <a:moveTo>
                  <a:pt x="0" y="0"/>
                </a:moveTo>
                <a:lnTo>
                  <a:pt x="7335146" y="0"/>
                </a:lnTo>
                <a:lnTo>
                  <a:pt x="7335146" y="10477510"/>
                </a:lnTo>
                <a:lnTo>
                  <a:pt x="0" y="104775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3705225" cy="2952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05225" cy="295275"/>
            </a:xfrm>
            <a:custGeom>
              <a:avLst/>
              <a:gdLst/>
              <a:ahLst/>
              <a:cxnLst/>
              <a:rect r="r" b="b" t="t" l="l"/>
              <a:pathLst>
                <a:path h="295275" w="3705225">
                  <a:moveTo>
                    <a:pt x="0" y="295275"/>
                  </a:moveTo>
                  <a:lnTo>
                    <a:pt x="3705225" y="295275"/>
                  </a:lnTo>
                  <a:lnTo>
                    <a:pt x="3705225" y="0"/>
                  </a:lnTo>
                  <a:lnTo>
                    <a:pt x="0" y="0"/>
                  </a:lnTo>
                  <a:lnTo>
                    <a:pt x="0" y="295275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7087278" y="9674633"/>
            <a:ext cx="112300" cy="302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2E946B"/>
                </a:solidFill>
                <a:latin typeface="Trebuchet MS"/>
              </a:rPr>
              <a:t>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8712" y="1163564"/>
            <a:ext cx="5825742" cy="109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3"/>
              </a:lnSpc>
            </a:pPr>
            <a:r>
              <a:rPr lang="en-US" sz="6423">
                <a:solidFill>
                  <a:srgbClr val="000000"/>
                </a:solidFill>
                <a:latin typeface="Trebuchet MS Bold"/>
              </a:rPr>
              <a:t>PROJECT TITLE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255" y="3307238"/>
            <a:ext cx="16992024" cy="532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25657" indent="-462829" lvl="1">
              <a:lnSpc>
                <a:spcPts val="6002"/>
              </a:lnSpc>
              <a:buFont typeface="Arial"/>
              <a:buChar char="•"/>
            </a:pPr>
            <a:r>
              <a:rPr lang="en-US" sz="4287">
                <a:solidFill>
                  <a:srgbClr val="000000"/>
                </a:solidFill>
                <a:latin typeface="Trebuchet MS"/>
              </a:rPr>
              <a:t>Pix2Pix for Semantic Segmentation and Image Translation</a:t>
            </a:r>
          </a:p>
          <a:p>
            <a:pPr>
              <a:lnSpc>
                <a:spcPts val="6002"/>
              </a:lnSpc>
            </a:pPr>
            <a:r>
              <a:rPr lang="en-US" sz="4287">
                <a:solidFill>
                  <a:srgbClr val="000000"/>
                </a:solidFill>
                <a:latin typeface="Trebuchet MS"/>
              </a:rPr>
              <a:t>      Pix2Pix excels at tasks like semantic segmentation (labeling  </a:t>
            </a:r>
          </a:p>
          <a:p>
            <a:pPr>
              <a:lnSpc>
                <a:spcPts val="6002"/>
              </a:lnSpc>
            </a:pPr>
            <a:r>
              <a:rPr lang="en-US" sz="4287">
                <a:solidFill>
                  <a:srgbClr val="000000"/>
                </a:solidFill>
                <a:latin typeface="Trebuchet MS"/>
              </a:rPr>
              <a:t>      image content).</a:t>
            </a:r>
          </a:p>
          <a:p>
            <a:pPr marL="925657" indent="-462829" lvl="1">
              <a:lnSpc>
                <a:spcPts val="6002"/>
              </a:lnSpc>
              <a:buFont typeface="Arial"/>
              <a:buChar char="•"/>
            </a:pPr>
            <a:r>
              <a:rPr lang="en-US" sz="4287">
                <a:solidFill>
                  <a:srgbClr val="000000"/>
                </a:solidFill>
                <a:latin typeface="Trebuchet MS"/>
              </a:rPr>
              <a:t>It can translate images between various domains (e.g., colorizing black and white photos, applying artistic styles).</a:t>
            </a:r>
          </a:p>
          <a:p>
            <a:pPr marL="925657" indent="-462829" lvl="1">
              <a:lnSpc>
                <a:spcPts val="6002"/>
              </a:lnSpc>
              <a:buFont typeface="Arial"/>
              <a:buChar char="•"/>
            </a:pPr>
            <a:r>
              <a:rPr lang="en-US" sz="4287">
                <a:solidFill>
                  <a:srgbClr val="000000"/>
                </a:solidFill>
                <a:latin typeface="Trebuchet MS"/>
              </a:rPr>
              <a:t>This versatility makes it valuable in diverse image processing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255" y="5919783"/>
            <a:ext cx="6448420" cy="4462458"/>
          </a:xfrm>
          <a:custGeom>
            <a:avLst/>
            <a:gdLst/>
            <a:ahLst/>
            <a:cxnLst/>
            <a:rect r="r" b="b" t="t" l="l"/>
            <a:pathLst>
              <a:path h="4462458" w="6448420">
                <a:moveTo>
                  <a:pt x="0" y="0"/>
                </a:moveTo>
                <a:lnTo>
                  <a:pt x="6448420" y="0"/>
                </a:lnTo>
                <a:lnTo>
                  <a:pt x="6448420" y="4462457"/>
                </a:lnTo>
                <a:lnTo>
                  <a:pt x="0" y="44624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44238" y="671512"/>
            <a:ext cx="542925" cy="542925"/>
          </a:xfrm>
          <a:custGeom>
            <a:avLst/>
            <a:gdLst/>
            <a:ahLst/>
            <a:cxnLst/>
            <a:rect r="r" b="b" t="t" l="l"/>
            <a:pathLst>
              <a:path h="542925" w="542925">
                <a:moveTo>
                  <a:pt x="0" y="0"/>
                </a:moveTo>
                <a:lnTo>
                  <a:pt x="542924" y="0"/>
                </a:lnTo>
                <a:lnTo>
                  <a:pt x="542924" y="542926"/>
                </a:lnTo>
                <a:lnTo>
                  <a:pt x="0" y="5429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48109" y="-95255"/>
            <a:ext cx="7335145" cy="10477510"/>
          </a:xfrm>
          <a:custGeom>
            <a:avLst/>
            <a:gdLst/>
            <a:ahLst/>
            <a:cxnLst/>
            <a:rect r="r" b="b" t="t" l="l"/>
            <a:pathLst>
              <a:path h="10477510" w="7335145">
                <a:moveTo>
                  <a:pt x="0" y="0"/>
                </a:moveTo>
                <a:lnTo>
                  <a:pt x="7335146" y="0"/>
                </a:lnTo>
                <a:lnTo>
                  <a:pt x="7335146" y="10477510"/>
                </a:lnTo>
                <a:lnTo>
                  <a:pt x="0" y="104775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271462" y="5762863"/>
            <a:ext cx="2600325" cy="4514850"/>
          </a:xfrm>
          <a:custGeom>
            <a:avLst/>
            <a:gdLst/>
            <a:ahLst/>
            <a:cxnLst/>
            <a:rect r="r" b="b" t="t" l="l"/>
            <a:pathLst>
              <a:path h="4514850" w="2600325">
                <a:moveTo>
                  <a:pt x="2600324" y="0"/>
                </a:moveTo>
                <a:lnTo>
                  <a:pt x="0" y="0"/>
                </a:lnTo>
                <a:lnTo>
                  <a:pt x="0" y="4514850"/>
                </a:lnTo>
                <a:lnTo>
                  <a:pt x="2600324" y="4514850"/>
                </a:lnTo>
                <a:lnTo>
                  <a:pt x="2600324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087278" y="9674633"/>
            <a:ext cx="112300" cy="302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2E946B"/>
                </a:solidFill>
                <a:latin typeface="Trebuchet MS"/>
              </a:rPr>
              <a:t>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23300" y="800100"/>
            <a:ext cx="5224453" cy="1231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90"/>
              </a:lnSpc>
            </a:pPr>
            <a:r>
              <a:rPr lang="en-US" sz="7207" spc="7">
                <a:solidFill>
                  <a:srgbClr val="000000"/>
                </a:solidFill>
                <a:latin typeface="Trebuchet MS Bold"/>
              </a:rPr>
              <a:t>AGENDA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23300" y="2712873"/>
            <a:ext cx="16333114" cy="6328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0889" indent="-430444" lvl="1">
              <a:lnSpc>
                <a:spcPts val="5582"/>
              </a:lnSpc>
              <a:buFont typeface="Arial"/>
              <a:buChar char="•"/>
            </a:pPr>
            <a:r>
              <a:rPr lang="en-US" sz="3987">
                <a:solidFill>
                  <a:srgbClr val="000000"/>
                </a:solidFill>
                <a:latin typeface="Trebuchet MS"/>
              </a:rPr>
              <a:t>Pix2Pix, a powerful deep learning model based on Generative Adversarial Networks (GANs), has revolutionized the field of image-to-image translation. It allows for the creation of realistic and nuanced transformations between various image domains.</a:t>
            </a:r>
          </a:p>
          <a:p>
            <a:pPr marL="860889" indent="-430444" lvl="1">
              <a:lnSpc>
                <a:spcPts val="5582"/>
              </a:lnSpc>
              <a:buFont typeface="Arial"/>
              <a:buChar char="•"/>
            </a:pPr>
            <a:r>
              <a:rPr lang="en-US" sz="3987">
                <a:solidFill>
                  <a:srgbClr val="000000"/>
                </a:solidFill>
                <a:latin typeface="Trebuchet MS"/>
              </a:rPr>
              <a:t>Semantic segmentation involves assigning a specific label (e.g., building, car) to each pixel in an image, allowing us to understand the content at a deeper level.</a:t>
            </a:r>
          </a:p>
          <a:p>
            <a:pPr marL="860889" indent="-430444" lvl="1">
              <a:lnSpc>
                <a:spcPts val="5582"/>
              </a:lnSpc>
              <a:buFont typeface="Arial"/>
              <a:buChar char="•"/>
            </a:pPr>
            <a:r>
              <a:rPr lang="en-US" sz="3987">
                <a:solidFill>
                  <a:srgbClr val="000000"/>
                </a:solidFill>
                <a:latin typeface="Trebuchet MS"/>
              </a:rPr>
              <a:t>Pix2Pix excels at translating images between diverse domains.</a:t>
            </a:r>
          </a:p>
          <a:p>
            <a:pPr algn="ctr">
              <a:lnSpc>
                <a:spcPts val="558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44112" y="2543175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48109" y="-95255"/>
            <a:ext cx="7335145" cy="10477510"/>
          </a:xfrm>
          <a:custGeom>
            <a:avLst/>
            <a:gdLst/>
            <a:ahLst/>
            <a:cxnLst/>
            <a:rect r="r" b="b" t="t" l="l"/>
            <a:pathLst>
              <a:path h="10477510" w="7335145">
                <a:moveTo>
                  <a:pt x="0" y="0"/>
                </a:moveTo>
                <a:lnTo>
                  <a:pt x="7335146" y="0"/>
                </a:lnTo>
                <a:lnTo>
                  <a:pt x="7335146" y="10477510"/>
                </a:lnTo>
                <a:lnTo>
                  <a:pt x="0" y="104775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15591" y="-567171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5" y="0"/>
                </a:lnTo>
                <a:lnTo>
                  <a:pt x="4143375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087278" y="9674633"/>
            <a:ext cx="112300" cy="302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2E946B"/>
                </a:solidFill>
                <a:latin typeface="Trebuchet MS"/>
              </a:rPr>
              <a:t>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81688"/>
            <a:ext cx="8417566" cy="1094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87"/>
              </a:lnSpc>
            </a:pPr>
            <a:r>
              <a:rPr lang="en-US" sz="6419">
                <a:solidFill>
                  <a:srgbClr val="000000"/>
                </a:solidFill>
                <a:latin typeface="Trebuchet MS Bold"/>
              </a:rPr>
              <a:t>PROBLEM STATEMENT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1512" y="2103278"/>
            <a:ext cx="15543665" cy="7737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0889" indent="-430444" lvl="1">
              <a:lnSpc>
                <a:spcPts val="5582"/>
              </a:lnSpc>
              <a:buFont typeface="Arial"/>
              <a:buChar char="•"/>
            </a:pPr>
            <a:r>
              <a:rPr lang="en-US" sz="3987">
                <a:solidFill>
                  <a:srgbClr val="000000"/>
                </a:solidFill>
                <a:latin typeface="Trebuchet MS"/>
              </a:rPr>
              <a:t>Traditional image processing methods often struggle with complex tasks like semantic segmentation and diverse image-to-image translation. These methods may require handcrafted features, have limited output quality, and difficulty handling intricate relationships between images in different domains.</a:t>
            </a:r>
          </a:p>
          <a:p>
            <a:pPr>
              <a:lnSpc>
                <a:spcPts val="5582"/>
              </a:lnSpc>
            </a:pPr>
          </a:p>
          <a:p>
            <a:pPr marL="860889" indent="-430444" lvl="1">
              <a:lnSpc>
                <a:spcPts val="5582"/>
              </a:lnSpc>
              <a:buFont typeface="Arial"/>
              <a:buChar char="•"/>
            </a:pPr>
            <a:r>
              <a:rPr lang="en-US" sz="3987">
                <a:solidFill>
                  <a:srgbClr val="000000"/>
                </a:solidFill>
                <a:latin typeface="Trebuchet MS"/>
              </a:rPr>
              <a:t>This limitation hinders the potential of image processing in various fields like medical imaging, autonomous vehicles, and visual effects.</a:t>
            </a:r>
          </a:p>
          <a:p>
            <a:pPr>
              <a:lnSpc>
                <a:spcPts val="5582"/>
              </a:lnSpc>
            </a:pPr>
          </a:p>
          <a:p>
            <a:pPr marL="860889" indent="-430444" lvl="1">
              <a:lnSpc>
                <a:spcPts val="5582"/>
              </a:lnSpc>
              <a:buFont typeface="Arial"/>
              <a:buChar char="•"/>
            </a:pPr>
            <a:r>
              <a:rPr lang="en-US" sz="3987">
                <a:solidFill>
                  <a:srgbClr val="000000"/>
                </a:solidFill>
                <a:latin typeface="Trebuchet MS"/>
              </a:rPr>
              <a:t>Pix2Pix offers a solution.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44112" y="2543175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48109" y="-95255"/>
            <a:ext cx="7335145" cy="10477510"/>
          </a:xfrm>
          <a:custGeom>
            <a:avLst/>
            <a:gdLst/>
            <a:ahLst/>
            <a:cxnLst/>
            <a:rect r="r" b="b" t="t" l="l"/>
            <a:pathLst>
              <a:path h="10477510" w="7335145">
                <a:moveTo>
                  <a:pt x="0" y="0"/>
                </a:moveTo>
                <a:lnTo>
                  <a:pt x="7335146" y="0"/>
                </a:lnTo>
                <a:lnTo>
                  <a:pt x="7335146" y="10477510"/>
                </a:lnTo>
                <a:lnTo>
                  <a:pt x="0" y="104775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087278" y="9674633"/>
            <a:ext cx="112300" cy="302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2E946B"/>
                </a:solidFill>
                <a:latin typeface="Trebuchet MS"/>
              </a:rPr>
              <a:t>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4412" y="650807"/>
            <a:ext cx="7857125" cy="1037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33"/>
              </a:lnSpc>
            </a:pPr>
            <a:r>
              <a:rPr lang="en-US" sz="6023">
                <a:solidFill>
                  <a:srgbClr val="000000"/>
                </a:solidFill>
                <a:latin typeface="Trebuchet MS Bold"/>
              </a:rPr>
              <a:t>PROJECT 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5756" y="2316003"/>
            <a:ext cx="17772944" cy="7321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2942" indent="-376471" lvl="1">
              <a:lnSpc>
                <a:spcPts val="4882"/>
              </a:lnSpc>
              <a:buFont typeface="Arial"/>
              <a:buChar char="•"/>
            </a:pPr>
            <a:r>
              <a:rPr lang="en-US" sz="3487">
                <a:solidFill>
                  <a:srgbClr val="000000"/>
                </a:solidFill>
                <a:latin typeface="Trebuchet MS"/>
              </a:rPr>
              <a:t>Overcoming Image Processing Hurdles: Traditional methods struggle with complex tasks like semantic segmentation and diverse image-to-image translation, requiring handcrafted features and limiting output quality.</a:t>
            </a:r>
          </a:p>
          <a:p>
            <a:pPr>
              <a:lnSpc>
                <a:spcPts val="4882"/>
              </a:lnSpc>
            </a:pPr>
          </a:p>
          <a:p>
            <a:pPr marL="752942" indent="-376471" lvl="1">
              <a:lnSpc>
                <a:spcPts val="4882"/>
              </a:lnSpc>
              <a:buFont typeface="Arial"/>
              <a:buChar char="•"/>
            </a:pPr>
            <a:r>
              <a:rPr lang="en-US" sz="3487">
                <a:solidFill>
                  <a:srgbClr val="000000"/>
                </a:solidFill>
                <a:latin typeface="Trebuchet MS"/>
              </a:rPr>
              <a:t>Pix2Pix: A Deep Learning Solution: This project explores Pix2Pix, a GAN-based model that learns image relationships, generates high-quality outputs, and tackles various image processing challenges.</a:t>
            </a:r>
          </a:p>
          <a:p>
            <a:pPr>
              <a:lnSpc>
                <a:spcPts val="4182"/>
              </a:lnSpc>
            </a:pPr>
          </a:p>
          <a:p>
            <a:pPr marL="752942" indent="-376471" lvl="1">
              <a:lnSpc>
                <a:spcPts val="4882"/>
              </a:lnSpc>
              <a:buFont typeface="Arial"/>
              <a:buChar char="•"/>
            </a:pPr>
            <a:r>
              <a:rPr lang="en-US" sz="3487">
                <a:solidFill>
                  <a:srgbClr val="000000"/>
                </a:solidFill>
                <a:latin typeface="Trebuchet MS"/>
              </a:rPr>
              <a:t>Focus Areas: Segmentation &amp; Image Translation: We'll delve into Pix2Pix's architecture and applications in both semantic segmentation (labeling image content) and diverse image-to-image translation tasks (colorization, style transfer, etc.).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2181225" cy="4857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81225" cy="485775"/>
            </a:xfrm>
            <a:custGeom>
              <a:avLst/>
              <a:gdLst/>
              <a:ahLst/>
              <a:cxnLst/>
              <a:rect r="r" b="b" t="t" l="l"/>
              <a:pathLst>
                <a:path h="485775" w="2181225">
                  <a:moveTo>
                    <a:pt x="0" y="485775"/>
                  </a:moveTo>
                  <a:lnTo>
                    <a:pt x="2181225" y="485775"/>
                  </a:lnTo>
                  <a:lnTo>
                    <a:pt x="2181225" y="0"/>
                  </a:lnTo>
                  <a:lnTo>
                    <a:pt x="0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048109" y="-95255"/>
            <a:ext cx="7335145" cy="10477510"/>
          </a:xfrm>
          <a:custGeom>
            <a:avLst/>
            <a:gdLst/>
            <a:ahLst/>
            <a:cxnLst/>
            <a:rect r="r" b="b" t="t" l="l"/>
            <a:pathLst>
              <a:path h="10477510" w="7335145">
                <a:moveTo>
                  <a:pt x="0" y="0"/>
                </a:moveTo>
                <a:lnTo>
                  <a:pt x="7335146" y="0"/>
                </a:lnTo>
                <a:lnTo>
                  <a:pt x="7335146" y="10477510"/>
                </a:lnTo>
                <a:lnTo>
                  <a:pt x="0" y="104775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087278" y="9674633"/>
            <a:ext cx="112300" cy="302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2E946B"/>
                </a:solidFill>
                <a:latin typeface="Trebuchet MS"/>
              </a:rPr>
              <a:t>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1694" y="556831"/>
            <a:ext cx="9149924" cy="805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3"/>
              </a:lnSpc>
            </a:pPr>
            <a:r>
              <a:rPr lang="en-US" sz="4645">
                <a:solidFill>
                  <a:srgbClr val="000000"/>
                </a:solidFill>
                <a:latin typeface="Trebuchet MS Bold"/>
              </a:rPr>
              <a:t>WHO ARE THE END USERS?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7778" y="1608544"/>
            <a:ext cx="16751522" cy="79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82478" indent="-441239" lvl="1">
              <a:lnSpc>
                <a:spcPts val="5722"/>
              </a:lnSpc>
              <a:buFont typeface="Arial"/>
              <a:buChar char="•"/>
            </a:pPr>
            <a:r>
              <a:rPr lang="en-US" sz="4087">
                <a:solidFill>
                  <a:srgbClr val="000000"/>
                </a:solidFill>
                <a:latin typeface="Trebuchet MS"/>
              </a:rPr>
              <a:t>Tech Experts: Researchers and developers can leverage Pix2Pix for further advancements in image processing or integrate it into applications.</a:t>
            </a:r>
          </a:p>
          <a:p>
            <a:pPr>
              <a:lnSpc>
                <a:spcPts val="5722"/>
              </a:lnSpc>
            </a:pPr>
          </a:p>
          <a:p>
            <a:pPr marL="882478" indent="-441239" lvl="1">
              <a:lnSpc>
                <a:spcPts val="5722"/>
              </a:lnSpc>
              <a:buFont typeface="Arial"/>
              <a:buChar char="•"/>
            </a:pPr>
            <a:r>
              <a:rPr lang="en-US" sz="4087">
                <a:solidFill>
                  <a:srgbClr val="000000"/>
                </a:solidFill>
                <a:latin typeface="Trebuchet MS"/>
              </a:rPr>
              <a:t>Creative Professionals:  Graphic designers and artists can use Pix2Pix for colorization, artistic style transfer, and generating variations on existing artwork.</a:t>
            </a:r>
          </a:p>
          <a:p>
            <a:pPr>
              <a:lnSpc>
                <a:spcPts val="5442"/>
              </a:lnSpc>
            </a:pPr>
          </a:p>
          <a:p>
            <a:pPr marL="882478" indent="-441239" lvl="1">
              <a:lnSpc>
                <a:spcPts val="5722"/>
              </a:lnSpc>
              <a:buFont typeface="Arial"/>
              <a:buChar char="•"/>
            </a:pPr>
            <a:r>
              <a:rPr lang="en-US" sz="4087">
                <a:solidFill>
                  <a:srgbClr val="000000"/>
                </a:solidFill>
                <a:latin typeface="Trebuchet MS"/>
              </a:rPr>
              <a:t>Industry Specialists: From medical imaging segmentation to autonomous vehicle navigation, Pix2Pix offers solutions across various fields.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48109" y="-95255"/>
            <a:ext cx="7335145" cy="10477510"/>
          </a:xfrm>
          <a:custGeom>
            <a:avLst/>
            <a:gdLst/>
            <a:ahLst/>
            <a:cxnLst/>
            <a:rect r="r" b="b" t="t" l="l"/>
            <a:pathLst>
              <a:path h="10477510" w="7335145">
                <a:moveTo>
                  <a:pt x="0" y="0"/>
                </a:moveTo>
                <a:lnTo>
                  <a:pt x="7335146" y="0"/>
                </a:lnTo>
                <a:lnTo>
                  <a:pt x="7335146" y="10477510"/>
                </a:lnTo>
                <a:lnTo>
                  <a:pt x="0" y="104775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087278" y="9674633"/>
            <a:ext cx="112300" cy="302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2E946B"/>
                </a:solidFill>
                <a:latin typeface="Trebuchet MS"/>
              </a:rPr>
              <a:t>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6293" y="1221219"/>
            <a:ext cx="14607226" cy="83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0"/>
              </a:lnSpc>
            </a:pPr>
            <a:r>
              <a:rPr lang="en-US" sz="4807">
                <a:solidFill>
                  <a:srgbClr val="000000"/>
                </a:solidFill>
                <a:latin typeface="Trebuchet MS Bold"/>
              </a:rPr>
              <a:t>YOUR SOLUTION AND ITS VALUE PROPOSITION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791459"/>
            <a:ext cx="17048174" cy="6909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4531" indent="-387265" lvl="1">
              <a:lnSpc>
                <a:spcPts val="5022"/>
              </a:lnSpc>
              <a:buFont typeface="Arial"/>
              <a:buChar char="•"/>
            </a:pPr>
            <a:r>
              <a:rPr lang="en-US" sz="3587">
                <a:solidFill>
                  <a:srgbClr val="000000"/>
                </a:solidFill>
                <a:latin typeface="Trebuchet MS"/>
              </a:rPr>
              <a:t>Breakthrough Technology: Pix2Pix leverages deep learning to overcome limitations of traditional methods. It learns image relationships, generates high-quality outputs, and tackles diverse tasks.</a:t>
            </a:r>
          </a:p>
          <a:p>
            <a:pPr>
              <a:lnSpc>
                <a:spcPts val="5022"/>
              </a:lnSpc>
            </a:pPr>
          </a:p>
          <a:p>
            <a:pPr marL="774531" indent="-387265" lvl="1">
              <a:lnSpc>
                <a:spcPts val="5022"/>
              </a:lnSpc>
              <a:buFont typeface="Arial"/>
              <a:buChar char="•"/>
            </a:pPr>
            <a:r>
              <a:rPr lang="en-US" sz="3587">
                <a:solidFill>
                  <a:srgbClr val="000000"/>
                </a:solidFill>
                <a:latin typeface="Trebuchet MS"/>
              </a:rPr>
              <a:t>Unleash Efficiency &amp; Creativity: Automate complex workflows, get superior results with accurate segmentation and translation, and explore artistic manipulation possibilities.</a:t>
            </a:r>
          </a:p>
          <a:p>
            <a:pPr>
              <a:lnSpc>
                <a:spcPts val="5022"/>
              </a:lnSpc>
            </a:pPr>
          </a:p>
          <a:p>
            <a:pPr marL="774531" indent="-387265" lvl="1">
              <a:lnSpc>
                <a:spcPts val="5022"/>
              </a:lnSpc>
              <a:buFont typeface="Arial"/>
              <a:buChar char="•"/>
            </a:pPr>
            <a:r>
              <a:rPr lang="en-US" sz="3587">
                <a:solidFill>
                  <a:srgbClr val="000000"/>
                </a:solidFill>
                <a:latin typeface="Trebuchet MS"/>
              </a:rPr>
              <a:t>Empowering Diverse Fields: From medical imaging to creative arts and autonomous vehicles, Pix2Pix simplifies workflows and delivers valuable insights for improved decision-making.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48109" y="-95255"/>
            <a:ext cx="7335145" cy="10477510"/>
          </a:xfrm>
          <a:custGeom>
            <a:avLst/>
            <a:gdLst/>
            <a:ahLst/>
            <a:cxnLst/>
            <a:rect r="r" b="b" t="t" l="l"/>
            <a:pathLst>
              <a:path h="10477510" w="7335145">
                <a:moveTo>
                  <a:pt x="0" y="0"/>
                </a:moveTo>
                <a:lnTo>
                  <a:pt x="7335146" y="0"/>
                </a:lnTo>
                <a:lnTo>
                  <a:pt x="7335146" y="10477510"/>
                </a:lnTo>
                <a:lnTo>
                  <a:pt x="0" y="104775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087278" y="9674633"/>
            <a:ext cx="112300" cy="302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2E946B"/>
                </a:solidFill>
                <a:latin typeface="Trebuchet MS"/>
              </a:rPr>
              <a:t>8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28712" y="901517"/>
            <a:ext cx="11276967" cy="1094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87"/>
              </a:lnSpc>
            </a:pPr>
            <a:r>
              <a:rPr lang="en-US" sz="6419" spc="12">
                <a:solidFill>
                  <a:srgbClr val="000000"/>
                </a:solidFill>
                <a:latin typeface="Trebuchet MS Bold"/>
              </a:rPr>
              <a:t>THE WOW IN YOUR SOLUTION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1512" y="2398484"/>
            <a:ext cx="16142311" cy="7323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17710" indent="-408855" lvl="1">
              <a:lnSpc>
                <a:spcPts val="5302"/>
              </a:lnSpc>
              <a:buFont typeface="Arial"/>
              <a:buChar char="•"/>
            </a:pPr>
            <a:r>
              <a:rPr lang="en-US" sz="3787">
                <a:solidFill>
                  <a:srgbClr val="000000"/>
                </a:solidFill>
                <a:latin typeface="Trebuchet MS"/>
              </a:rPr>
              <a:t>Effortless Magic: Transform black and white photos to color, create artistic variations, or segment images with AI - all with minimal effort, making complex tasks user-friendly.</a:t>
            </a:r>
          </a:p>
          <a:p>
            <a:pPr>
              <a:lnSpc>
                <a:spcPts val="5302"/>
              </a:lnSpc>
            </a:pPr>
          </a:p>
          <a:p>
            <a:pPr marL="817710" indent="-408855" lvl="1">
              <a:lnSpc>
                <a:spcPts val="5302"/>
              </a:lnSpc>
              <a:buFont typeface="Arial"/>
              <a:buChar char="•"/>
            </a:pPr>
            <a:r>
              <a:rPr lang="en-US" sz="3787">
                <a:solidFill>
                  <a:srgbClr val="000000"/>
                </a:solidFill>
                <a:latin typeface="Trebuchet MS"/>
              </a:rPr>
              <a:t>Unleash Your Inner Artist: Experiment with artistic styles on any image, from replicating famous painters to generating unique creative expressions.</a:t>
            </a:r>
          </a:p>
          <a:p>
            <a:pPr>
              <a:lnSpc>
                <a:spcPts val="5302"/>
              </a:lnSpc>
            </a:pPr>
          </a:p>
          <a:p>
            <a:pPr marL="817710" indent="-408855" lvl="1">
              <a:lnSpc>
                <a:spcPts val="5302"/>
              </a:lnSpc>
              <a:buFont typeface="Arial"/>
              <a:buChar char="•"/>
            </a:pPr>
            <a:r>
              <a:rPr lang="en-US" sz="3787">
                <a:solidFill>
                  <a:srgbClr val="000000"/>
                </a:solidFill>
                <a:latin typeface="Trebuchet MS"/>
              </a:rPr>
              <a:t>AI Segmentation at Your Fingertips: Ditch manual labeling. Pix2Pix automatically segments images, unlocking in-depth image analysis without tedious work.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48109" y="-95255"/>
            <a:ext cx="7335145" cy="10477510"/>
          </a:xfrm>
          <a:custGeom>
            <a:avLst/>
            <a:gdLst/>
            <a:ahLst/>
            <a:cxnLst/>
            <a:rect r="r" b="b" t="t" l="l"/>
            <a:pathLst>
              <a:path h="10477510" w="7335145">
                <a:moveTo>
                  <a:pt x="0" y="0"/>
                </a:moveTo>
                <a:lnTo>
                  <a:pt x="7335146" y="0"/>
                </a:lnTo>
                <a:lnTo>
                  <a:pt x="7335146" y="10477510"/>
                </a:lnTo>
                <a:lnTo>
                  <a:pt x="0" y="104775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43059" y="9603429"/>
            <a:ext cx="1814441" cy="28575"/>
          </a:xfrm>
          <a:custGeom>
            <a:avLst/>
            <a:gdLst/>
            <a:ahLst/>
            <a:cxnLst/>
            <a:rect r="r" b="b" t="t" l="l"/>
            <a:pathLst>
              <a:path h="28575" w="1814441">
                <a:moveTo>
                  <a:pt x="0" y="0"/>
                </a:moveTo>
                <a:lnTo>
                  <a:pt x="1814441" y="0"/>
                </a:lnTo>
                <a:lnTo>
                  <a:pt x="181444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972978" y="9674633"/>
            <a:ext cx="226600" cy="302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15">
                <a:solidFill>
                  <a:srgbClr val="2E946B"/>
                </a:solidFill>
                <a:latin typeface="Trebuchet MS"/>
              </a:rPr>
              <a:t>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2044" y="481160"/>
            <a:ext cx="3892072" cy="1232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90"/>
              </a:lnSpc>
            </a:pPr>
            <a:r>
              <a:rPr lang="en-US" sz="7207">
                <a:solidFill>
                  <a:srgbClr val="000000"/>
                </a:solidFill>
                <a:latin typeface="Trebuchet MS Bold"/>
              </a:rPr>
              <a:t>RESULTS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1513" y="2249857"/>
            <a:ext cx="16923378" cy="6741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4660" indent="-377330" lvl="1">
              <a:lnSpc>
                <a:spcPts val="4893"/>
              </a:lnSpc>
              <a:buFont typeface="Arial"/>
              <a:buChar char="•"/>
            </a:pPr>
            <a:r>
              <a:rPr lang="en-US" sz="3495">
                <a:solidFill>
                  <a:srgbClr val="000000"/>
                </a:solidFill>
                <a:latin typeface="Trebuchet MS"/>
              </a:rPr>
              <a:t>Pix2Pix Deep Dive: We explored the inner workings of Pix2Pix, including its U-Net based generator network and discriminator network, along with how they work together during training.</a:t>
            </a:r>
          </a:p>
          <a:p>
            <a:pPr>
              <a:lnSpc>
                <a:spcPts val="4893"/>
              </a:lnSpc>
            </a:pPr>
          </a:p>
          <a:p>
            <a:pPr marL="754660" indent="-377330" lvl="1">
              <a:lnSpc>
                <a:spcPts val="4893"/>
              </a:lnSpc>
              <a:buFont typeface="Arial"/>
              <a:buChar char="•"/>
            </a:pPr>
            <a:r>
              <a:rPr lang="en-US" sz="3495">
                <a:solidFill>
                  <a:srgbClr val="000000"/>
                </a:solidFill>
                <a:latin typeface="Trebuchet MS"/>
              </a:rPr>
              <a:t>Segmentation &amp; Translation Success: The project showcased Pix2Pix's ability to perform semantic segmentation (e.g., labeling buildings in satellite images) and tackle diverse image-to-image translation tasks (colorization, style transfer).</a:t>
            </a:r>
          </a:p>
          <a:p>
            <a:pPr>
              <a:lnSpc>
                <a:spcPts val="4893"/>
              </a:lnSpc>
            </a:pPr>
          </a:p>
          <a:p>
            <a:pPr marL="754660" indent="-377330" lvl="1">
              <a:lnSpc>
                <a:spcPts val="4893"/>
              </a:lnSpc>
              <a:buFont typeface="Arial"/>
              <a:buChar char="•"/>
            </a:pPr>
            <a:r>
              <a:rPr lang="en-US" sz="3495">
                <a:solidFill>
                  <a:srgbClr val="000000"/>
                </a:solidFill>
                <a:latin typeface="Trebuchet MS"/>
              </a:rPr>
              <a:t>Unveiling Potential &amp; The Road Ahead:  We acknowledged limitations like data requirements but highlighted Pix2Pix's potential in various fields and ongoing research for future advancements.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DAGBF9Yua2M</dc:identifier>
  <dcterms:modified xsi:type="dcterms:W3CDTF">2011-08-01T06:04:30Z</dcterms:modified>
  <cp:revision>1</cp:revision>
  <dc:title>LATHIKA SARAN</dc:title>
</cp:coreProperties>
</file>