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9" r:id="rId3"/>
    <p:sldId id="257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6F05F2-41A6-4425-B880-8A1E02B03E10}">
          <p14:sldIdLst>
            <p14:sldId id="256"/>
            <p14:sldId id="269"/>
            <p14:sldId id="257"/>
            <p14:sldId id="265"/>
            <p14:sldId id="266"/>
            <p14:sldId id="267"/>
            <p14:sldId id="259"/>
            <p14:sldId id="260"/>
            <p14:sldId id="261"/>
            <p14:sldId id="262"/>
            <p14:sldId id="263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thika MV" initials="LM" lastIdx="1" clrIdx="0">
    <p:extLst>
      <p:ext uri="{19B8F6BF-5375-455C-9EA6-DF929625EA0E}">
        <p15:presenceInfo xmlns:p15="http://schemas.microsoft.com/office/powerpoint/2012/main" userId="dca401bac2a26b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7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2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8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80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2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5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5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4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76F8-D63C-424E-AAFB-67BE3C74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368" y="1687652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/>
              <a:t>Smart ventilation system for air conditioners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4CC2D-B0B5-480D-94B0-B4A75224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754" y="3634274"/>
            <a:ext cx="3433439" cy="1712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cap="all" dirty="0"/>
              <a:t>Team members 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cap="all" dirty="0" err="1"/>
              <a:t>Karteeswar</a:t>
            </a:r>
            <a:r>
              <a:rPr lang="en-US" sz="1600" cap="all" dirty="0"/>
              <a:t> K P (20ECR071)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cap="all" dirty="0" err="1"/>
              <a:t>Karthiga</a:t>
            </a:r>
            <a:r>
              <a:rPr lang="en-US" sz="1600" cap="all" dirty="0"/>
              <a:t> K (20ECR073)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cap="all" dirty="0" err="1"/>
              <a:t>Lathika</a:t>
            </a:r>
            <a:r>
              <a:rPr lang="en-US" sz="1600" cap="all" dirty="0"/>
              <a:t> M V (20ECR088</a:t>
            </a:r>
            <a:r>
              <a:rPr lang="en-US" sz="1600" b="1" cap="all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4" descr="Close up of a solar panel">
            <a:extLst>
              <a:ext uri="{FF2B5EF4-FFF2-40B4-BE49-F238E27FC236}">
                <a16:creationId xmlns:a16="http://schemas.microsoft.com/office/drawing/2014/main" id="{DA5909DD-864A-4148-9E54-FCFC0680F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9" r="16090" b="-1"/>
          <a:stretch/>
        </p:blipFill>
        <p:spPr>
          <a:xfrm>
            <a:off x="5447022" y="313715"/>
            <a:ext cx="6221103" cy="61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B7B1-4B8E-4AE9-8B6B-35DCB0A8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4010487" cy="66689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DRAWBACKS: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0F1E-CA6E-4D5E-9B65-4C55ADF7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574" y="1724148"/>
            <a:ext cx="9031251" cy="16049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Installation cost.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Compared to other split or window air conditioners, an inverter air conditioner is a bit expensive as it comes with unique features.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3145-0C32-4F6A-9E7E-A07A04E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49" y="354038"/>
            <a:ext cx="5910309" cy="80005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VALUE PROPOSITION: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5C9C1D-963D-4116-BD01-E5149F29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1438396"/>
            <a:ext cx="4000499" cy="349555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actual required materials and cost may vary depending on room size – volume of the room.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Materials required for one exhaust fan setup is tabulated.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699852-B769-4630-BB04-BD1CE4BFF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18941"/>
              </p:ext>
            </p:extLst>
          </p:nvPr>
        </p:nvGraphicFramePr>
        <p:xfrm>
          <a:off x="4920192" y="1268417"/>
          <a:ext cx="6909858" cy="498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4233386505"/>
                    </a:ext>
                  </a:extLst>
                </a:gridCol>
                <a:gridCol w="4497918">
                  <a:extLst>
                    <a:ext uri="{9D8B030D-6E8A-4147-A177-3AD203B41FA5}">
                      <a16:colId xmlns:a16="http://schemas.microsoft.com/office/drawing/2014/main" val="1866066949"/>
                    </a:ext>
                  </a:extLst>
                </a:gridCol>
                <a:gridCol w="1531407">
                  <a:extLst>
                    <a:ext uri="{9D8B030D-6E8A-4147-A177-3AD203B41FA5}">
                      <a16:colId xmlns:a16="http://schemas.microsoft.com/office/drawing/2014/main" val="323813971"/>
                    </a:ext>
                  </a:extLst>
                </a:gridCol>
              </a:tblGrid>
              <a:tr h="7454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in 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04816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Carbon Dioxide Sensor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74489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Arduino </a:t>
                      </a:r>
                      <a:r>
                        <a:rPr lang="en-US" dirty="0"/>
                        <a:t>Nano CH340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55161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Exhaust fan (200 mm)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30234"/>
                  </a:ext>
                </a:extLst>
              </a:tr>
              <a:tr h="745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Flexible Duct pipe (6 inch dia-80 inch length)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37824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Funnel (9 inch to 6 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8592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Stepper motor with driver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68500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Air vent fan filter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02214"/>
                  </a:ext>
                </a:extLst>
              </a:tr>
              <a:tr h="43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96209"/>
                  </a:ext>
                </a:extLst>
              </a:tr>
              <a:tr h="4746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7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2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9309B-C8B9-4BC7-BE39-DA40AF56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8" y="1469023"/>
            <a:ext cx="10631458" cy="5388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1B280-D044-4A74-AB35-03DBE341D69E}"/>
              </a:ext>
            </a:extLst>
          </p:cNvPr>
          <p:cNvSpPr txBox="1"/>
          <p:nvPr/>
        </p:nvSpPr>
        <p:spPr>
          <a:xfrm>
            <a:off x="3053918" y="656948"/>
            <a:ext cx="560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 VENTURE</a:t>
            </a: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6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0161-AF81-4C95-9240-D48C775A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1DF32-5DCA-4C7C-9B82-80BC06E0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53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0266-904E-49A5-BB4C-853C074D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777" y="995192"/>
            <a:ext cx="4022324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COMPONENTS:</a:t>
            </a:r>
            <a:endParaRPr lang="en-IN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B807-39D4-47BA-980D-4C747EE5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095130"/>
            <a:ext cx="10662080" cy="45986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fornian FB" panose="0207040306080B030204" pitchFamily="18" charset="0"/>
              </a:rPr>
              <a:t>INTRODUCTION</a:t>
            </a:r>
          </a:p>
          <a:p>
            <a:r>
              <a:rPr lang="en-US" dirty="0">
                <a:latin typeface="Californian FB" panose="0207040306080B030204" pitchFamily="18" charset="0"/>
              </a:rPr>
              <a:t>PROBLEM STATEMENT</a:t>
            </a:r>
          </a:p>
          <a:p>
            <a:r>
              <a:rPr lang="en-US" dirty="0">
                <a:latin typeface="Californian FB" panose="0207040306080B030204" pitchFamily="18" charset="0"/>
              </a:rPr>
              <a:t>IDEA OVERVIEW</a:t>
            </a:r>
          </a:p>
          <a:p>
            <a:r>
              <a:rPr lang="en-US" dirty="0">
                <a:latin typeface="Californian FB" panose="0207040306080B030204" pitchFamily="18" charset="0"/>
              </a:rPr>
              <a:t>MG811 SENSOR</a:t>
            </a:r>
          </a:p>
          <a:p>
            <a:pPr marL="0" indent="0">
              <a:buNone/>
            </a:pPr>
            <a:r>
              <a:rPr lang="en-US" dirty="0">
                <a:latin typeface="Californian FB" panose="0207040306080B030204" pitchFamily="18" charset="0"/>
              </a:rPr>
              <a:t>       #SPECIFICATIONS</a:t>
            </a:r>
          </a:p>
          <a:p>
            <a:r>
              <a:rPr lang="en-US" dirty="0">
                <a:latin typeface="Californian FB" panose="0207040306080B030204" pitchFamily="18" charset="0"/>
              </a:rPr>
              <a:t>BLOCK DIAGRAM</a:t>
            </a:r>
          </a:p>
          <a:p>
            <a:r>
              <a:rPr lang="en-US" dirty="0">
                <a:latin typeface="Californian FB" panose="0207040306080B030204" pitchFamily="18" charset="0"/>
              </a:rPr>
              <a:t>MODEL DIAGRAM</a:t>
            </a:r>
          </a:p>
          <a:p>
            <a:r>
              <a:rPr lang="en-US" dirty="0">
                <a:latin typeface="Californian FB" panose="0207040306080B030204" pitchFamily="18" charset="0"/>
              </a:rPr>
              <a:t>ADVANTAGES</a:t>
            </a:r>
          </a:p>
          <a:p>
            <a:r>
              <a:rPr lang="en-US" dirty="0">
                <a:latin typeface="Californian FB" panose="0207040306080B030204" pitchFamily="18" charset="0"/>
              </a:rPr>
              <a:t>DRAWBACKS</a:t>
            </a:r>
          </a:p>
          <a:p>
            <a:r>
              <a:rPr lang="en-US" dirty="0">
                <a:latin typeface="Californian FB" panose="0207040306080B030204" pitchFamily="18" charset="0"/>
              </a:rPr>
              <a:t>VALUE PROPOSITION</a:t>
            </a:r>
          </a:p>
          <a:p>
            <a:r>
              <a:rPr lang="en-US" dirty="0">
                <a:latin typeface="Californian FB" panose="0207040306080B030204" pitchFamily="18" charset="0"/>
              </a:rPr>
              <a:t>BUSINESS VENTURE</a:t>
            </a:r>
          </a:p>
          <a:p>
            <a:endParaRPr lang="en-US" dirty="0">
              <a:latin typeface="Californian FB" panose="0207040306080B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87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CF8F-A698-4705-8230-9C8CE17E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927502"/>
            <a:ext cx="10627311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PROBLEM STATEMENT :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0F41-EF51-437F-9279-D28E09BB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220530"/>
            <a:ext cx="11184731" cy="4744626"/>
          </a:xfrm>
        </p:spPr>
        <p:txBody>
          <a:bodyPr>
            <a:normAutofit/>
          </a:bodyPr>
          <a:lstStyle/>
          <a:p>
            <a:pPr marL="360000" indent="-360000" algn="just"/>
            <a:r>
              <a:rPr lang="en-US" sz="2400" dirty="0"/>
              <a:t>Over the time if the air-conditioned rooms is in closed condition, there is a possibility of increase in carbon dioxide (CO2) level due to the denser population inside.</a:t>
            </a:r>
          </a:p>
          <a:p>
            <a:pPr marL="360000" indent="-360000" algn="just"/>
            <a:r>
              <a:rPr lang="en-US" sz="2400" dirty="0"/>
              <a:t>If the CO2 level exceeds a safety level of 400 ppm it causes respiratory problems, drowsiness and "sick building syndrome" because of this poor indoor air quality.</a:t>
            </a:r>
            <a:endParaRPr lang="en-IN" sz="2400" dirty="0"/>
          </a:p>
        </p:txBody>
      </p:sp>
      <p:pic>
        <p:nvPicPr>
          <p:cNvPr id="1026" name="Picture 2" descr="Delhi Chief Minister Arvind Kejriwal chairs a meeting with members of Banquet halls association of Delhi, in New Delhi on Monday, August 24, 2020. (HT Photo)">
            <a:extLst>
              <a:ext uri="{FF2B5EF4-FFF2-40B4-BE49-F238E27FC236}">
                <a16:creationId xmlns:a16="http://schemas.microsoft.com/office/drawing/2014/main" id="{085D019C-F012-44D1-AC4F-EBFB0164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48" y="4232592"/>
            <a:ext cx="4016375" cy="22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CF8F-A698-4705-8230-9C8CE17E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787802"/>
            <a:ext cx="10627311" cy="77429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IDEA OVERVIEW :</a:t>
            </a:r>
            <a:endParaRPr lang="en-IN" sz="3600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0F41-EF51-437F-9279-D28E09BB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9418"/>
            <a:ext cx="10820400" cy="4946782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solution to provide ventilation to the airconditioned room is to design a system that can exhaust the air inside the room with excess CO2 to the outdoor environment safely through suitable ducts.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air conditioner which runs continuously can supply the fresh air that circulates inside the room 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proposed system has a sensor to sense the level of CO2 inside the room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density level of CO2 is exceeded than the safety level, few exhaust fans are operated to provide ventilation without opening the door 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fixture of exhaust fans must be done so that the air condition does not escape through the duct.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number of fans depends on the volume of the room.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80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6CD7-0695-4350-AB6E-5EFC0E3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62" y="901532"/>
            <a:ext cx="5252619" cy="12930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MG811 CO2 SENSOR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IN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FCC5-CA60-4412-B4FA-27DD7C5A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4110"/>
            <a:ext cx="10820400" cy="42524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FEATURES:</a:t>
            </a:r>
          </a:p>
          <a:p>
            <a:r>
              <a:rPr lang="en-US" sz="2300" dirty="0"/>
              <a:t>This will sense the gaseous carbon dioxide levels by monitoring the amount of</a:t>
            </a:r>
          </a:p>
          <a:p>
            <a:pPr marL="0" indent="0">
              <a:buNone/>
            </a:pPr>
            <a:r>
              <a:rPr lang="en-US" sz="2300" dirty="0"/>
              <a:t>infrared (IR) radiation absorbed by carbon dioxide molecules.</a:t>
            </a:r>
          </a:p>
          <a:p>
            <a:r>
              <a:rPr lang="en-US" sz="2300" dirty="0"/>
              <a:t>This type of sensor is used in monitoring indoor air quality, landfills, process control, and</a:t>
            </a:r>
          </a:p>
          <a:p>
            <a:pPr marL="0" indent="0">
              <a:buNone/>
            </a:pPr>
            <a:r>
              <a:rPr lang="en-US" sz="2300" dirty="0"/>
              <a:t>controlled environment horticulture.</a:t>
            </a:r>
          </a:p>
          <a:p>
            <a:r>
              <a:rPr lang="en-US" sz="2300" dirty="0"/>
              <a:t>The MG-811 is highly sensitive to CO2 and less sensitive to alcohol and CO.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PINOUT:</a:t>
            </a:r>
          </a:p>
          <a:p>
            <a:pPr marL="0" indent="0">
              <a:buNone/>
            </a:pPr>
            <a:r>
              <a:rPr lang="en-US" sz="2300" dirty="0"/>
              <a:t>*VCC: 6V ( You can use a4 AA battery holder for this.</a:t>
            </a:r>
          </a:p>
          <a:p>
            <a:pPr marL="0" indent="0">
              <a:buNone/>
            </a:pPr>
            <a:r>
              <a:rPr lang="en-US" sz="2300" dirty="0" err="1"/>
              <a:t>AOUT:Analog</a:t>
            </a:r>
            <a:r>
              <a:rPr lang="en-US" sz="2300" dirty="0"/>
              <a:t> Output (voltage decreases as CO2 Levels increase.</a:t>
            </a:r>
          </a:p>
          <a:p>
            <a:pPr marL="0" indent="0">
              <a:buNone/>
            </a:pPr>
            <a:r>
              <a:rPr lang="en-US" sz="2300" dirty="0"/>
              <a:t>DOUT: Digital Output that goes HIGH when the threshold is reached (set the threshold by turning the onboard potentiometer).GND: 0V</a:t>
            </a:r>
            <a:r>
              <a:rPr lang="en-US" sz="3400" dirty="0"/>
              <a:t>.</a:t>
            </a:r>
            <a:endParaRPr lang="en-IN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83B78-3222-468B-86A3-A287848E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40" y="270048"/>
            <a:ext cx="1924512" cy="19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DDA1-238B-4587-8FC6-C4586CEF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040906"/>
            <a:ext cx="3595456" cy="11696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SPECIFICATIONS: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5520C-4BF7-45F1-B1E5-3320E930A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46876"/>
              </p:ext>
            </p:extLst>
          </p:nvPr>
        </p:nvGraphicFramePr>
        <p:xfrm>
          <a:off x="1260629" y="2290439"/>
          <a:ext cx="9890464" cy="25792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70024">
                  <a:extLst>
                    <a:ext uri="{9D8B030D-6E8A-4147-A177-3AD203B41FA5}">
                      <a16:colId xmlns:a16="http://schemas.microsoft.com/office/drawing/2014/main" val="1095127252"/>
                    </a:ext>
                  </a:extLst>
                </a:gridCol>
                <a:gridCol w="5220440">
                  <a:extLst>
                    <a:ext uri="{9D8B030D-6E8A-4147-A177-3AD203B41FA5}">
                      <a16:colId xmlns:a16="http://schemas.microsoft.com/office/drawing/2014/main" val="971747432"/>
                    </a:ext>
                  </a:extLst>
                </a:gridCol>
              </a:tblGrid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SPECIFICATIONS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VALUES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43694"/>
                  </a:ext>
                </a:extLst>
              </a:tr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voltage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6V DC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15729"/>
                  </a:ext>
                </a:extLst>
              </a:tr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 gas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16434"/>
                  </a:ext>
                </a:extLst>
              </a:tr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Detection 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10000 ppm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25069"/>
                  </a:ext>
                </a:extLst>
              </a:tr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32mm*22mm*30mm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25677"/>
                  </a:ext>
                </a:extLst>
              </a:tr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 analog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03098"/>
                  </a:ext>
                </a:extLst>
              </a:tr>
              <a:tr h="36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2 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3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7A2-D80B-4822-84E1-D067F5DF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940427"/>
            <a:ext cx="8610600" cy="12863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BLOCK DIAGRAM </a:t>
            </a:r>
            <a:endParaRPr lang="en-IN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7F56B8-B310-4808-8971-0AE6B675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4857222"/>
            <a:ext cx="1562100" cy="174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3F8922-F503-40F4-A543-EB62728044CB}"/>
              </a:ext>
            </a:extLst>
          </p:cNvPr>
          <p:cNvSpPr/>
          <p:nvPr/>
        </p:nvSpPr>
        <p:spPr>
          <a:xfrm>
            <a:off x="1843510" y="3763698"/>
            <a:ext cx="3165230" cy="867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fornian FB" panose="0207040306080B030204" pitchFamily="18" charset="0"/>
                <a:cs typeface="Calibri Light" panose="020F0302020204030204" pitchFamily="34" charset="0"/>
              </a:rPr>
              <a:t>ARDUINO STARTER 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7FCD9-F9D8-42A3-81B1-B2B2E23E0CB9}"/>
              </a:ext>
            </a:extLst>
          </p:cNvPr>
          <p:cNvSpPr/>
          <p:nvPr/>
        </p:nvSpPr>
        <p:spPr>
          <a:xfrm>
            <a:off x="8624276" y="3892061"/>
            <a:ext cx="2117969" cy="867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DUCT 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(door valve)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lifornian FB" panose="0207040306080B0302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D149C-1742-4E08-96CE-9319BB1EEC09}"/>
              </a:ext>
            </a:extLst>
          </p:cNvPr>
          <p:cNvSpPr/>
          <p:nvPr/>
        </p:nvSpPr>
        <p:spPr>
          <a:xfrm>
            <a:off x="8620369" y="2440694"/>
            <a:ext cx="2117969" cy="867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fornian FB" panose="0207040306080B030204" pitchFamily="18" charset="0"/>
              </a:rPr>
              <a:t>EXHAUST FAN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fornian FB" panose="0207040306080B030204" pitchFamily="18" charset="0"/>
            </a:endParaRPr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51F79CB2-FB3F-4CE5-88F4-F47115ACB2A0}"/>
              </a:ext>
            </a:extLst>
          </p:cNvPr>
          <p:cNvSpPr/>
          <p:nvPr/>
        </p:nvSpPr>
        <p:spPr>
          <a:xfrm rot="10800000">
            <a:off x="6368238" y="2647609"/>
            <a:ext cx="1151148" cy="660591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0675CB-CD6A-4100-8764-CE8F2520C1FF}"/>
              </a:ext>
            </a:extLst>
          </p:cNvPr>
          <p:cNvSpPr/>
          <p:nvPr/>
        </p:nvSpPr>
        <p:spPr>
          <a:xfrm rot="16200000">
            <a:off x="8511925" y="1576995"/>
            <a:ext cx="1101978" cy="43766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696F607-5A0F-4B93-94E8-E991C00A9F52}"/>
              </a:ext>
            </a:extLst>
          </p:cNvPr>
          <p:cNvSpPr/>
          <p:nvPr/>
        </p:nvSpPr>
        <p:spPr>
          <a:xfrm rot="10800000">
            <a:off x="10082822" y="1244837"/>
            <a:ext cx="496278" cy="1101979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C8B5344-6399-45CA-A1C6-E45A24D8D087}"/>
              </a:ext>
            </a:extLst>
          </p:cNvPr>
          <p:cNvSpPr/>
          <p:nvPr/>
        </p:nvSpPr>
        <p:spPr>
          <a:xfrm rot="10800000">
            <a:off x="9475175" y="1244837"/>
            <a:ext cx="496278" cy="1101979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8D4940D-286F-432A-A9C7-C026E2536D6B}"/>
              </a:ext>
            </a:extLst>
          </p:cNvPr>
          <p:cNvSpPr/>
          <p:nvPr/>
        </p:nvSpPr>
        <p:spPr>
          <a:xfrm>
            <a:off x="7733133" y="4198336"/>
            <a:ext cx="687754" cy="2663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3146C39-3451-43F3-AB49-BB0A98186094}"/>
              </a:ext>
            </a:extLst>
          </p:cNvPr>
          <p:cNvSpPr/>
          <p:nvPr/>
        </p:nvSpPr>
        <p:spPr>
          <a:xfrm>
            <a:off x="777644" y="3972168"/>
            <a:ext cx="960789" cy="707292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B47EF-B94E-4F94-B7B3-9678F0A7E7A6}"/>
              </a:ext>
            </a:extLst>
          </p:cNvPr>
          <p:cNvSpPr/>
          <p:nvPr/>
        </p:nvSpPr>
        <p:spPr>
          <a:xfrm>
            <a:off x="5628443" y="3763698"/>
            <a:ext cx="1901301" cy="91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fornian FB" panose="0207040306080B030204" pitchFamily="18" charset="0"/>
              </a:rPr>
              <a:t>RELAY</a:t>
            </a:r>
            <a:endParaRPr lang="en-IN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D99FBE-FC7F-4DDC-AA9F-F21AEB34108B}"/>
              </a:ext>
            </a:extLst>
          </p:cNvPr>
          <p:cNvSpPr/>
          <p:nvPr/>
        </p:nvSpPr>
        <p:spPr>
          <a:xfrm>
            <a:off x="5122416" y="3972168"/>
            <a:ext cx="426128" cy="35125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69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B128-7065-4FBD-BAE8-787F03AF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00B0F0"/>
                </a:solidFill>
              </a:rPr>
              <a:t>MODEL</a:t>
            </a:r>
            <a:br>
              <a:rPr lang="en-US" sz="4800" dirty="0">
                <a:solidFill>
                  <a:srgbClr val="00B0F0"/>
                </a:solidFill>
              </a:rPr>
            </a:br>
            <a:r>
              <a:rPr lang="en-US" sz="4800" dirty="0">
                <a:solidFill>
                  <a:srgbClr val="00B0F0"/>
                </a:solidFill>
              </a:rPr>
              <a:t>   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F78BB-4D95-42DF-8193-B3B7953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4" y="1570230"/>
            <a:ext cx="7274772" cy="4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FD6D-CB9E-4103-AA96-8E54CC39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81781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ADVANTAGES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9370-109A-4D7B-BCEF-372FCD98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620" y="2046749"/>
            <a:ext cx="10011205" cy="318247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Continuous fresh air supply with balanced CO2 level.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Mass leakage of AC by ventilation window is avoided.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It is applicable for workplace like IT companies , hospitals etc...,therefore the working efficiency of the people increases.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Long term ac usage without drowsiness, respiratory problems and dizziness.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It leads to healthy life.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404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547</TotalTime>
  <Words>606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Smart ventilation system for air conditioners</vt:lpstr>
      <vt:lpstr>COMPONENTS:</vt:lpstr>
      <vt:lpstr>PROBLEM STATEMENT :</vt:lpstr>
      <vt:lpstr>IDEA OVERVIEW :</vt:lpstr>
      <vt:lpstr>MG811 CO2 SENSOR:</vt:lpstr>
      <vt:lpstr>SPECIFICATIONS:</vt:lpstr>
      <vt:lpstr>BLOCK DIAGRAM </vt:lpstr>
      <vt:lpstr>MODEL     DESIGN</vt:lpstr>
      <vt:lpstr>ADVANTAGES :</vt:lpstr>
      <vt:lpstr>DRAWBACKS:</vt:lpstr>
      <vt:lpstr>VALUE PROPOSITION: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ventilation systems for air conditioners</dc:title>
  <dc:creator>karteeswarkpk@outlook.com</dc:creator>
  <cp:lastModifiedBy>Unknown User</cp:lastModifiedBy>
  <cp:revision>21</cp:revision>
  <dcterms:created xsi:type="dcterms:W3CDTF">2021-09-27T18:41:29Z</dcterms:created>
  <dcterms:modified xsi:type="dcterms:W3CDTF">2022-01-03T04:35:50Z</dcterms:modified>
</cp:coreProperties>
</file>