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9" r:id="rId6"/>
    <p:sldId id="258"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94564" autoAdjust="0"/>
  </p:normalViewPr>
  <p:slideViewPr>
    <p:cSldViewPr snapToGrid="0">
      <p:cViewPr varScale="1">
        <p:scale>
          <a:sx n="80" d="100"/>
          <a:sy n="80" d="100"/>
        </p:scale>
        <p:origin x="9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0616A-237A-4933-A415-0BBF34F4C4F3}"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D3FE9-1938-44D5-A9D6-43C8FF81FA93}" type="slidenum">
              <a:rPr lang="en-IN" smtClean="0"/>
              <a:t>‹#›</a:t>
            </a:fld>
            <a:endParaRPr lang="en-IN"/>
          </a:p>
        </p:txBody>
      </p:sp>
    </p:spTree>
    <p:extLst>
      <p:ext uri="{BB962C8B-B14F-4D97-AF65-F5344CB8AC3E}">
        <p14:creationId xmlns:p14="http://schemas.microsoft.com/office/powerpoint/2010/main" val="314432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AD3FE9-1938-44D5-A9D6-43C8FF81FA93}" type="slidenum">
              <a:rPr lang="en-IN" smtClean="0"/>
              <a:t>1</a:t>
            </a:fld>
            <a:endParaRPr lang="en-IN"/>
          </a:p>
        </p:txBody>
      </p:sp>
    </p:spTree>
    <p:extLst>
      <p:ext uri="{BB962C8B-B14F-4D97-AF65-F5344CB8AC3E}">
        <p14:creationId xmlns:p14="http://schemas.microsoft.com/office/powerpoint/2010/main" val="407911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9226" y="47029"/>
            <a:ext cx="10993549" cy="1475013"/>
          </a:xfrm>
        </p:spPr>
        <p:txBody>
          <a:bodyPr>
            <a:normAutofit/>
          </a:bodyPr>
          <a:lstStyle/>
          <a:p>
            <a:r>
              <a:rPr lang="en-US" dirty="0"/>
              <a:t>DEEP CONVOLUTIONAL GAN IN MEDICAL IMAGING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117450"/>
            <a:ext cx="10993546" cy="2221683"/>
          </a:xfrm>
        </p:spPr>
        <p:txBody>
          <a:bodyPr>
            <a:normAutofit lnSpcReduction="10000"/>
          </a:bodyPr>
          <a:lstStyle/>
          <a:p>
            <a:r>
              <a:rPr lang="en-US" b="1" dirty="0">
                <a:latin typeface="Times New Roman" panose="02020603050405020304" pitchFamily="18" charset="0"/>
                <a:cs typeface="Times New Roman" panose="02020603050405020304" pitchFamily="18" charset="0"/>
              </a:rPr>
              <a:t>PRESENTED BY:</a:t>
            </a:r>
          </a:p>
          <a:p>
            <a:r>
              <a:rPr lang="en-US" dirty="0"/>
              <a:t>                           </a:t>
            </a:r>
          </a:p>
          <a:p>
            <a:r>
              <a:rPr lang="en-US" dirty="0"/>
              <a:t> 		</a:t>
            </a:r>
            <a:r>
              <a:rPr lang="en-US" sz="1400" dirty="0"/>
              <a:t>  </a:t>
            </a:r>
            <a:r>
              <a:rPr lang="en-US" sz="1400" b="1" dirty="0">
                <a:latin typeface="Times New Roman" panose="02020603050405020304" pitchFamily="18" charset="0"/>
                <a:cs typeface="Times New Roman" panose="02020603050405020304" pitchFamily="18" charset="0"/>
              </a:rPr>
              <a:t>NAME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  LATHIKA.R</a:t>
            </a:r>
          </a:p>
          <a:p>
            <a:r>
              <a:rPr lang="en-US" sz="1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NAAN MUDHALVAN REGISTER NUMBER : </a:t>
            </a:r>
            <a:r>
              <a:rPr lang="en-US" b="1" cap="none" dirty="0">
                <a:solidFill>
                  <a:schemeClr val="tx1">
                    <a:lumMod val="65000"/>
                    <a:lumOff val="35000"/>
                  </a:schemeClr>
                </a:solidFill>
                <a:latin typeface="Times New Roman" panose="02020603050405020304" pitchFamily="18" charset="0"/>
                <a:cs typeface="Times New Roman" panose="02020603050405020304" pitchFamily="18" charset="0"/>
              </a:rPr>
              <a:t>au</a:t>
            </a: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211521243096</a:t>
            </a:r>
          </a:p>
          <a:p>
            <a:r>
              <a:rPr lang="en-US" sz="1400" b="1" dirty="0">
                <a:latin typeface="Times New Roman" panose="02020603050405020304" pitchFamily="18" charset="0"/>
                <a:cs typeface="Times New Roman" panose="02020603050405020304" pitchFamily="18" charset="0"/>
              </a:rPr>
              <a:t>                       branch  :   </a:t>
            </a:r>
            <a:r>
              <a:rPr lang="en-US" sz="1400" b="1" dirty="0" err="1">
                <a:solidFill>
                  <a:schemeClr val="tx1">
                    <a:lumMod val="65000"/>
                    <a:lumOff val="35000"/>
                  </a:schemeClr>
                </a:solidFill>
                <a:latin typeface="Times New Roman" panose="02020603050405020304" pitchFamily="18" charset="0"/>
                <a:cs typeface="Times New Roman" panose="02020603050405020304" pitchFamily="18" charset="0"/>
              </a:rPr>
              <a:t>B.tech</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artificial</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intelligence</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and</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science</a:t>
            </a:r>
            <a:r>
              <a:rPr lang="en-US" sz="1400" b="1"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                   	  college name :   </a:t>
            </a:r>
            <a:r>
              <a:rPr lang="en-US" sz="1400" b="1" dirty="0" err="1">
                <a:solidFill>
                  <a:schemeClr val="tx1">
                    <a:lumMod val="65000"/>
                    <a:lumOff val="35000"/>
                  </a:schemeClr>
                </a:solidFill>
                <a:latin typeface="Times New Roman" panose="02020603050405020304" pitchFamily="18" charset="0"/>
                <a:cs typeface="Times New Roman" panose="02020603050405020304" pitchFamily="18" charset="0"/>
              </a:rPr>
              <a:t>panimalar</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institute</a:t>
            </a:r>
            <a:r>
              <a:rPr lang="en-US" sz="1400" b="1" dirty="0">
                <a:latin typeface="Times New Roman" panose="02020603050405020304" pitchFamily="18" charset="0"/>
                <a:cs typeface="Times New Roman" panose="02020603050405020304" pitchFamily="18" charset="0"/>
              </a:rPr>
              <a:t> </a:t>
            </a:r>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of</a:t>
            </a:r>
            <a:r>
              <a:rPr lang="en-US" sz="1400" b="1" dirty="0">
                <a:latin typeface="Times New Roman" panose="02020603050405020304" pitchFamily="18" charset="0"/>
                <a:cs typeface="Times New Roman" panose="02020603050405020304" pitchFamily="18" charset="0"/>
              </a:rPr>
              <a:t> </a:t>
            </a:r>
            <a:r>
              <a:rPr lang="en-US" sz="1400" b="1" dirty="0" err="1">
                <a:solidFill>
                  <a:schemeClr val="tx1">
                    <a:lumMod val="65000"/>
                    <a:lumOff val="35000"/>
                  </a:schemeClr>
                </a:solidFill>
                <a:latin typeface="Times New Roman" panose="02020603050405020304" pitchFamily="18" charset="0"/>
                <a:cs typeface="Times New Roman" panose="02020603050405020304" pitchFamily="18" charset="0"/>
              </a:rPr>
              <a:t>techonology</a:t>
            </a:r>
            <a:endParaRPr 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6534" y="4435967"/>
            <a:ext cx="11260667" cy="1964832"/>
          </a:xfrm>
          <a:prstGeom prst="rect">
            <a:avLst/>
          </a:prstGeom>
        </p:spPr>
      </p:pic>
      <p:sp>
        <p:nvSpPr>
          <p:cNvPr id="5" name="TextBox 4">
            <a:extLst>
              <a:ext uri="{FF2B5EF4-FFF2-40B4-BE49-F238E27FC236}">
                <a16:creationId xmlns:a16="http://schemas.microsoft.com/office/drawing/2014/main" id="{82FD532E-3F38-9988-5C49-DCF4C581D515}"/>
              </a:ext>
            </a:extLst>
          </p:cNvPr>
          <p:cNvSpPr txBox="1"/>
          <p:nvPr/>
        </p:nvSpPr>
        <p:spPr>
          <a:xfrm>
            <a:off x="2590800" y="1748118"/>
            <a:ext cx="6831106" cy="369332"/>
          </a:xfrm>
          <a:prstGeom prst="rect">
            <a:avLst/>
          </a:prstGeom>
          <a:noFill/>
        </p:spPr>
        <p:txBody>
          <a:bodyPr wrap="square" rtlCol="0">
            <a:spAutoFit/>
          </a:bodyPr>
          <a:lstStyle/>
          <a:p>
            <a:r>
              <a:rPr lang="en-IN" dirty="0"/>
              <a:t>                         </a:t>
            </a:r>
            <a:r>
              <a:rPr lang="en-IN" dirty="0">
                <a:latin typeface="Bahnschrift" panose="020B0502040204020203" pitchFamily="34" charset="0"/>
              </a:rPr>
              <a:t>NAAN MUDHALVAN PROJECT</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result</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6" name="Rectangle 2">
            <a:extLst>
              <a:ext uri="{FF2B5EF4-FFF2-40B4-BE49-F238E27FC236}">
                <a16:creationId xmlns:a16="http://schemas.microsoft.com/office/drawing/2014/main" id="{B686D5DC-40AF-FC28-4387-D88C8D69DE6F}"/>
              </a:ext>
            </a:extLst>
          </p:cNvPr>
          <p:cNvSpPr>
            <a:spLocks noChangeArrowheads="1"/>
          </p:cNvSpPr>
          <p:nvPr/>
        </p:nvSpPr>
        <p:spPr bwMode="auto">
          <a:xfrm>
            <a:off x="933450" y="3114675"/>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DD8B65-5AA8-48EB-D024-DC12A8FA9344}"/>
              </a:ext>
            </a:extLst>
          </p:cNvPr>
          <p:cNvSpPr txBox="1"/>
          <p:nvPr/>
        </p:nvSpPr>
        <p:spPr>
          <a:xfrm>
            <a:off x="1009651" y="1562100"/>
            <a:ext cx="10039350" cy="3139321"/>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DCGANs in medical imaging have successfully generated realistic and clinically relevant images resembling actual medical scans and pathology samples. </a:t>
            </a:r>
            <a:endParaRPr lang="en-IN"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The </a:t>
            </a:r>
            <a:r>
              <a:rPr lang="en-US" b="0" i="0" dirty="0">
                <a:solidFill>
                  <a:srgbClr val="0D0D0D"/>
                </a:solidFill>
                <a:effectLst/>
                <a:latin typeface="Times New Roman" panose="02020603050405020304" pitchFamily="18" charset="0"/>
                <a:cs typeface="Times New Roman" panose="02020603050405020304" pitchFamily="18" charset="0"/>
              </a:rPr>
              <a:t>generated images exhibit detailed anatomical structures, textures, and features consistent with various medical conditions, such as brain MRI scans, CT images of organs, and X-rays of skeletal structures. The diversity and variability of the generated images highlight the robustness and generalization ability of DCGANs across different medical imaging modalities. Quality assessment metrics, including Inception Score and </a:t>
            </a:r>
            <a:r>
              <a:rPr lang="en-US" b="0" i="0" dirty="0" err="1">
                <a:solidFill>
                  <a:srgbClr val="0D0D0D"/>
                </a:solidFill>
                <a:effectLst/>
                <a:latin typeface="Times New Roman" panose="02020603050405020304" pitchFamily="18" charset="0"/>
                <a:cs typeface="Times New Roman" panose="02020603050405020304" pitchFamily="18" charset="0"/>
              </a:rPr>
              <a:t>Frechet</a:t>
            </a:r>
            <a:r>
              <a:rPr lang="en-US" b="0" i="0" dirty="0">
                <a:solidFill>
                  <a:srgbClr val="0D0D0D"/>
                </a:solidFill>
                <a:effectLst/>
                <a:latin typeface="Times New Roman" panose="02020603050405020304" pitchFamily="18" charset="0"/>
                <a:cs typeface="Times New Roman" panose="02020603050405020304" pitchFamily="18" charset="0"/>
              </a:rPr>
              <a:t> Inception Distance (FID), validate the high fidelity and realism of the generated images. Visual comparisons between real medical images and DCGAN-generated images showcase striking similarities, indicating the DCGAN's ability to learn complex medical image patterns. The clinical relevance of the generated images is evident, as they accurately depict anatomical details, abnormalities, and disease-specific features</a:t>
            </a: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09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conclusion</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6" name="Rectangle 2">
            <a:extLst>
              <a:ext uri="{FF2B5EF4-FFF2-40B4-BE49-F238E27FC236}">
                <a16:creationId xmlns:a16="http://schemas.microsoft.com/office/drawing/2014/main" id="{B686D5DC-40AF-FC28-4387-D88C8D69DE6F}"/>
              </a:ext>
            </a:extLst>
          </p:cNvPr>
          <p:cNvSpPr>
            <a:spLocks noChangeArrowheads="1"/>
          </p:cNvSpPr>
          <p:nvPr/>
        </p:nvSpPr>
        <p:spPr bwMode="auto">
          <a:xfrm>
            <a:off x="933450" y="3114675"/>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DD8B65-5AA8-48EB-D024-DC12A8FA9344}"/>
              </a:ext>
            </a:extLst>
          </p:cNvPr>
          <p:cNvSpPr txBox="1"/>
          <p:nvPr/>
        </p:nvSpPr>
        <p:spPr>
          <a:xfrm>
            <a:off x="1009651" y="1562100"/>
            <a:ext cx="10039350" cy="1938992"/>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DCGANs have been successfully applied in various medical imaging tasks, including image synthesis, data augmentation, and anomaly detection. They have demonstrated the ability to generate synthetic images that closely resemble real medical images, which can be valuable for training deep learning models and augmenting limited datasets.</a:t>
            </a:r>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11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1"/>
            <a:ext cx="11029616" cy="1724021"/>
          </a:xfrm>
        </p:spPr>
        <p:txBody>
          <a:bodyPr/>
          <a:lstStyle/>
          <a:p>
            <a:r>
              <a:rPr lang="en-US" dirty="0"/>
              <a:t>reference</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6" name="Rectangle 2">
            <a:extLst>
              <a:ext uri="{FF2B5EF4-FFF2-40B4-BE49-F238E27FC236}">
                <a16:creationId xmlns:a16="http://schemas.microsoft.com/office/drawing/2014/main" id="{B686D5DC-40AF-FC28-4387-D88C8D69DE6F}"/>
              </a:ext>
            </a:extLst>
          </p:cNvPr>
          <p:cNvSpPr>
            <a:spLocks noChangeArrowheads="1"/>
          </p:cNvSpPr>
          <p:nvPr/>
        </p:nvSpPr>
        <p:spPr bwMode="auto">
          <a:xfrm>
            <a:off x="933450" y="3114675"/>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DD8B65-5AA8-48EB-D024-DC12A8FA9344}"/>
              </a:ext>
            </a:extLst>
          </p:cNvPr>
          <p:cNvSpPr txBox="1"/>
          <p:nvPr/>
        </p:nvSpPr>
        <p:spPr>
          <a:xfrm>
            <a:off x="1219200" y="2274838"/>
            <a:ext cx="1003935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IN" sz="2400" b="0" i="0" dirty="0">
                <a:solidFill>
                  <a:srgbClr val="0D0D0D"/>
                </a:solidFill>
                <a:effectLst/>
                <a:latin typeface="Times New Roman" panose="02020603050405020304" pitchFamily="18" charset="0"/>
                <a:cs typeface="Times New Roman" panose="02020603050405020304" pitchFamily="18" charset="0"/>
                <a:hlinkClick r:id="rId2"/>
              </a:rPr>
              <a:t>https://www.tensorflow.org/</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dirty="0">
                <a:solidFill>
                  <a:srgbClr val="0D0D0D"/>
                </a:solidFill>
                <a:latin typeface="Times New Roman" panose="02020603050405020304" pitchFamily="18" charset="0"/>
                <a:cs typeface="Times New Roman" panose="02020603050405020304" pitchFamily="18" charset="0"/>
                <a:hlinkClick r:id="rId3"/>
              </a:rPr>
              <a:t>https://keras.io/</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b="0" i="0" dirty="0">
                <a:solidFill>
                  <a:srgbClr val="0D0D0D"/>
                </a:solidFill>
                <a:effectLst/>
                <a:latin typeface="Times New Roman" panose="02020603050405020304" pitchFamily="18" charset="0"/>
                <a:cs typeface="Times New Roman" panose="02020603050405020304" pitchFamily="18" charset="0"/>
                <a:hlinkClick r:id="rId4"/>
              </a:rPr>
              <a:t>https://numpy.org/</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dirty="0">
                <a:solidFill>
                  <a:srgbClr val="0D0D0D"/>
                </a:solidFill>
                <a:latin typeface="Times New Roman" panose="02020603050405020304" pitchFamily="18" charset="0"/>
                <a:cs typeface="Times New Roman" panose="02020603050405020304" pitchFamily="18" charset="0"/>
                <a:hlinkClick r:id="rId5"/>
              </a:rPr>
              <a:t>https://matplotlib.org/</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3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DBC66E-5985-09B8-5660-5CA7E7E39B44}"/>
              </a:ext>
            </a:extLst>
          </p:cNvPr>
          <p:cNvSpPr>
            <a:spLocks noGrp="1"/>
          </p:cNvSpPr>
          <p:nvPr>
            <p:ph type="title"/>
          </p:nvPr>
        </p:nvSpPr>
        <p:spPr/>
        <p:txBody>
          <a:bodyPr>
            <a:normAutofit/>
          </a:bodyPr>
          <a:lstStyle/>
          <a:p>
            <a:r>
              <a:rPr lang="en-IN" sz="4000" dirty="0"/>
              <a:t>OUTLINE</a:t>
            </a:r>
          </a:p>
        </p:txBody>
      </p:sp>
      <p:sp>
        <p:nvSpPr>
          <p:cNvPr id="7" name="Content Placeholder 6">
            <a:extLst>
              <a:ext uri="{FF2B5EF4-FFF2-40B4-BE49-F238E27FC236}">
                <a16:creationId xmlns:a16="http://schemas.microsoft.com/office/drawing/2014/main" id="{D14BF8C3-4F52-6CEC-0D09-211762942E6E}"/>
              </a:ext>
            </a:extLst>
          </p:cNvPr>
          <p:cNvSpPr>
            <a:spLocks noGrp="1"/>
          </p:cNvSpPr>
          <p:nvPr>
            <p:ph idx="1"/>
          </p:nvPr>
        </p:nvSpPr>
        <p:spPr/>
        <p:txBody>
          <a:bodyPr/>
          <a:lstStyle/>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a:p>
            <a:pPr lvl="4"/>
            <a:endParaRPr lang="en-IN" dirty="0"/>
          </a:p>
        </p:txBody>
      </p:sp>
      <p:sp>
        <p:nvSpPr>
          <p:cNvPr id="9" name="TextBox 8">
            <a:extLst>
              <a:ext uri="{FF2B5EF4-FFF2-40B4-BE49-F238E27FC236}">
                <a16:creationId xmlns:a16="http://schemas.microsoft.com/office/drawing/2014/main" id="{8C77E0B5-1D22-05DC-E218-9BD6D4909EC7}"/>
              </a:ext>
            </a:extLst>
          </p:cNvPr>
          <p:cNvSpPr txBox="1"/>
          <p:nvPr/>
        </p:nvSpPr>
        <p:spPr>
          <a:xfrm>
            <a:off x="1504950" y="2417713"/>
            <a:ext cx="6800850" cy="4001095"/>
          </a:xfrm>
          <a:prstGeom prst="rect">
            <a:avLst/>
          </a:prstGeom>
          <a:noFill/>
        </p:spPr>
        <p:txBody>
          <a:bodyPr wrap="square" rtlCol="0">
            <a:spAutoFit/>
          </a:bodyPr>
          <a:lstStyle/>
          <a:p>
            <a:pPr marL="285750" indent="-285750">
              <a:buFont typeface="Wingdings" panose="05000000000000000000" pitchFamily="2" charset="2"/>
              <a:buChar char="§"/>
            </a:pPr>
            <a:r>
              <a:rPr lang="en-IN" sz="2800" dirty="0" err="1">
                <a:latin typeface="times new romanFranklin Gothic Book"/>
              </a:rPr>
              <a:t>INTRODU</a:t>
            </a:r>
            <a:r>
              <a:rPr lang="en-IN" sz="4000" dirty="0" err="1">
                <a:latin typeface="times new romanFranklin Gothic Book"/>
              </a:rPr>
              <a:t>c</a:t>
            </a:r>
            <a:r>
              <a:rPr lang="en-IN" sz="2800" dirty="0" err="1">
                <a:latin typeface="times new romanFranklin Gothic Book"/>
              </a:rPr>
              <a:t>TION</a:t>
            </a:r>
            <a:endParaRPr lang="en-IN" sz="2800" dirty="0">
              <a:latin typeface="times new romanFranklin Gothic Book"/>
            </a:endParaRPr>
          </a:p>
          <a:p>
            <a:pPr marL="285750" indent="-285750">
              <a:buFont typeface="Wingdings" panose="05000000000000000000" pitchFamily="2" charset="2"/>
              <a:buChar char="§"/>
            </a:pPr>
            <a:r>
              <a:rPr lang="en-IN" sz="2800" dirty="0">
                <a:latin typeface="times new romanFranklin Gothic Book"/>
              </a:rPr>
              <a:t>PROBLEM STATEMENT</a:t>
            </a:r>
          </a:p>
          <a:p>
            <a:pPr marL="285750" indent="-285750">
              <a:buFont typeface="Wingdings" panose="05000000000000000000" pitchFamily="2" charset="2"/>
              <a:buChar char="§"/>
            </a:pPr>
            <a:r>
              <a:rPr lang="en-IN" sz="2800" dirty="0">
                <a:latin typeface="times new romanFranklin Gothic Book"/>
              </a:rPr>
              <a:t>SYSTEM DEVELOPMENT APPROACH</a:t>
            </a:r>
          </a:p>
          <a:p>
            <a:pPr marL="285750" indent="-285750">
              <a:buFont typeface="Wingdings" panose="05000000000000000000" pitchFamily="2" charset="2"/>
              <a:buChar char="§"/>
            </a:pPr>
            <a:r>
              <a:rPr lang="en-IN" sz="2800" dirty="0">
                <a:latin typeface="times new romanFranklin Gothic Book"/>
              </a:rPr>
              <a:t>ALGORITHM</a:t>
            </a:r>
          </a:p>
          <a:p>
            <a:pPr marL="285750" indent="-285750">
              <a:buFont typeface="Wingdings" panose="05000000000000000000" pitchFamily="2" charset="2"/>
              <a:buChar char="§"/>
            </a:pPr>
            <a:r>
              <a:rPr lang="en-IN" sz="2800" dirty="0">
                <a:latin typeface="times new romanFranklin Gothic Book"/>
              </a:rPr>
              <a:t>DEPLOYMENT</a:t>
            </a:r>
          </a:p>
          <a:p>
            <a:pPr marL="285750" indent="-285750">
              <a:buFont typeface="Wingdings" panose="05000000000000000000" pitchFamily="2" charset="2"/>
              <a:buChar char="§"/>
            </a:pPr>
            <a:r>
              <a:rPr lang="en-IN" sz="2800" dirty="0">
                <a:latin typeface="times new romanFranklin Gothic Book"/>
              </a:rPr>
              <a:t>RESULT</a:t>
            </a:r>
          </a:p>
          <a:p>
            <a:pPr marL="285750" indent="-285750">
              <a:buFont typeface="Wingdings" panose="05000000000000000000" pitchFamily="2" charset="2"/>
              <a:buChar char="§"/>
            </a:pPr>
            <a:r>
              <a:rPr lang="en-IN" sz="2800" dirty="0">
                <a:latin typeface="times new romanFranklin Gothic Book"/>
              </a:rPr>
              <a:t>CONCLUSION</a:t>
            </a:r>
          </a:p>
          <a:p>
            <a:pPr marL="285750" indent="-285750">
              <a:buFont typeface="Wingdings" panose="05000000000000000000" pitchFamily="2" charset="2"/>
              <a:buChar char="§"/>
            </a:pPr>
            <a:r>
              <a:rPr lang="en-IN" sz="2800" dirty="0">
                <a:latin typeface="times new romanFranklin Gothic Book"/>
              </a:rPr>
              <a:t>REFERENCE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31664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7" name="TextBox 6">
            <a:extLst>
              <a:ext uri="{FF2B5EF4-FFF2-40B4-BE49-F238E27FC236}">
                <a16:creationId xmlns:a16="http://schemas.microsoft.com/office/drawing/2014/main" id="{1488580A-B41E-BE8C-5D83-719B2074C82F}"/>
              </a:ext>
            </a:extLst>
          </p:cNvPr>
          <p:cNvSpPr txBox="1"/>
          <p:nvPr/>
        </p:nvSpPr>
        <p:spPr>
          <a:xfrm>
            <a:off x="923926" y="2314575"/>
            <a:ext cx="10439400" cy="2677656"/>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Developing Deep Convolutional Generative Adversarial Networks (DCGANs) for medical imaging faces challenges such as limited data availability, class imbalance, noise/artifacts, and ensuring interpretability/relevance. Transfer learning and domain adaptation are crucial for generalizing DCGANs across different modalities. Ethical considerations regarding patient privacy and bias mitigation are paramount. Robust measures are needed for data anonymization and model explainability.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Proposed solution</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7" name="TextBox 6">
            <a:extLst>
              <a:ext uri="{FF2B5EF4-FFF2-40B4-BE49-F238E27FC236}">
                <a16:creationId xmlns:a16="http://schemas.microsoft.com/office/drawing/2014/main" id="{1488580A-B41E-BE8C-5D83-719B2074C82F}"/>
              </a:ext>
            </a:extLst>
          </p:cNvPr>
          <p:cNvSpPr txBox="1"/>
          <p:nvPr/>
        </p:nvSpPr>
        <p:spPr>
          <a:xfrm>
            <a:off x="323851" y="1390650"/>
            <a:ext cx="11706224" cy="5632311"/>
          </a:xfrm>
          <a:prstGeom prst="rect">
            <a:avLst/>
          </a:prstGeom>
          <a:noFill/>
        </p:spPr>
        <p:txBody>
          <a:bodyPr wrap="square" rtlCol="0">
            <a:spAutoFit/>
          </a:bodyPr>
          <a:lstStyle/>
          <a:p>
            <a:pPr algn="just">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    Utilize data augmentation techniques like rotation, flipping, and adding noise to </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mitigate           limited data and class imbalance in medical imaging datasets.</a:t>
            </a:r>
          </a:p>
          <a:p>
            <a:pPr algn="just">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     Employ Deep Convolutional Generative Adversarial Networks (DCGANs) to synthesize             realistic medical images, addressing data scarcity challenges effectively.</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3.  Design custom loss functions and apply regularization techniques to enhance model stability and robustness against noise and artifacts in medical images.</a:t>
            </a:r>
          </a:p>
          <a:p>
            <a:pPr algn="just">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latin typeface="Times New Roman" panose="02020603050405020304" pitchFamily="18" charset="0"/>
                <a:cs typeface="Times New Roman" panose="02020603050405020304" pitchFamily="18" charset="0"/>
              </a:rPr>
              <a:t>4.    Implement transfer learning by pre-training DCGANs on natural image datasets and fine-tune them for specific medical imaging modalities.</a:t>
            </a:r>
          </a:p>
          <a:p>
            <a:pPr algn="just">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latin typeface="Times New Roman" panose="02020603050405020304" pitchFamily="18" charset="0"/>
                <a:cs typeface="Times New Roman" panose="02020603050405020304" pitchFamily="18" charset="0"/>
              </a:rPr>
              <a:t>5.   Develop domain adaptation strategies to ensure DCGANs generalize well across different medical imaging tasks and data distributions.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50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Proposed solution</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7" name="TextBox 6">
            <a:extLst>
              <a:ext uri="{FF2B5EF4-FFF2-40B4-BE49-F238E27FC236}">
                <a16:creationId xmlns:a16="http://schemas.microsoft.com/office/drawing/2014/main" id="{1488580A-B41E-BE8C-5D83-719B2074C82F}"/>
              </a:ext>
            </a:extLst>
          </p:cNvPr>
          <p:cNvSpPr txBox="1"/>
          <p:nvPr/>
        </p:nvSpPr>
        <p:spPr>
          <a:xfrm>
            <a:off x="323851" y="1225689"/>
            <a:ext cx="11706224" cy="5632311"/>
          </a:xfrm>
          <a:prstGeom prst="rect">
            <a:avLst/>
          </a:prstGeom>
          <a:noFill/>
        </p:spPr>
        <p:txBody>
          <a:bodyPr wrap="square" rtlCol="0">
            <a:spAutoFit/>
          </a:bodyPr>
          <a:lstStyle/>
          <a:p>
            <a:pPr algn="just"/>
            <a:r>
              <a:rPr lang="en-US" sz="2400" b="0" i="0" dirty="0">
                <a:solidFill>
                  <a:srgbClr val="0D0D0D"/>
                </a:solidFill>
                <a:effectLst/>
                <a:latin typeface="Söhne"/>
              </a:rPr>
              <a:t>6.    </a:t>
            </a:r>
            <a:r>
              <a:rPr lang="en-US" sz="2400" b="0" i="0" dirty="0">
                <a:solidFill>
                  <a:srgbClr val="0D0D0D"/>
                </a:solidFill>
                <a:effectLst/>
                <a:latin typeface="Times New Roman" panose="02020603050405020304" pitchFamily="18" charset="0"/>
                <a:cs typeface="Times New Roman" panose="02020603050405020304" pitchFamily="18" charset="0"/>
              </a:rPr>
              <a:t>Focus on generating clinically relevant and interpretable images to assist healthcare professionals in disease diagnosis and treatment planning.</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just">
              <a:buAutoNum type="arabicPeriod" startAt="7"/>
            </a:pPr>
            <a:r>
              <a:rPr lang="en-US" sz="2400" b="0" i="0" dirty="0">
                <a:solidFill>
                  <a:srgbClr val="0D0D0D"/>
                </a:solidFill>
                <a:effectLst/>
                <a:latin typeface="Times New Roman" panose="02020603050405020304" pitchFamily="18" charset="0"/>
                <a:cs typeface="Times New Roman" panose="02020603050405020304" pitchFamily="18" charset="0"/>
              </a:rPr>
              <a:t>Incorporate ethical considerations such as patient privacy, data security, and bias mitigation measures in DCGAN deployment for medical imaging.</a:t>
            </a:r>
          </a:p>
          <a:p>
            <a:pPr marL="457200" indent="-457200" algn="just">
              <a:buAutoNum type="arabicPeriod" startAt="7"/>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just">
              <a:buAutoNum type="arabicPeriod" startAt="8"/>
            </a:pPr>
            <a:r>
              <a:rPr lang="en-US" sz="2400" b="0" i="0" dirty="0">
                <a:solidFill>
                  <a:srgbClr val="0D0D0D"/>
                </a:solidFill>
                <a:effectLst/>
                <a:latin typeface="Times New Roman" panose="02020603050405020304" pitchFamily="18" charset="0"/>
                <a:cs typeface="Times New Roman" panose="02020603050405020304" pitchFamily="18" charset="0"/>
              </a:rPr>
              <a:t>Explore applications of DCGANs in various medical imaging modalities including MRI, </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CT scans, X-rays, and pathology images.</a:t>
            </a:r>
          </a:p>
          <a:p>
            <a:pPr marL="457200" indent="-457200" algn="just">
              <a:buAutoNum type="arabicPeriod" startAt="8"/>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just">
              <a:buAutoNum type="arabicPeriod" startAt="9"/>
            </a:pPr>
            <a:r>
              <a:rPr lang="en-US" sz="2400" b="0" i="0" dirty="0">
                <a:solidFill>
                  <a:srgbClr val="0D0D0D"/>
                </a:solidFill>
                <a:effectLst/>
                <a:latin typeface="Times New Roman" panose="02020603050405020304" pitchFamily="18" charset="0"/>
                <a:cs typeface="Times New Roman" panose="02020603050405020304" pitchFamily="18" charset="0"/>
              </a:rPr>
              <a:t>Showcase success stories and case studies highlighting the impact of DCGANs on improving image quality and supporting medical research.</a:t>
            </a:r>
          </a:p>
          <a:p>
            <a:pPr marL="457200" indent="-457200" algn="just">
              <a:buAutoNum type="arabicPeriod" startAt="9"/>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latin typeface="Times New Roman" panose="02020603050405020304" pitchFamily="18" charset="0"/>
                <a:cs typeface="Times New Roman" panose="02020603050405020304" pitchFamily="18" charset="0"/>
              </a:rPr>
              <a:t>10.  Collaborate with interdisciplinary teams of machine learning experts, medical imaging specialists, and ethicists for responsible and impactful implementation of DCGANs in medical imaging.</a:t>
            </a:r>
          </a:p>
        </p:txBody>
      </p:sp>
    </p:spTree>
    <p:extLst>
      <p:ext uri="{BB962C8B-B14F-4D97-AF65-F5344CB8AC3E}">
        <p14:creationId xmlns:p14="http://schemas.microsoft.com/office/powerpoint/2010/main" val="83256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System approach</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3" name="TextBox 2">
            <a:extLst>
              <a:ext uri="{FF2B5EF4-FFF2-40B4-BE49-F238E27FC236}">
                <a16:creationId xmlns:a16="http://schemas.microsoft.com/office/drawing/2014/main" id="{87626A35-5253-C2DF-6A84-21B29FF7C4FA}"/>
              </a:ext>
            </a:extLst>
          </p:cNvPr>
          <p:cNvSpPr txBox="1"/>
          <p:nvPr/>
        </p:nvSpPr>
        <p:spPr>
          <a:xfrm>
            <a:off x="819150" y="1590675"/>
            <a:ext cx="11106149" cy="5016758"/>
          </a:xfrm>
          <a:prstGeom prst="rect">
            <a:avLst/>
          </a:prstGeom>
          <a:noFill/>
        </p:spPr>
        <p:txBody>
          <a:bodyPr wrap="square" rtlCol="0">
            <a:spAutoFit/>
          </a:bodyPr>
          <a:lstStyle/>
          <a:p>
            <a:r>
              <a:rPr lang="en-IN" sz="2400" dirty="0">
                <a:solidFill>
                  <a:schemeClr val="accent1">
                    <a:lumMod val="75000"/>
                  </a:schemeClr>
                </a:solidFill>
                <a:latin typeface="Times New Roman" panose="02020603050405020304" pitchFamily="18" charset="0"/>
                <a:cs typeface="Times New Roman" panose="02020603050405020304" pitchFamily="18" charset="0"/>
              </a:rPr>
              <a:t>Systems requirements:</a:t>
            </a:r>
          </a:p>
          <a:p>
            <a:endParaRPr lang="en-IN" dirty="0"/>
          </a:p>
          <a:p>
            <a:pPr algn="l"/>
            <a:r>
              <a:rPr lang="en-IN" sz="2400" b="1"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Hardware Requirements: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rgbClr val="0D0D0D"/>
                </a:solidFill>
                <a:effectLst/>
                <a:latin typeface="Times New Roman" panose="02020603050405020304" pitchFamily="18" charset="0"/>
                <a:cs typeface="Times New Roman" panose="02020603050405020304" pitchFamily="18" charset="0"/>
              </a:rPr>
              <a:t>High-performance GPU(s) with CUDA support:   </a:t>
            </a:r>
            <a:r>
              <a:rPr lang="en-US" sz="2200" b="0" i="0" dirty="0">
                <a:solidFill>
                  <a:srgbClr val="0D0D0D"/>
                </a:solidFill>
                <a:effectLst/>
                <a:latin typeface="Times New Roman" panose="02020603050405020304" pitchFamily="18" charset="0"/>
                <a:cs typeface="Times New Roman" panose="02020603050405020304" pitchFamily="18" charset="0"/>
              </a:rPr>
              <a:t>DCGANs require significant computational     </a:t>
            </a:r>
            <a:r>
              <a:rPr lang="en-IN" sz="2200" b="0" i="0" dirty="0">
                <a:solidFill>
                  <a:srgbClr val="0D0D0D"/>
                </a:solidFill>
                <a:effectLst/>
                <a:latin typeface="Times New Roman" panose="02020603050405020304" pitchFamily="18" charset="0"/>
                <a:cs typeface="Times New Roman" panose="02020603050405020304" pitchFamily="18" charset="0"/>
              </a:rPr>
              <a:t>  </a:t>
            </a:r>
            <a:r>
              <a:rPr lang="en-US" sz="2200" b="0" i="0" dirty="0">
                <a:solidFill>
                  <a:srgbClr val="0D0D0D"/>
                </a:solidFill>
                <a:effectLst/>
                <a:latin typeface="Times New Roman" panose="02020603050405020304" pitchFamily="18" charset="0"/>
                <a:cs typeface="Times New Roman" panose="02020603050405020304" pitchFamily="18" charset="0"/>
              </a:rPr>
              <a:t>power for training, especially when working with large medical imaging datasets and complex architectures.</a:t>
            </a:r>
            <a:endParaRPr lang="en-IN" sz="22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rgbClr val="0D0D0D"/>
                </a:solidFill>
                <a:effectLst/>
                <a:latin typeface="Times New Roman" panose="02020603050405020304" pitchFamily="18" charset="0"/>
                <a:cs typeface="Times New Roman" panose="02020603050405020304" pitchFamily="18" charset="0"/>
              </a:rPr>
              <a:t>Sufficient RAM: </a:t>
            </a:r>
            <a:r>
              <a:rPr lang="en-IN" sz="2000" b="1" i="0" dirty="0">
                <a:solidFill>
                  <a:srgbClr val="0D0D0D"/>
                </a:solidFill>
                <a:effectLst/>
                <a:latin typeface="Times New Roman" panose="02020603050405020304" pitchFamily="18" charset="0"/>
                <a:cs typeface="Times New Roman" panose="02020603050405020304" pitchFamily="18" charset="0"/>
              </a:rPr>
              <a:t>    </a:t>
            </a:r>
            <a:r>
              <a:rPr lang="en-US" sz="2200" b="0" i="0" dirty="0">
                <a:solidFill>
                  <a:srgbClr val="0D0D0D"/>
                </a:solidFill>
                <a:effectLst/>
                <a:latin typeface="Times New Roman" panose="02020603050405020304" pitchFamily="18" charset="0"/>
                <a:cs typeface="Times New Roman" panose="02020603050405020304" pitchFamily="18" charset="0"/>
              </a:rPr>
              <a:t>Ensure an adequate amount of RAM (e.g., 16GB or more) to handle the data processing and model training efficiently</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rgbClr val="0D0D0D"/>
                </a:solidFill>
                <a:effectLst/>
                <a:latin typeface="Times New Roman" panose="02020603050405020304" pitchFamily="18" charset="0"/>
                <a:cs typeface="Times New Roman" panose="02020603050405020304" pitchFamily="18" charset="0"/>
              </a:rPr>
              <a:t>Storage: </a:t>
            </a:r>
            <a:r>
              <a:rPr lang="en-US" sz="2200" b="0" i="0" dirty="0">
                <a:solidFill>
                  <a:srgbClr val="0D0D0D"/>
                </a:solidFill>
                <a:effectLst/>
                <a:latin typeface="Times New Roman" panose="02020603050405020304" pitchFamily="18" charset="0"/>
                <a:cs typeface="Times New Roman" panose="02020603050405020304" pitchFamily="18" charset="0"/>
              </a:rPr>
              <a:t>Sufficient storage space to store datasets, model checkpoints, and intermediate results during training</a:t>
            </a:r>
            <a:r>
              <a:rPr lang="en-US" sz="2200"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83566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System approach</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3" name="TextBox 2">
            <a:extLst>
              <a:ext uri="{FF2B5EF4-FFF2-40B4-BE49-F238E27FC236}">
                <a16:creationId xmlns:a16="http://schemas.microsoft.com/office/drawing/2014/main" id="{87626A35-5253-C2DF-6A84-21B29FF7C4FA}"/>
              </a:ext>
            </a:extLst>
          </p:cNvPr>
          <p:cNvSpPr txBox="1"/>
          <p:nvPr/>
        </p:nvSpPr>
        <p:spPr>
          <a:xfrm>
            <a:off x="742950" y="1348800"/>
            <a:ext cx="11106149" cy="5509200"/>
          </a:xfrm>
          <a:prstGeom prst="rect">
            <a:avLst/>
          </a:prstGeom>
          <a:noFill/>
        </p:spPr>
        <p:txBody>
          <a:bodyPr wrap="square" rtlCol="0">
            <a:spAutoFit/>
          </a:bodyPr>
          <a:lstStyle/>
          <a:p>
            <a:r>
              <a:rPr lang="en-IN" sz="2400" dirty="0">
                <a:solidFill>
                  <a:schemeClr val="accent1">
                    <a:lumMod val="75000"/>
                  </a:schemeClr>
                </a:solidFill>
                <a:latin typeface="Times New Roman" panose="02020603050405020304" pitchFamily="18" charset="0"/>
                <a:cs typeface="Times New Roman" panose="02020603050405020304" pitchFamily="18" charset="0"/>
              </a:rPr>
              <a:t>Systems requirements:</a:t>
            </a:r>
          </a:p>
          <a:p>
            <a:endParaRPr lang="en-IN" dirty="0"/>
          </a:p>
          <a:p>
            <a:pPr algn="l"/>
            <a:r>
              <a:rPr lang="en-IN" sz="2400" b="1" i="0" dirty="0">
                <a:solidFill>
                  <a:srgbClr val="0D0D0D"/>
                </a:solidFill>
                <a:effectLst/>
                <a:latin typeface="Times New Roman" panose="02020603050405020304" pitchFamily="18" charset="0"/>
                <a:cs typeface="Times New Roman" panose="02020603050405020304" pitchFamily="18" charset="0"/>
              </a:rPr>
              <a:t>* Software </a:t>
            </a:r>
            <a:r>
              <a:rPr lang="en-US" sz="2400" b="1" i="0" dirty="0">
                <a:solidFill>
                  <a:srgbClr val="0D0D0D"/>
                </a:solidFill>
                <a:effectLst/>
                <a:latin typeface="Times New Roman" panose="02020603050405020304" pitchFamily="18" charset="0"/>
                <a:cs typeface="Times New Roman" panose="02020603050405020304" pitchFamily="18" charset="0"/>
              </a:rPr>
              <a:t>Requirements: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IN" sz="2000" b="1" i="0" dirty="0">
                <a:solidFill>
                  <a:srgbClr val="0D0D0D"/>
                </a:solidFill>
                <a:effectLst/>
                <a:latin typeface="Times New Roman" panose="02020603050405020304" pitchFamily="18" charset="0"/>
                <a:cs typeface="Times New Roman" panose="02020603050405020304" pitchFamily="18" charset="0"/>
              </a:rPr>
              <a:t>Deep Learning Framework</a:t>
            </a:r>
            <a:r>
              <a:rPr lang="en-IN" sz="2000" b="0" i="0" dirty="0">
                <a:solidFill>
                  <a:srgbClr val="0D0D0D"/>
                </a:solidFill>
                <a:effectLst/>
                <a:latin typeface="Times New Roman" panose="02020603050405020304" pitchFamily="18" charset="0"/>
                <a:cs typeface="Times New Roman" panose="02020603050405020304" pitchFamily="18" charset="0"/>
              </a:rPr>
              <a:t>: Choose a deep learning framework compatible with DCGANs, such as TensorFlow, </a:t>
            </a:r>
            <a:r>
              <a:rPr lang="en-IN" sz="2000" b="0" i="0" dirty="0" err="1">
                <a:solidFill>
                  <a:srgbClr val="0D0D0D"/>
                </a:solidFill>
                <a:effectLst/>
                <a:latin typeface="Times New Roman" panose="02020603050405020304" pitchFamily="18" charset="0"/>
                <a:cs typeface="Times New Roman" panose="02020603050405020304" pitchFamily="18" charset="0"/>
              </a:rPr>
              <a:t>PyTorch</a:t>
            </a:r>
            <a:r>
              <a:rPr lang="en-IN" sz="2000" b="0" i="0" dirty="0">
                <a:solidFill>
                  <a:srgbClr val="0D0D0D"/>
                </a:solidFill>
                <a:effectLst/>
                <a:latin typeface="Times New Roman" panose="02020603050405020304" pitchFamily="18" charset="0"/>
                <a:cs typeface="Times New Roman" panose="02020603050405020304" pitchFamily="18" charset="0"/>
              </a:rPr>
              <a:t>, or </a:t>
            </a:r>
            <a:r>
              <a:rPr lang="en-IN" sz="2000" b="0" i="0" dirty="0" err="1">
                <a:solidFill>
                  <a:srgbClr val="0D0D0D"/>
                </a:solidFill>
                <a:effectLst/>
                <a:latin typeface="Times New Roman" panose="02020603050405020304" pitchFamily="18" charset="0"/>
                <a:cs typeface="Times New Roman" panose="02020603050405020304" pitchFamily="18" charset="0"/>
              </a:rPr>
              <a:t>Keras</a:t>
            </a:r>
            <a:r>
              <a:rPr lang="en-IN" sz="2000" b="0" i="0" dirty="0">
                <a:solidFill>
                  <a:srgbClr val="0D0D0D"/>
                </a:solidFill>
                <a:effectLst/>
                <a:latin typeface="Times New Roman" panose="02020603050405020304" pitchFamily="18" charset="0"/>
                <a:cs typeface="Times New Roman" panose="02020603050405020304" pitchFamily="18" charset="0"/>
              </a:rPr>
              <a:t>. Ensure that the framework supports GPU acceleration for faster training.</a:t>
            </a:r>
          </a:p>
          <a:p>
            <a:pPr algn="l">
              <a:buFont typeface="Arial" panose="020B0604020202020204" pitchFamily="34" charset="0"/>
              <a:buChar char="•"/>
            </a:pPr>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  CUDA Toolkit: </a:t>
            </a:r>
            <a:r>
              <a:rPr lang="en-IN" sz="2000" b="0" i="0" dirty="0">
                <a:solidFill>
                  <a:srgbClr val="0D0D0D"/>
                </a:solidFill>
                <a:effectLst/>
                <a:latin typeface="Times New Roman" panose="02020603050405020304" pitchFamily="18" charset="0"/>
                <a:cs typeface="Times New Roman" panose="02020603050405020304" pitchFamily="18" charset="0"/>
              </a:rPr>
              <a:t>Install the CUDA Toolkit and </a:t>
            </a:r>
            <a:r>
              <a:rPr lang="en-IN" sz="2000" b="0" i="0" dirty="0" err="1">
                <a:solidFill>
                  <a:srgbClr val="0D0D0D"/>
                </a:solidFill>
                <a:effectLst/>
                <a:latin typeface="Times New Roman" panose="02020603050405020304" pitchFamily="18" charset="0"/>
                <a:cs typeface="Times New Roman" panose="02020603050405020304" pitchFamily="18" charset="0"/>
              </a:rPr>
              <a:t>cuDNN</a:t>
            </a:r>
            <a:r>
              <a:rPr lang="en-IN" sz="2000" b="0" i="0" dirty="0">
                <a:solidFill>
                  <a:srgbClr val="0D0D0D"/>
                </a:solidFill>
                <a:effectLst/>
                <a:latin typeface="Times New Roman" panose="02020603050405020304" pitchFamily="18" charset="0"/>
                <a:cs typeface="Times New Roman" panose="02020603050405020304" pitchFamily="18" charset="0"/>
              </a:rPr>
              <a:t> library to leverage GPU acceleration and optimize deep learning computations.</a:t>
            </a:r>
          </a:p>
          <a:p>
            <a:pPr algn="l">
              <a:buFont typeface="Arial" panose="020B0604020202020204" pitchFamily="34" charset="0"/>
              <a:buChar char="•"/>
            </a:pPr>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  Python Environment: </a:t>
            </a:r>
            <a:r>
              <a:rPr lang="en-IN" sz="2000" b="0" i="0" dirty="0">
                <a:solidFill>
                  <a:srgbClr val="0D0D0D"/>
                </a:solidFill>
                <a:effectLst/>
                <a:latin typeface="Times New Roman" panose="02020603050405020304" pitchFamily="18" charset="0"/>
                <a:cs typeface="Times New Roman" panose="02020603050405020304" pitchFamily="18" charset="0"/>
              </a:rPr>
              <a:t>Set up a Python environment with necessary libraries like NumPy, Pandas, Matplotlib, and scikit-learn for data preprocessing, visualization, and evaluation.</a:t>
            </a:r>
          </a:p>
          <a:p>
            <a:pPr algn="l">
              <a:buFont typeface="Arial" panose="020B0604020202020204" pitchFamily="34" charset="0"/>
              <a:buChar char="•"/>
            </a:pPr>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  Image Processing Libraries: </a:t>
            </a:r>
            <a:r>
              <a:rPr lang="en-IN" sz="2000" b="0" i="0" dirty="0">
                <a:solidFill>
                  <a:srgbClr val="0D0D0D"/>
                </a:solidFill>
                <a:effectLst/>
                <a:latin typeface="Times New Roman" panose="02020603050405020304" pitchFamily="18" charset="0"/>
                <a:cs typeface="Times New Roman" panose="02020603050405020304" pitchFamily="18" charset="0"/>
              </a:rPr>
              <a:t>Depending on the specific medical imaging tasks, you may need additional image processing libraries such as OpenCV or </a:t>
            </a:r>
            <a:r>
              <a:rPr lang="en-IN" sz="2000" b="0" i="0" dirty="0" err="1">
                <a:solidFill>
                  <a:srgbClr val="0D0D0D"/>
                </a:solidFill>
                <a:effectLst/>
                <a:latin typeface="Times New Roman" panose="02020603050405020304" pitchFamily="18" charset="0"/>
                <a:cs typeface="Times New Roman" panose="02020603050405020304" pitchFamily="18" charset="0"/>
              </a:rPr>
              <a:t>SimpleITK</a:t>
            </a:r>
            <a:r>
              <a:rPr lang="en-IN" sz="2000" b="0" i="0" dirty="0">
                <a:solidFill>
                  <a:srgbClr val="0D0D0D"/>
                </a:solidFill>
                <a:effectLst/>
                <a:latin typeface="Times New Roman" panose="02020603050405020304" pitchFamily="18" charset="0"/>
                <a:cs typeface="Times New Roman" panose="02020603050405020304" pitchFamily="18" charset="0"/>
              </a:rPr>
              <a:t> for data manipulation and preprocessing.</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59524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Algorithm </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6" name="Rectangle 2">
            <a:extLst>
              <a:ext uri="{FF2B5EF4-FFF2-40B4-BE49-F238E27FC236}">
                <a16:creationId xmlns:a16="http://schemas.microsoft.com/office/drawing/2014/main" id="{B686D5DC-40AF-FC28-4387-D88C8D69DE6F}"/>
              </a:ext>
            </a:extLst>
          </p:cNvPr>
          <p:cNvSpPr>
            <a:spLocks noChangeArrowheads="1"/>
          </p:cNvSpPr>
          <p:nvPr/>
        </p:nvSpPr>
        <p:spPr bwMode="auto">
          <a:xfrm>
            <a:off x="933450" y="3114675"/>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DD8B65-5AA8-48EB-D024-DC12A8FA9344}"/>
              </a:ext>
            </a:extLst>
          </p:cNvPr>
          <p:cNvSpPr txBox="1"/>
          <p:nvPr/>
        </p:nvSpPr>
        <p:spPr>
          <a:xfrm>
            <a:off x="476417" y="1352550"/>
            <a:ext cx="11029614"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Preprocessing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Normalize pixel values to [0, 1] and perform data augmentation.</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Address class imbalances if present in the dataset.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DCGAN Architecture</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Define generator and discriminator neural networks.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Generator </a:t>
            </a:r>
            <a:r>
              <a:rPr lang="en-US" b="0" i="0" dirty="0" err="1">
                <a:solidFill>
                  <a:srgbClr val="0D0D0D"/>
                </a:solidFill>
                <a:effectLst/>
                <a:latin typeface="Times New Roman" panose="02020603050405020304" pitchFamily="18" charset="0"/>
                <a:cs typeface="Times New Roman" panose="02020603050405020304" pitchFamily="18" charset="0"/>
              </a:rPr>
              <a:t>upsamples</a:t>
            </a:r>
            <a:r>
              <a:rPr lang="en-US" b="0" i="0" dirty="0">
                <a:solidFill>
                  <a:srgbClr val="0D0D0D"/>
                </a:solidFill>
                <a:effectLst/>
                <a:latin typeface="Times New Roman" panose="02020603050405020304" pitchFamily="18" charset="0"/>
                <a:cs typeface="Times New Roman" panose="02020603050405020304" pitchFamily="18" charset="0"/>
              </a:rPr>
              <a:t> noise vectors to generate realistic medical images.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Discriminator </a:t>
            </a:r>
            <a:r>
              <a:rPr lang="en-US" b="0" i="0" dirty="0" err="1">
                <a:solidFill>
                  <a:srgbClr val="0D0D0D"/>
                </a:solidFill>
                <a:effectLst/>
                <a:latin typeface="Times New Roman" panose="02020603050405020304" pitchFamily="18" charset="0"/>
                <a:cs typeface="Times New Roman" panose="02020603050405020304" pitchFamily="18" charset="0"/>
              </a:rPr>
              <a:t>downsamples</a:t>
            </a:r>
            <a:r>
              <a:rPr lang="en-US" b="0" i="0" dirty="0">
                <a:solidFill>
                  <a:srgbClr val="0D0D0D"/>
                </a:solidFill>
                <a:effectLst/>
                <a:latin typeface="Times New Roman" panose="02020603050405020304" pitchFamily="18" charset="0"/>
                <a:cs typeface="Times New Roman" panose="02020603050405020304" pitchFamily="18" charset="0"/>
              </a:rPr>
              <a:t> input images to distinguish real from generated images.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Training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Initialize networks with appropriate weights.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Use adversarial training: Generator aims to fool discriminator, which aims to differentiate real from generated images.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Update networks alternately using backpropagation and optimization algorithms (e.g., Adam optimizer).</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Loss Function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Define adversarial loss function (e.g., binary cross-entropy) to guide the training process.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Optionally, incorporate regularization and domain-specific constraints to improve model performance.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Evaluation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Assess trained DCGAN on validation/test datasets for image quality, diversity, and realism.</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Utilize metrics like Inception Score, </a:t>
            </a:r>
            <a:r>
              <a:rPr lang="en-US" b="0" i="0" dirty="0" err="1">
                <a:solidFill>
                  <a:srgbClr val="0D0D0D"/>
                </a:solidFill>
                <a:effectLst/>
                <a:latin typeface="Times New Roman" panose="02020603050405020304" pitchFamily="18" charset="0"/>
                <a:cs typeface="Times New Roman" panose="02020603050405020304" pitchFamily="18" charset="0"/>
              </a:rPr>
              <a:t>Frechet</a:t>
            </a:r>
            <a:r>
              <a:rPr lang="en-US" b="0" i="0" dirty="0">
                <a:solidFill>
                  <a:srgbClr val="0D0D0D"/>
                </a:solidFill>
                <a:effectLst/>
                <a:latin typeface="Times New Roman" panose="02020603050405020304" pitchFamily="18" charset="0"/>
                <a:cs typeface="Times New Roman" panose="02020603050405020304" pitchFamily="18" charset="0"/>
              </a:rPr>
              <a:t> Inception Distance (FID), or domain-specific evaluation criteria.</a:t>
            </a:r>
          </a:p>
          <a:p>
            <a:endParaRPr lang="en-IN" dirty="0"/>
          </a:p>
        </p:txBody>
      </p:sp>
    </p:spTree>
    <p:extLst>
      <p:ext uri="{BB962C8B-B14F-4D97-AF65-F5344CB8AC3E}">
        <p14:creationId xmlns:p14="http://schemas.microsoft.com/office/powerpoint/2010/main" val="279942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76417" y="0"/>
            <a:ext cx="11029616" cy="1188720"/>
          </a:xfrm>
        </p:spPr>
        <p:txBody>
          <a:bodyPr/>
          <a:lstStyle/>
          <a:p>
            <a:r>
              <a:rPr lang="en-US" dirty="0"/>
              <a:t>deployment</a:t>
            </a:r>
          </a:p>
        </p:txBody>
      </p:sp>
      <p:sp>
        <p:nvSpPr>
          <p:cNvPr id="5" name="Content Placeholder 4">
            <a:extLst>
              <a:ext uri="{FF2B5EF4-FFF2-40B4-BE49-F238E27FC236}">
                <a16:creationId xmlns:a16="http://schemas.microsoft.com/office/drawing/2014/main" id="{71766589-836C-45E5-306A-DD9BE0C37756}"/>
              </a:ext>
            </a:extLst>
          </p:cNvPr>
          <p:cNvSpPr>
            <a:spLocks noGrp="1"/>
          </p:cNvSpPr>
          <p:nvPr>
            <p:ph idx="1"/>
          </p:nvPr>
        </p:nvSpPr>
        <p:spPr>
          <a:xfrm>
            <a:off x="1838492" y="7915275"/>
            <a:ext cx="11029615" cy="1308100"/>
          </a:xfrm>
        </p:spPr>
        <p:txBody>
          <a:bodyPr/>
          <a:lstStyle/>
          <a:p>
            <a:endParaRPr lang="en-IN" dirty="0"/>
          </a:p>
        </p:txBody>
      </p:sp>
      <p:sp>
        <p:nvSpPr>
          <p:cNvPr id="6" name="Rectangle 2">
            <a:extLst>
              <a:ext uri="{FF2B5EF4-FFF2-40B4-BE49-F238E27FC236}">
                <a16:creationId xmlns:a16="http://schemas.microsoft.com/office/drawing/2014/main" id="{B686D5DC-40AF-FC28-4387-D88C8D69DE6F}"/>
              </a:ext>
            </a:extLst>
          </p:cNvPr>
          <p:cNvSpPr>
            <a:spLocks noChangeArrowheads="1"/>
          </p:cNvSpPr>
          <p:nvPr/>
        </p:nvSpPr>
        <p:spPr bwMode="auto">
          <a:xfrm>
            <a:off x="933450" y="3114675"/>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DD8B65-5AA8-48EB-D024-DC12A8FA9344}"/>
              </a:ext>
            </a:extLst>
          </p:cNvPr>
          <p:cNvSpPr txBox="1"/>
          <p:nvPr/>
        </p:nvSpPr>
        <p:spPr>
          <a:xfrm>
            <a:off x="476417" y="1352550"/>
            <a:ext cx="11029614" cy="5078313"/>
          </a:xfrm>
          <a:prstGeom prst="rect">
            <a:avLst/>
          </a:prstGeom>
          <a:noFill/>
        </p:spPr>
        <p:txBody>
          <a:bodyPr wrap="square" rtlCol="0">
            <a:spAutoFit/>
          </a:bodyPr>
          <a:lstStyle/>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Model Serialization</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Serialize the trained DCGAN model into a deployable format (e.g., TensorFlow </a:t>
            </a:r>
            <a:r>
              <a:rPr lang="en-IN" b="0" i="0" dirty="0" err="1">
                <a:solidFill>
                  <a:srgbClr val="0D0D0D"/>
                </a:solidFill>
                <a:effectLst/>
                <a:latin typeface="Times New Roman" panose="02020603050405020304" pitchFamily="18" charset="0"/>
                <a:cs typeface="Times New Roman" panose="02020603050405020304" pitchFamily="18" charset="0"/>
              </a:rPr>
              <a:t>SavedModel</a:t>
            </a:r>
            <a:r>
              <a:rPr lang="en-IN" b="0" i="0" dirty="0">
                <a:solidFill>
                  <a:srgbClr val="0D0D0D"/>
                </a:solidFill>
                <a:effectLst/>
                <a:latin typeface="Times New Roman" panose="02020603050405020304" pitchFamily="18" charset="0"/>
                <a:cs typeface="Times New Roman" panose="02020603050405020304" pitchFamily="18" charset="0"/>
              </a:rPr>
              <a:t>, ONNX).</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Include preprocessing steps such as normalization as part of the model.</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Deployment Platform</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Choose a deployment platform based on requirements (e.g., cloud infrastructure, edge devices, local server).</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Ensure compatibility with hardware and software specifications.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Deployment Framework</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Use deployment frameworks (e.g., TensorFlow Serving, Flask API) to deploy DCGAN model as a service or API.</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Implement endpoints for generating medical images based on user inputs or predefined parameters.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Integration with Medical Systems</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Integrate deployed DCGAN model with existing medical imaging systems (e.g., PACS, DICOM viewers).</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Develop user interfaces for healthcare professionals to interact with generated images and incorporate them into clinical workflows.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Monitoring and Maintenance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Monitor deployed model for performance metrics, resource utilization, and potential issues.</a:t>
            </a:r>
          </a:p>
          <a:p>
            <a:pPr marL="742950" lvl="1" indent="-285750"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Perform regular maintenance, updates, and model retraining to ensure continued effectiveness in medical imaging applications.</a:t>
            </a:r>
          </a:p>
        </p:txBody>
      </p:sp>
    </p:spTree>
    <p:extLst>
      <p:ext uri="{BB962C8B-B14F-4D97-AF65-F5344CB8AC3E}">
        <p14:creationId xmlns:p14="http://schemas.microsoft.com/office/powerpoint/2010/main" val="15307815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{B100839F-2DA3-4823-A27F-6ED7E2B188ED}tf33552983_win32</Template>
  <TotalTime>253</TotalTime>
  <Words>1168</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Bahnschrift</vt:lpstr>
      <vt:lpstr>Calibri</vt:lpstr>
      <vt:lpstr>Franklin Gothic Book</vt:lpstr>
      <vt:lpstr>Franklin Gothic Demi</vt:lpstr>
      <vt:lpstr>Söhne</vt:lpstr>
      <vt:lpstr>Times New Roman</vt:lpstr>
      <vt:lpstr>times new romanFranklin Gothic Book</vt:lpstr>
      <vt:lpstr>Wingdings</vt:lpstr>
      <vt:lpstr>Wingdings 2</vt:lpstr>
      <vt:lpstr>DividendVTI</vt:lpstr>
      <vt:lpstr>DEEP CONVOLUTIONAL GAN IN MEDICAL IMAGING</vt:lpstr>
      <vt:lpstr>OUTLINE</vt:lpstr>
      <vt:lpstr>Problem statement</vt:lpstr>
      <vt:lpstr>Proposed solution</vt:lpstr>
      <vt:lpstr>Proposed solution</vt:lpstr>
      <vt:lpstr>System approach</vt:lpstr>
      <vt:lpstr>System approach</vt:lpstr>
      <vt:lpstr>Algorithm </vt:lpstr>
      <vt:lpstr>deployment</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CONVOLUTIONAL GAN IN MEDICAL IMAGING</dc:title>
  <dc:creator>Lathika Ravi</dc:creator>
  <cp:lastModifiedBy>Lathika Ravi</cp:lastModifiedBy>
  <cp:revision>2</cp:revision>
  <dcterms:created xsi:type="dcterms:W3CDTF">2024-03-30T13:47:57Z</dcterms:created>
  <dcterms:modified xsi:type="dcterms:W3CDTF">2024-03-31T06:54:14Z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