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4" autoAdjust="0"/>
    <p:restoredTop sz="94660"/>
  </p:normalViewPr>
  <p:slideViewPr>
    <p:cSldViewPr snapToGrid="0">
      <p:cViewPr>
        <p:scale>
          <a:sx n="75" d="100"/>
          <a:sy n="75" d="100"/>
        </p:scale>
        <p:origin x="162" y="48"/>
      </p:cViewPr>
      <p:guideLst>
        <p:guide orient="horz" pos="1457"/>
        <p:guide pos="3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9" Type="http://schemas.openxmlformats.org/officeDocument/2006/relationships/image" Target="../media/image6.png"/><Relationship Id="rId72" Type="http://schemas.openxmlformats.org/officeDocument/2006/relationships/image" Target="../media/image13.png"/><Relationship Id="rId3" Type="http://schemas.openxmlformats.org/officeDocument/2006/relationships/image" Target="../media/image1230.svg"/><Relationship Id="rId68" Type="http://schemas.openxmlformats.org/officeDocument/2006/relationships/image" Target="../media/image10.png"/><Relationship Id="rId55" Type="http://schemas.openxmlformats.org/officeDocument/2006/relationships/image" Target="../media/image131.svg"/><Relationship Id="rId7" Type="http://schemas.openxmlformats.org/officeDocument/2006/relationships/image" Target="../media/image1410.svg"/><Relationship Id="rId38" Type="http://schemas.openxmlformats.org/officeDocument/2006/relationships/image" Target="../media/image5.png"/><Relationship Id="rId12" Type="http://schemas.openxmlformats.org/officeDocument/2006/relationships/image" Target="../media/image141.svg"/><Relationship Id="rId67" Type="http://schemas.openxmlformats.org/officeDocument/2006/relationships/image" Target="../media/image9.png"/><Relationship Id="rId71" Type="http://schemas.openxmlformats.org/officeDocument/2006/relationships/image" Target="../media/image12.png"/><Relationship Id="rId25" Type="http://schemas.openxmlformats.org/officeDocument/2006/relationships/image" Target="../media/image55.svg"/><Relationship Id="rId2" Type="http://schemas.openxmlformats.org/officeDocument/2006/relationships/image" Target="../media/image2.png"/><Relationship Id="rId62" Type="http://schemas.openxmlformats.org/officeDocument/2006/relationships/image" Target="../media/image1452.svg"/><Relationship Id="rId70" Type="http://schemas.openxmlformats.org/officeDocument/2006/relationships/image" Target="../media/image1040.svg"/><Relationship Id="rId7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37" Type="http://schemas.openxmlformats.org/officeDocument/2006/relationships/image" Target="../media/image1232.svg"/><Relationship Id="rId66" Type="http://schemas.openxmlformats.org/officeDocument/2006/relationships/image" Target="../media/image8.png"/><Relationship Id="rId74" Type="http://schemas.openxmlformats.org/officeDocument/2006/relationships/image" Target="../media/image14.png"/><Relationship Id="rId5" Type="http://schemas.openxmlformats.org/officeDocument/2006/relationships/image" Target="../media/image83.svg"/><Relationship Id="rId57" Type="http://schemas.openxmlformats.org/officeDocument/2006/relationships/image" Target="../media/image990.svg"/><Relationship Id="rId65" Type="http://schemas.openxmlformats.org/officeDocument/2006/relationships/image" Target="../media/image7.png"/><Relationship Id="rId60" Type="http://schemas.openxmlformats.org/officeDocument/2006/relationships/image" Target="../media/image1466.svg"/><Relationship Id="rId73" Type="http://schemas.openxmlformats.org/officeDocument/2006/relationships/image" Target="../media/image8.svg"/><Relationship Id="rId64" Type="http://schemas.openxmlformats.org/officeDocument/2006/relationships/image" Target="../media/image1614.svg"/><Relationship Id="rId69" Type="http://schemas.openxmlformats.org/officeDocument/2006/relationships/image" Target="../media/image11.png"/><Relationship Id="rId9" Type="http://schemas.openxmlformats.org/officeDocument/2006/relationships/image" Target="../media/image7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alculator.aws/#/estimate?id=464db3233093237e2f658f91b50408724f81114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xbp2ulu8lm2m.cloudfront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1EF8B2-F73B-4306-9426-CF5B019A1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98" y="1739900"/>
            <a:ext cx="11004205" cy="21209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de conclusão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aws’’ NA             ESCOLA DA NUVEM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9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DC8FF4-1342-4BCA-9874-42A3D0D4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67" y="1028700"/>
            <a:ext cx="10765666" cy="384386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pt-BR" sz="4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</a:t>
            </a:r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para Divulgação de </a:t>
            </a:r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Currículo </a:t>
            </a:r>
            <a:endParaRPr lang="pt-BR" sz="4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Diego </a:t>
            </a:r>
            <a:r>
              <a:rPr lang="pt-BR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Camargo, Gustavo Rucaglia, Lauro Barros, Nathalia France, Taís de Moura</a:t>
            </a:r>
          </a:p>
          <a:p>
            <a:pPr marL="0" indent="0" algn="ctr">
              <a:buNone/>
            </a:pPr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6F70C0-CFBE-4EFE-9585-EB4FA891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474118" cy="16730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criado para armazenamento de currículos e respectivas consultas do mesmo</a:t>
            </a:r>
            <a:endParaRPr lang="pt-BR" sz="3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lh4.googleusercontent.com/yo--EeEiFB676yN6Garh5V6adXoDyi31xJkgozgNIB0zy35OurT5QKxnJ5oWqnJ-Iz314T7dHwXyYDlm2xk2uT6PW3YQ7Ci2X_NPJjttMdczmCw0DH94EenKfGn0pPUfTtK4m3vFQmZ2Oi88ADtLbiw">
            <a:hlinkClick r:id="rId2" action="ppaction://hlinksldjump"/>
            <a:extLst>
              <a:ext uri="{FF2B5EF4-FFF2-40B4-BE49-F238E27FC236}">
                <a16:creationId xmlns:a16="http://schemas.microsoft.com/office/drawing/2014/main" xmlns="" id="{43EA9F4D-729B-4194-9583-27AD6479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69" y="2212906"/>
            <a:ext cx="8242851" cy="410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C2C4CD32-32C4-4396-B6EE-EB352FC2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837" y="685801"/>
            <a:ext cx="4126327" cy="957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utilizados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5FBE402-61D8-49CF-B43F-CF09B589BB7B}"/>
              </a:ext>
            </a:extLst>
          </p:cNvPr>
          <p:cNvSpPr txBox="1"/>
          <p:nvPr/>
        </p:nvSpPr>
        <p:spPr>
          <a:xfrm>
            <a:off x="1414445" y="1699162"/>
            <a:ext cx="936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Certificate</a:t>
            </a:r>
            <a:r>
              <a:rPr lang="pt-BR" b="1" dirty="0">
                <a:solidFill>
                  <a:schemeClr val="bg1"/>
                </a:solidFill>
              </a:rPr>
              <a:t> Manager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para provisionar, gerenciar e implantar certificados SSL/TLS públicos e privados para uso com os serviços da AWS e seus recursos internos conectados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99FD8AB-9348-48FC-AA05-E1482B96B62B}"/>
              </a:ext>
            </a:extLst>
          </p:cNvPr>
          <p:cNvSpPr txBox="1"/>
          <p:nvPr/>
        </p:nvSpPr>
        <p:spPr>
          <a:xfrm>
            <a:off x="1414446" y="3052967"/>
            <a:ext cx="855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Route</a:t>
            </a:r>
            <a:r>
              <a:rPr lang="pt-BR" b="1" dirty="0">
                <a:solidFill>
                  <a:schemeClr val="bg1"/>
                </a:solidFill>
              </a:rPr>
              <a:t> 53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registro de domínios, roteamento de DNS e verificação de integridade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2899381-61FF-4C7E-867A-2E3AB5480A3B}"/>
              </a:ext>
            </a:extLst>
          </p:cNvPr>
          <p:cNvSpPr txBox="1"/>
          <p:nvPr/>
        </p:nvSpPr>
        <p:spPr>
          <a:xfrm>
            <a:off x="1344870" y="4548743"/>
            <a:ext cx="9502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S3 - </a:t>
            </a:r>
            <a:r>
              <a:rPr lang="pt-BR" b="1" dirty="0" err="1">
                <a:solidFill>
                  <a:schemeClr val="bg1"/>
                </a:solidFill>
              </a:rPr>
              <a:t>Simple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Storage</a:t>
            </a:r>
            <a:r>
              <a:rPr lang="pt-BR" b="1" dirty="0">
                <a:solidFill>
                  <a:schemeClr val="bg1"/>
                </a:solidFill>
              </a:rPr>
              <a:t> Service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 armazenamento de objetos que oferece escalabilidade, disponibilidade de dados, segurança e performance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722A7DC1-59BE-4DC0-9C17-76436500B021}"/>
              </a:ext>
            </a:extLst>
          </p:cNvPr>
          <p:cNvSpPr txBox="1"/>
          <p:nvPr/>
        </p:nvSpPr>
        <p:spPr>
          <a:xfrm>
            <a:off x="1236828" y="1566351"/>
            <a:ext cx="9718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CloudFront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serviço da web que acelera a distribuição do conteúdo estático e dinâmico da web, como arquivos .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, .</a:t>
            </a:r>
            <a:r>
              <a:rPr lang="pt-BR" dirty="0" err="1">
                <a:solidFill>
                  <a:schemeClr val="bg1"/>
                </a:solidFill>
              </a:rPr>
              <a:t>css</a:t>
            </a:r>
            <a:r>
              <a:rPr lang="pt-BR" dirty="0">
                <a:solidFill>
                  <a:schemeClr val="bg1"/>
                </a:solidFill>
              </a:rPr>
              <a:t>, .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 e arquivos de imagem, para os usuários. O </a:t>
            </a:r>
            <a:r>
              <a:rPr lang="pt-BR" dirty="0" err="1">
                <a:solidFill>
                  <a:schemeClr val="bg1"/>
                </a:solidFill>
              </a:rPr>
              <a:t>CloudFront</a:t>
            </a:r>
            <a:r>
              <a:rPr lang="pt-BR" dirty="0">
                <a:solidFill>
                  <a:schemeClr val="bg1"/>
                </a:solidFill>
              </a:rPr>
              <a:t> distribui o conteúdo por meio de uma rede global de datacenters denominados pontos de </a:t>
            </a:r>
            <a:r>
              <a:rPr lang="pt-BR" dirty="0" smtClean="0">
                <a:solidFill>
                  <a:schemeClr val="bg1"/>
                </a:solidFill>
              </a:rPr>
              <a:t>presença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C7FD9D62-8FEE-4699-BCBA-F8EBF820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837" y="685801"/>
            <a:ext cx="4126327" cy="957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utilizados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739EB41E-71D3-4752-8315-F6071C874D24}"/>
              </a:ext>
            </a:extLst>
          </p:cNvPr>
          <p:cNvSpPr txBox="1"/>
          <p:nvPr/>
        </p:nvSpPr>
        <p:spPr>
          <a:xfrm>
            <a:off x="1236828" y="3509574"/>
            <a:ext cx="9527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CloudWatch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serviço de monitoramento, realiza coleta e visualiza logs, métricas e dados de eventos em tempo real em painéis automatizados para otimizar sua infraestrutura e manutenção de </a:t>
            </a:r>
            <a:r>
              <a:rPr lang="pt-BR" dirty="0" smtClean="0">
                <a:solidFill>
                  <a:schemeClr val="bg1"/>
                </a:solidFill>
              </a:rPr>
              <a:t>aplicações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B66F12C-2D23-4697-BE58-60880FBD3519}"/>
              </a:ext>
            </a:extLst>
          </p:cNvPr>
          <p:cNvSpPr txBox="1"/>
          <p:nvPr/>
        </p:nvSpPr>
        <p:spPr>
          <a:xfrm>
            <a:off x="1236828" y="5175800"/>
            <a:ext cx="9718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Cloud </a:t>
            </a:r>
            <a:r>
              <a:rPr lang="pt-BR" b="1" dirty="0" err="1">
                <a:solidFill>
                  <a:schemeClr val="bg1"/>
                </a:solidFill>
              </a:rPr>
              <a:t>Trails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monitora e registra a atividade da conta por toda a infraestrutura da AWS, oferecendo controle sobre o armazenamento, análise a ações de remediação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2ED35D17-B894-465D-841E-F65A8878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837" y="685801"/>
            <a:ext cx="4126327" cy="957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utilizados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7F6BA486-0A04-4027-93BD-4D0150D7AFB8}"/>
              </a:ext>
            </a:extLst>
          </p:cNvPr>
          <p:cNvSpPr txBox="1"/>
          <p:nvPr/>
        </p:nvSpPr>
        <p:spPr>
          <a:xfrm>
            <a:off x="1236828" y="1643271"/>
            <a:ext cx="9718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</a:rPr>
              <a:t>Amazon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Shield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serviço gerenciado de proteção contra </a:t>
            </a:r>
            <a:r>
              <a:rPr lang="pt-BR" dirty="0" err="1">
                <a:solidFill>
                  <a:schemeClr val="bg1"/>
                </a:solidFill>
              </a:rPr>
              <a:t>DDoS</a:t>
            </a:r>
            <a:r>
              <a:rPr lang="pt-BR" dirty="0">
                <a:solidFill>
                  <a:schemeClr val="bg1"/>
                </a:solidFill>
              </a:rPr>
              <a:t> que protege as aplicações na </a:t>
            </a:r>
            <a:r>
              <a:rPr lang="pt-BR" dirty="0" smtClean="0">
                <a:solidFill>
                  <a:schemeClr val="bg1"/>
                </a:solidFill>
              </a:rPr>
              <a:t>AWS. Protege contra ataques SYN/UDP </a:t>
            </a:r>
            <a:r>
              <a:rPr lang="pt-BR" dirty="0" err="1" smtClean="0">
                <a:solidFill>
                  <a:schemeClr val="bg1"/>
                </a:solidFill>
              </a:rPr>
              <a:t>floods</a:t>
            </a:r>
            <a:r>
              <a:rPr lang="pt-BR" dirty="0" smtClean="0">
                <a:solidFill>
                  <a:schemeClr val="bg1"/>
                </a:solidFill>
              </a:rPr>
              <a:t> e protegem a camada 3 e 4, isso no serviço padrão standard.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6B66F12C-2D23-4697-BE58-60880FBD3519}"/>
              </a:ext>
            </a:extLst>
          </p:cNvPr>
          <p:cNvSpPr txBox="1"/>
          <p:nvPr/>
        </p:nvSpPr>
        <p:spPr>
          <a:xfrm>
            <a:off x="1236828" y="3062779"/>
            <a:ext cx="97183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 smtClean="0">
              <a:solidFill>
                <a:schemeClr val="bg1"/>
              </a:solidFill>
            </a:endParaRPr>
          </a:p>
          <a:p>
            <a:r>
              <a:rPr lang="pt-BR" b="1" dirty="0" err="1" smtClean="0">
                <a:solidFill>
                  <a:schemeClr val="bg1"/>
                </a:solidFill>
              </a:rPr>
              <a:t>Amazon</a:t>
            </a:r>
            <a:r>
              <a:rPr lang="pt-BR" b="1" dirty="0" smtClean="0">
                <a:solidFill>
                  <a:schemeClr val="bg1"/>
                </a:solidFill>
              </a:rPr>
              <a:t> WAF (Web </a:t>
            </a:r>
            <a:r>
              <a:rPr lang="pt-BR" b="1" dirty="0" err="1" smtClean="0">
                <a:solidFill>
                  <a:schemeClr val="bg1"/>
                </a:solidFill>
              </a:rPr>
              <a:t>Application</a:t>
            </a:r>
            <a:r>
              <a:rPr lang="pt-BR" b="1" dirty="0" smtClean="0">
                <a:solidFill>
                  <a:schemeClr val="bg1"/>
                </a:solidFill>
              </a:rPr>
              <a:t> Firewall)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É um Firewall </a:t>
            </a:r>
            <a:r>
              <a:rPr lang="pt-BR" dirty="0">
                <a:solidFill>
                  <a:schemeClr val="bg1"/>
                </a:solidFill>
              </a:rPr>
              <a:t>de aplicativos da web através regras personalizáveis, o Web ACL (Access </a:t>
            </a:r>
            <a:r>
              <a:rPr lang="pt-BR" dirty="0" err="1">
                <a:solidFill>
                  <a:schemeClr val="bg1"/>
                </a:solidFill>
              </a:rPr>
              <a:t>Control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List</a:t>
            </a:r>
            <a:r>
              <a:rPr lang="pt-BR" dirty="0" smtClean="0">
                <a:solidFill>
                  <a:schemeClr val="bg1"/>
                </a:solidFill>
              </a:rPr>
              <a:t>) </a:t>
            </a:r>
            <a:r>
              <a:rPr lang="pt-BR" dirty="0">
                <a:solidFill>
                  <a:schemeClr val="bg1"/>
                </a:solidFill>
              </a:rPr>
              <a:t>que atua na camada 7 (</a:t>
            </a:r>
            <a:r>
              <a:rPr lang="pt-BR" dirty="0" smtClean="0">
                <a:solidFill>
                  <a:schemeClr val="bg1"/>
                </a:solidFill>
              </a:rPr>
              <a:t>HTTP), essas regras atuam em condições 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de endereços </a:t>
            </a:r>
            <a:r>
              <a:rPr lang="pt-BR" dirty="0">
                <a:solidFill>
                  <a:schemeClr val="bg1"/>
                </a:solidFill>
              </a:rPr>
              <a:t>IP, cabeçalhos e corpo HTTP ou </a:t>
            </a:r>
            <a:r>
              <a:rPr lang="pt-BR" dirty="0" err="1">
                <a:solidFill>
                  <a:schemeClr val="bg1"/>
                </a:solidFill>
              </a:rPr>
              <a:t>URIs</a:t>
            </a:r>
            <a:r>
              <a:rPr lang="pt-BR" dirty="0">
                <a:solidFill>
                  <a:schemeClr val="bg1"/>
                </a:solidFill>
              </a:rPr>
              <a:t> personalizados. Além disso ele </a:t>
            </a:r>
            <a:r>
              <a:rPr lang="pt-BR" dirty="0" err="1">
                <a:solidFill>
                  <a:schemeClr val="bg1"/>
                </a:solidFill>
              </a:rPr>
              <a:t>proteje</a:t>
            </a:r>
            <a:r>
              <a:rPr lang="pt-BR" dirty="0">
                <a:solidFill>
                  <a:schemeClr val="bg1"/>
                </a:solidFill>
              </a:rPr>
              <a:t> de ataques como o SQL </a:t>
            </a:r>
            <a:r>
              <a:rPr lang="pt-BR" dirty="0" err="1">
                <a:solidFill>
                  <a:schemeClr val="bg1"/>
                </a:solidFill>
              </a:rPr>
              <a:t>injection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SQLi</a:t>
            </a:r>
            <a:r>
              <a:rPr lang="pt-BR" dirty="0">
                <a:solidFill>
                  <a:schemeClr val="bg1"/>
                </a:solidFill>
              </a:rPr>
              <a:t>) e o Cross-site </a:t>
            </a:r>
            <a:r>
              <a:rPr lang="pt-BR" dirty="0" err="1">
                <a:solidFill>
                  <a:schemeClr val="bg1"/>
                </a:solidFill>
              </a:rPr>
              <a:t>scripting</a:t>
            </a:r>
            <a:r>
              <a:rPr lang="pt-BR" dirty="0">
                <a:solidFill>
                  <a:schemeClr val="bg1"/>
                </a:solidFill>
              </a:rPr>
              <a:t> (XSS), executa bloqueio de países com o </a:t>
            </a:r>
            <a:r>
              <a:rPr lang="pt-BR" dirty="0" err="1">
                <a:solidFill>
                  <a:schemeClr val="bg1"/>
                </a:solidFill>
              </a:rPr>
              <a:t>Geo-Match</a:t>
            </a:r>
            <a:r>
              <a:rPr lang="pt-BR" dirty="0">
                <a:solidFill>
                  <a:schemeClr val="bg1"/>
                </a:solidFill>
              </a:rPr>
              <a:t>, limita o tamanho das requisições com o </a:t>
            </a:r>
            <a:r>
              <a:rPr lang="pt-BR" dirty="0" err="1">
                <a:solidFill>
                  <a:schemeClr val="bg1"/>
                </a:solidFill>
              </a:rPr>
              <a:t>size-constraints</a:t>
            </a:r>
            <a:r>
              <a:rPr lang="pt-BR" dirty="0">
                <a:solidFill>
                  <a:schemeClr val="bg1"/>
                </a:solidFill>
              </a:rPr>
              <a:t> e utiliza o rate </a:t>
            </a:r>
            <a:r>
              <a:rPr lang="pt-BR" dirty="0" err="1">
                <a:solidFill>
                  <a:schemeClr val="bg1"/>
                </a:solidFill>
              </a:rPr>
              <a:t>based-rules</a:t>
            </a:r>
            <a:r>
              <a:rPr lang="pt-BR" dirty="0">
                <a:solidFill>
                  <a:schemeClr val="bg1"/>
                </a:solidFill>
              </a:rPr>
              <a:t> para limitar a quantidade de requisições por </a:t>
            </a:r>
            <a:r>
              <a:rPr lang="pt-BR" dirty="0" smtClean="0">
                <a:solidFill>
                  <a:schemeClr val="bg1"/>
                </a:solidFill>
              </a:rPr>
              <a:t>segundo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4506" y="1466885"/>
            <a:ext cx="1174755" cy="795005"/>
            <a:chOff x="413644" y="1620063"/>
            <a:chExt cx="1073150" cy="710859"/>
          </a:xfrm>
        </p:grpSpPr>
        <p:pic>
          <p:nvPicPr>
            <p:cNvPr id="60" name="Graphic 22">
              <a:extLst>
                <a:ext uri="{FF2B5EF4-FFF2-40B4-BE49-F238E27FC236}">
                  <a16:creationId xmlns="" xmlns:a16="http://schemas.microsoft.com/office/drawing/2014/main" id="{8ABF4DC3-21DD-F148-976A-E2C78367A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21619" y="162006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39">
              <a:extLst>
                <a:ext uri="{FF2B5EF4-FFF2-40B4-BE49-F238E27FC236}">
                  <a16:creationId xmlns="" xmlns:a16="http://schemas.microsoft.com/office/drawing/2014/main" id="{AC9D78F5-1A22-844B-8801-818696526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44" y="2053923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 dirty="0" smtClean="0">
                  <a:solidFill>
                    <a:schemeClr val="bg1"/>
                  </a:solidFill>
                  <a:latin typeface="+mn-lt"/>
                </a:rPr>
                <a:t>        User</a:t>
              </a:r>
              <a:endParaRPr lang="en-US" altLang="en-US" sz="12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48" name="CaixaDeTexto 2047"/>
          <p:cNvSpPr txBox="1"/>
          <p:nvPr/>
        </p:nvSpPr>
        <p:spPr>
          <a:xfrm>
            <a:off x="4252482" y="-26726"/>
            <a:ext cx="36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ARQUITETURA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2463575" y="3162980"/>
            <a:ext cx="1416676" cy="1254442"/>
            <a:chOff x="4294140" y="2820473"/>
            <a:chExt cx="1416676" cy="1254442"/>
          </a:xfrm>
        </p:grpSpPr>
        <p:pic>
          <p:nvPicPr>
            <p:cNvPr id="14" name="Graphic 20">
              <a:extLst>
                <a:ext uri="{FF2B5EF4-FFF2-40B4-BE49-F238E27FC236}">
                  <a16:creationId xmlns="" xmlns:a16="http://schemas.microsoft.com/office/drawing/2014/main" id="{5BC224FA-8AAD-5F48-A313-53A316DE9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4673717" y="2820473"/>
              <a:ext cx="707056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2">
              <a:extLst>
                <a:ext uri="{FF2B5EF4-FFF2-40B4-BE49-F238E27FC236}">
                  <a16:creationId xmlns="" xmlns:a16="http://schemas.microsoft.com/office/drawing/2014/main" id="{11A98FDF-C6C9-8147-A4D3-F17F9B35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140" y="3613250"/>
              <a:ext cx="14166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AWS Certificate</a:t>
              </a:r>
              <a:br>
                <a:rPr lang="en-US" altLang="en-US" sz="1200" b="1" dirty="0">
                  <a:solidFill>
                    <a:schemeClr val="bg1"/>
                  </a:solidFill>
                  <a:latin typeface="+mn-lt"/>
                </a:rPr>
              </a:br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Manager (ACM)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377518" y="3127798"/>
            <a:ext cx="2292350" cy="1014121"/>
            <a:chOff x="7792237" y="2833145"/>
            <a:chExt cx="2292350" cy="1014121"/>
          </a:xfrm>
        </p:grpSpPr>
        <p:pic>
          <p:nvPicPr>
            <p:cNvPr id="17" name="Graphic 19">
              <a:extLst>
                <a:ext uri="{FF2B5EF4-FFF2-40B4-BE49-F238E27FC236}">
                  <a16:creationId xmlns="" xmlns:a16="http://schemas.microsoft.com/office/drawing/2014/main" id="{3D31A7E6-E28F-CB4B-987D-DBFDBFD50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37"/>
                </a:ext>
              </a:extLst>
            </a:blip>
            <a:srcRect/>
            <a:stretch/>
          </p:blipFill>
          <p:spPr bwMode="auto">
            <a:xfrm>
              <a:off x="8305940" y="283314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1">
              <a:extLst>
                <a:ext uri="{FF2B5EF4-FFF2-40B4-BE49-F238E27FC236}">
                  <a16:creationId xmlns="" xmlns:a16="http://schemas.microsoft.com/office/drawing/2014/main" id="{2C8EDBA0-A1A3-C44F-A7D1-E699A9A21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237" y="357026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Amazon CloudFront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211996" y="3154236"/>
            <a:ext cx="2115588" cy="1039176"/>
            <a:chOff x="5697272" y="2820473"/>
            <a:chExt cx="2279650" cy="1039176"/>
          </a:xfrm>
        </p:grpSpPr>
        <p:pic>
          <p:nvPicPr>
            <p:cNvPr id="20" name="Graphic 21">
              <a:extLst>
                <a:ext uri="{FF2B5EF4-FFF2-40B4-BE49-F238E27FC236}">
                  <a16:creationId xmlns="" xmlns:a16="http://schemas.microsoft.com/office/drawing/2014/main" id="{2274BF0C-7782-4E49-BA18-B61AFF72E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486084" y="282047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2">
              <a:extLst>
                <a:ext uri="{FF2B5EF4-FFF2-40B4-BE49-F238E27FC236}">
                  <a16:creationId xmlns="" xmlns:a16="http://schemas.microsoft.com/office/drawing/2014/main" id="{CCB91AC5-C76C-F545-8ADD-956FB261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272" y="3582650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 dirty="0" smtClean="0">
                  <a:solidFill>
                    <a:schemeClr val="bg1"/>
                  </a:solidFill>
                  <a:latin typeface="+mn-lt"/>
                </a:rPr>
                <a:t>       Amazon </a:t>
              </a:r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Route 53</a:t>
              </a: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8330308" y="3150248"/>
            <a:ext cx="2239962" cy="1248955"/>
            <a:chOff x="9583019" y="2779557"/>
            <a:chExt cx="2239962" cy="1248955"/>
          </a:xfrm>
        </p:grpSpPr>
        <p:pic>
          <p:nvPicPr>
            <p:cNvPr id="46" name="Graphic 8">
              <a:extLst>
                <a:ext uri="{FF2B5EF4-FFF2-40B4-BE49-F238E27FC236}">
                  <a16:creationId xmlns="" xmlns:a16="http://schemas.microsoft.com/office/drawing/2014/main" id="{0D4A9B47-8231-EF4D-B9AB-A3D9E4B81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96DAC541-7B7A-43D3-8B79-37D633B846F1}">
                  <asvg:svgBlip xmlns="" xmlns:asvg="http://schemas.microsoft.com/office/drawing/2016/SVG/main" r:embed="rId64"/>
                </a:ext>
              </a:extLst>
            </a:blip>
            <a:srcRect/>
            <a:stretch/>
          </p:blipFill>
          <p:spPr bwMode="auto">
            <a:xfrm>
              <a:off x="10180157" y="277955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9">
              <a:extLst>
                <a:ext uri="{FF2B5EF4-FFF2-40B4-BE49-F238E27FC236}">
                  <a16:creationId xmlns="" xmlns:a16="http://schemas.microsoft.com/office/drawing/2014/main" id="{5B6C5DC4-5A01-E14D-BEE5-909FCF8B0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3019" y="3566847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Amazon Simple Storage Service (Amazon S3)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352917" y="3255555"/>
            <a:ext cx="1073150" cy="799358"/>
            <a:chOff x="10114600" y="4398935"/>
            <a:chExt cx="1073150" cy="799358"/>
          </a:xfrm>
        </p:grpSpPr>
        <p:pic>
          <p:nvPicPr>
            <p:cNvPr id="44" name="Graphic 16">
              <a:extLst>
                <a:ext uri="{FF2B5EF4-FFF2-40B4-BE49-F238E27FC236}">
                  <a16:creationId xmlns="" xmlns:a16="http://schemas.microsoft.com/office/drawing/2014/main" id="{EA70F0B2-3CC3-647B-9A56-DB88142D1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5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10422948" y="439893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33">
              <a:extLst>
                <a:ext uri="{FF2B5EF4-FFF2-40B4-BE49-F238E27FC236}">
                  <a16:creationId xmlns="" xmlns:a16="http://schemas.microsoft.com/office/drawing/2014/main" id="{DD309B02-393B-F772-8131-EEBDDCAA3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4600" y="4921294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Document</a:t>
              </a:r>
              <a:r>
                <a:rPr lang="en-US" altLang="en-US" sz="1200" b="1" dirty="0">
                  <a:solidFill>
                    <a:schemeClr val="bg1"/>
                  </a:solidFill>
                  <a:latin typeface="+mn-lt"/>
                </a:rPr>
                <a:t>s</a:t>
              </a:r>
            </a:p>
          </p:txBody>
        </p:sp>
      </p:grpSp>
      <p:cxnSp>
        <p:nvCxnSpPr>
          <p:cNvPr id="40" name="Straight Arrow Connector 5">
            <a:extLst>
              <a:ext uri="{FF2B5EF4-FFF2-40B4-BE49-F238E27FC236}">
                <a16:creationId xmlns="" xmlns:a16="http://schemas.microsoft.com/office/drawing/2014/main" id="{EBF21A3F-E859-B8A9-F35A-FB788EF9754A}"/>
              </a:ext>
            </a:extLst>
          </p:cNvPr>
          <p:cNvCxnSpPr/>
          <p:nvPr/>
        </p:nvCxnSpPr>
        <p:spPr>
          <a:xfrm>
            <a:off x="9829384" y="3484155"/>
            <a:ext cx="792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9861399" y="3691426"/>
            <a:ext cx="7920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3664428" y="3543980"/>
            <a:ext cx="1116000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5841906" y="3538981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7833689" y="3425327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 flipH="1">
            <a:off x="619644" y="2269176"/>
            <a:ext cx="6807" cy="68400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>
            <a:off x="1311075" y="3548950"/>
            <a:ext cx="142208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">
            <a:extLst>
              <a:ext uri="{FF2B5EF4-FFF2-40B4-BE49-F238E27FC236}">
                <a16:creationId xmlns="" xmlns:a16="http://schemas.microsoft.com/office/drawing/2014/main" id="{1EB11856-BF96-B4C7-24E8-D3E524E2215F}"/>
              </a:ext>
            </a:extLst>
          </p:cNvPr>
          <p:cNvCxnSpPr>
            <a:cxnSpLocks/>
          </p:cNvCxnSpPr>
          <p:nvPr/>
        </p:nvCxnSpPr>
        <p:spPr>
          <a:xfrm flipH="1">
            <a:off x="7800361" y="3692359"/>
            <a:ext cx="929267" cy="4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Grupo 2074"/>
          <p:cNvGrpSpPr/>
          <p:nvPr/>
        </p:nvGrpSpPr>
        <p:grpSpPr>
          <a:xfrm>
            <a:off x="4212864" y="4193412"/>
            <a:ext cx="4064510" cy="1825888"/>
            <a:chOff x="4212864" y="4193412"/>
            <a:chExt cx="4064510" cy="1825888"/>
          </a:xfrm>
        </p:grpSpPr>
        <p:cxnSp>
          <p:nvCxnSpPr>
            <p:cNvPr id="56" name="Straight Arrow Connector 5">
              <a:extLst>
                <a:ext uri="{FF2B5EF4-FFF2-40B4-BE49-F238E27FC236}">
                  <a16:creationId xmlns="" xmlns:a16="http://schemas.microsoft.com/office/drawing/2014/main" id="{EBF21A3F-E859-B8A9-F35A-FB788EF9754A}"/>
                </a:ext>
              </a:extLst>
            </p:cNvPr>
            <p:cNvCxnSpPr/>
            <p:nvPr/>
          </p:nvCxnSpPr>
          <p:spPr>
            <a:xfrm flipH="1">
              <a:off x="7192432" y="4194822"/>
              <a:ext cx="2024" cy="5483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">
              <a:extLst>
                <a:ext uri="{FF2B5EF4-FFF2-40B4-BE49-F238E27FC236}">
                  <a16:creationId xmlns="" xmlns:a16="http://schemas.microsoft.com/office/drawing/2014/main" id="{EBF21A3F-E859-B8A9-F35A-FB788EF9754A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5269790" y="4193412"/>
              <a:ext cx="0" cy="5472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6" name="Grupo 2065"/>
            <p:cNvGrpSpPr/>
            <p:nvPr/>
          </p:nvGrpSpPr>
          <p:grpSpPr>
            <a:xfrm>
              <a:off x="4212864" y="4743200"/>
              <a:ext cx="4064510" cy="1276100"/>
              <a:chOff x="4116276" y="4743200"/>
              <a:chExt cx="4064510" cy="1276100"/>
            </a:xfrm>
          </p:grpSpPr>
          <p:grpSp>
            <p:nvGrpSpPr>
              <p:cNvPr id="2061" name="Grupo 2060"/>
              <p:cNvGrpSpPr/>
              <p:nvPr/>
            </p:nvGrpSpPr>
            <p:grpSpPr>
              <a:xfrm>
                <a:off x="4116276" y="4743200"/>
                <a:ext cx="4064510" cy="1273696"/>
                <a:chOff x="4116276" y="4743200"/>
                <a:chExt cx="4064510" cy="1273696"/>
              </a:xfrm>
            </p:grpSpPr>
            <p:grpSp>
              <p:nvGrpSpPr>
                <p:cNvPr id="31" name="Grupo 30"/>
                <p:cNvGrpSpPr/>
                <p:nvPr/>
              </p:nvGrpSpPr>
              <p:grpSpPr>
                <a:xfrm>
                  <a:off x="5977586" y="4986342"/>
                  <a:ext cx="2203200" cy="1030554"/>
                  <a:chOff x="3914477" y="4627535"/>
                  <a:chExt cx="2292350" cy="1076221"/>
                </a:xfrm>
              </p:grpSpPr>
              <p:pic>
                <p:nvPicPr>
                  <p:cNvPr id="36" name="Graphic 8">
                    <a:extLst>
                      <a:ext uri="{FF2B5EF4-FFF2-40B4-BE49-F238E27FC236}">
                        <a16:creationId xmlns="" xmlns:a16="http://schemas.microsoft.com/office/drawing/2014/main" id="{BCE2E1E0-C343-8D49-A626-A57A656C88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6">
                    <a:extLst>
                      <a:ext uri="{96DAC541-7B7A-43D3-8B79-37D633B846F1}">
                        <asvg:svgBlip xmlns="" xmlns:asvg="http://schemas.microsoft.com/office/drawing/2016/SVG/main" r:embed="rId6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673717" y="4627535"/>
                    <a:ext cx="762000" cy="762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7" name="TextBox 11">
                    <a:extLst>
                      <a:ext uri="{FF2B5EF4-FFF2-40B4-BE49-F238E27FC236}">
                        <a16:creationId xmlns="" xmlns:a16="http://schemas.microsoft.com/office/drawing/2014/main" id="{9F10FCAD-62F6-EF4D-B490-683D2FF31B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4477" y="5414482"/>
                    <a:ext cx="2292350" cy="2892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AWS</a:t>
                    </a:r>
                    <a:r>
                      <a:rPr lang="en-US" altLang="en-US" sz="1200" b="1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WAF</a:t>
                    </a:r>
                  </a:p>
                </p:txBody>
              </p:sp>
            </p:grpSp>
            <p:grpSp>
              <p:nvGrpSpPr>
                <p:cNvPr id="32" name="Grupo 31"/>
                <p:cNvGrpSpPr/>
                <p:nvPr/>
              </p:nvGrpSpPr>
              <p:grpSpPr>
                <a:xfrm>
                  <a:off x="4116276" y="4982967"/>
                  <a:ext cx="2201863" cy="1019773"/>
                  <a:chOff x="3926313" y="1525079"/>
                  <a:chExt cx="2201863" cy="1019773"/>
                </a:xfrm>
              </p:grpSpPr>
              <p:pic>
                <p:nvPicPr>
                  <p:cNvPr id="34" name="Graphic 22">
                    <a:extLst>
                      <a:ext uri="{FF2B5EF4-FFF2-40B4-BE49-F238E27FC236}">
                        <a16:creationId xmlns="" xmlns:a16="http://schemas.microsoft.com/office/drawing/2014/main" id="{CCEBA994-7FEA-2345-B690-98B9963B81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7">
                    <a:extLst>
                      <a:ext uri="{96DAC541-7B7A-43D3-8B79-37D633B846F1}">
                        <asvg:svgBlip xmlns="" xmlns:asvg="http://schemas.microsoft.com/office/drawing/2016/SVG/main" r:embed="rId62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646245" y="1525079"/>
                    <a:ext cx="762000" cy="762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15">
                    <a:extLst>
                      <a:ext uri="{FF2B5EF4-FFF2-40B4-BE49-F238E27FC236}">
                        <a16:creationId xmlns="" xmlns:a16="http://schemas.microsoft.com/office/drawing/2014/main" id="{DE54C0EB-234B-4D49-9F5A-51B371B0D1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26313" y="2267853"/>
                    <a:ext cx="220186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AWS</a:t>
                    </a:r>
                    <a:r>
                      <a:rPr lang="en-US" altLang="en-US" sz="1200" b="1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alt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Shield</a:t>
                    </a:r>
                  </a:p>
                </p:txBody>
              </p:sp>
            </p:grpSp>
            <p:sp>
              <p:nvSpPr>
                <p:cNvPr id="2056" name="CaixaDeTexto 2055"/>
                <p:cNvSpPr txBox="1"/>
                <p:nvPr/>
              </p:nvSpPr>
              <p:spPr>
                <a:xfrm>
                  <a:off x="5606479" y="4743200"/>
                  <a:ext cx="10770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Segurança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0" name="Rectangle 33">
                <a:extLst>
                  <a:ext uri="{FF2B5EF4-FFF2-40B4-BE49-F238E27FC236}">
                    <a16:creationId xmlns="" xmlns:a16="http://schemas.microsoft.com/office/drawing/2014/main" id="{DA20F2F0-0321-C84B-B39F-CE77CC71337B}"/>
                  </a:ext>
                </a:extLst>
              </p:cNvPr>
              <p:cNvSpPr/>
              <p:nvPr/>
            </p:nvSpPr>
            <p:spPr>
              <a:xfrm>
                <a:off x="4665653" y="4760760"/>
                <a:ext cx="2925035" cy="125854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74" name="Grupo 2073"/>
          <p:cNvGrpSpPr/>
          <p:nvPr/>
        </p:nvGrpSpPr>
        <p:grpSpPr>
          <a:xfrm>
            <a:off x="5184642" y="1170340"/>
            <a:ext cx="4109517" cy="1839926"/>
            <a:chOff x="5184642" y="1170340"/>
            <a:chExt cx="4109517" cy="1839926"/>
          </a:xfrm>
        </p:grpSpPr>
        <p:sp>
          <p:nvSpPr>
            <p:cNvPr id="53" name="Freeform 60">
              <a:extLst>
                <a:ext uri="{FF2B5EF4-FFF2-40B4-BE49-F238E27FC236}">
                  <a16:creationId xmlns="" xmlns:a16="http://schemas.microsoft.com/office/drawing/2014/main" id="{4D4986D9-312E-137B-7D6B-327FCC4DF435}"/>
                </a:ext>
              </a:extLst>
            </p:cNvPr>
            <p:cNvSpPr/>
            <p:nvPr/>
          </p:nvSpPr>
          <p:spPr>
            <a:xfrm rot="5400000" flipH="1" flipV="1">
              <a:off x="4850586" y="2348705"/>
              <a:ext cx="995615" cy="327504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" name="Straight Arrow Connector 5">
              <a:extLst>
                <a:ext uri="{FF2B5EF4-FFF2-40B4-BE49-F238E27FC236}">
                  <a16:creationId xmlns="" xmlns:a16="http://schemas.microsoft.com/office/drawing/2014/main" id="{EBF21A3F-E859-B8A9-F35A-FB788EF9754A}"/>
                </a:ext>
              </a:extLst>
            </p:cNvPr>
            <p:cNvCxnSpPr/>
            <p:nvPr/>
          </p:nvCxnSpPr>
          <p:spPr>
            <a:xfrm flipV="1">
              <a:off x="7270789" y="2643631"/>
              <a:ext cx="0" cy="36663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62">
              <a:extLst>
                <a:ext uri="{FF2B5EF4-FFF2-40B4-BE49-F238E27FC236}">
                  <a16:creationId xmlns="" xmlns:a16="http://schemas.microsoft.com/office/drawing/2014/main" id="{E7748140-EF06-EDEE-D333-55E394F740AD}"/>
                </a:ext>
              </a:extLst>
            </p:cNvPr>
            <p:cNvSpPr/>
            <p:nvPr/>
          </p:nvSpPr>
          <p:spPr>
            <a:xfrm rot="5400000" flipH="1">
              <a:off x="8645236" y="2361342"/>
              <a:ext cx="880456" cy="417390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065" name="Grupo 2064"/>
            <p:cNvGrpSpPr/>
            <p:nvPr/>
          </p:nvGrpSpPr>
          <p:grpSpPr>
            <a:xfrm>
              <a:off x="5187792" y="1170340"/>
              <a:ext cx="3986973" cy="1473291"/>
              <a:chOff x="5091204" y="1170340"/>
              <a:chExt cx="3986973" cy="1473291"/>
            </a:xfrm>
          </p:grpSpPr>
          <p:grpSp>
            <p:nvGrpSpPr>
              <p:cNvPr id="2051" name="Grupo 2050"/>
              <p:cNvGrpSpPr/>
              <p:nvPr/>
            </p:nvGrpSpPr>
            <p:grpSpPr>
              <a:xfrm>
                <a:off x="5091204" y="1170340"/>
                <a:ext cx="3986973" cy="1466165"/>
                <a:chOff x="5091204" y="1170340"/>
                <a:chExt cx="3986973" cy="1466165"/>
              </a:xfrm>
            </p:grpSpPr>
            <p:grpSp>
              <p:nvGrpSpPr>
                <p:cNvPr id="2049" name="Grupo 2048"/>
                <p:cNvGrpSpPr/>
                <p:nvPr/>
              </p:nvGrpSpPr>
              <p:grpSpPr>
                <a:xfrm>
                  <a:off x="5091204" y="1597506"/>
                  <a:ext cx="3986973" cy="1038999"/>
                  <a:chOff x="5210598" y="1442835"/>
                  <a:chExt cx="3986973" cy="1038999"/>
                </a:xfrm>
              </p:grpSpPr>
              <p:grpSp>
                <p:nvGrpSpPr>
                  <p:cNvPr id="23" name="Grupo 22"/>
                  <p:cNvGrpSpPr/>
                  <p:nvPr/>
                </p:nvGrpSpPr>
                <p:grpSpPr>
                  <a:xfrm>
                    <a:off x="5210598" y="1442835"/>
                    <a:ext cx="2243137" cy="1038999"/>
                    <a:chOff x="7087384" y="1229723"/>
                    <a:chExt cx="2243137" cy="1038999"/>
                  </a:xfrm>
                </p:grpSpPr>
                <p:pic>
                  <p:nvPicPr>
                    <p:cNvPr id="28" name="Graphic 17">
                      <a:extLst>
                        <a:ext uri="{FF2B5EF4-FFF2-40B4-BE49-F238E27FC236}">
                          <a16:creationId xmlns="" xmlns:a16="http://schemas.microsoft.com/office/drawing/2014/main" id="{443A8EDD-16C2-6848-83A6-4582C7B74B7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8">
                      <a:extLst>
                        <a:ext uri="{96DAC541-7B7A-43D3-8B79-37D633B846F1}">
                          <asvg:svgBlip xmlns="" xmlns:asvg="http://schemas.microsoft.com/office/drawing/2016/SVG/main" r:embed="rId57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7827159" y="1229723"/>
                      <a:ext cx="762000" cy="76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9" name="TextBox 9">
                      <a:extLst>
                        <a:ext uri="{FF2B5EF4-FFF2-40B4-BE49-F238E27FC236}">
                          <a16:creationId xmlns="" xmlns:a16="http://schemas.microsoft.com/office/drawing/2014/main" id="{F9D6EE48-441C-334D-8184-61EA0808B9C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87384" y="1991723"/>
                      <a:ext cx="224313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en-US" sz="1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 Amazon</a:t>
                      </a:r>
                      <a:r>
                        <a:rPr lang="en-US" altLang="en-US" sz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CloudWatch</a:t>
                      </a:r>
                      <a:endParaRPr lang="en-US" altLang="en-US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p:txBody>
                </p:sp>
              </p:grpSp>
              <p:grpSp>
                <p:nvGrpSpPr>
                  <p:cNvPr id="24" name="Grupo 23"/>
                  <p:cNvGrpSpPr/>
                  <p:nvPr/>
                </p:nvGrpSpPr>
                <p:grpSpPr>
                  <a:xfrm>
                    <a:off x="6995708" y="1442835"/>
                    <a:ext cx="2201863" cy="1038999"/>
                    <a:chOff x="7582023" y="4596989"/>
                    <a:chExt cx="2201863" cy="1038999"/>
                  </a:xfrm>
                </p:grpSpPr>
                <p:pic>
                  <p:nvPicPr>
                    <p:cNvPr id="26" name="Graphic 23">
                      <a:extLst>
                        <a:ext uri="{FF2B5EF4-FFF2-40B4-BE49-F238E27FC236}">
                          <a16:creationId xmlns="" xmlns:a16="http://schemas.microsoft.com/office/drawing/2014/main" id="{C80A5198-9D63-E04B-8307-869015F452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9">
                      <a:extLst>
                        <a:ext uri="{96DAC541-7B7A-43D3-8B79-37D633B846F1}">
                          <asvg:svgBlip xmlns="" xmlns:asvg="http://schemas.microsoft.com/office/drawing/2016/SVG/main" r:embed="rId7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8296398" y="4596989"/>
                      <a:ext cx="762000" cy="762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27" name="TextBox 15">
                      <a:extLst>
                        <a:ext uri="{FF2B5EF4-FFF2-40B4-BE49-F238E27FC236}">
                          <a16:creationId xmlns="" xmlns:a16="http://schemas.microsoft.com/office/drawing/2014/main" id="{0C9A6EFB-0154-3A4A-BBE0-2CAD89FE418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82023" y="5358989"/>
                      <a:ext cx="2201863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AWS</a:t>
                      </a:r>
                      <a:r>
                        <a:rPr lang="en-US" alt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CloudTrail</a:t>
                      </a:r>
                    </a:p>
                  </p:txBody>
                </p:sp>
              </p:grpSp>
            </p:grpSp>
            <p:sp>
              <p:nvSpPr>
                <p:cNvPr id="2050" name="CaixaDeTexto 2049"/>
                <p:cNvSpPr txBox="1"/>
                <p:nvPr/>
              </p:nvSpPr>
              <p:spPr>
                <a:xfrm>
                  <a:off x="6403027" y="1170340"/>
                  <a:ext cx="13856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1200" b="1" dirty="0" smtClean="0">
                      <a:solidFill>
                        <a:schemeClr val="bg1"/>
                      </a:solidFill>
                    </a:rPr>
                    <a:t>Gerenciamento</a:t>
                  </a:r>
                  <a:endParaRPr lang="pt-BR" sz="12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1" name="Rectangle 33">
                <a:extLst>
                  <a:ext uri="{FF2B5EF4-FFF2-40B4-BE49-F238E27FC236}">
                    <a16:creationId xmlns="" xmlns:a16="http://schemas.microsoft.com/office/drawing/2014/main" id="{DA20F2F0-0321-C84B-B39F-CE77CC71337B}"/>
                  </a:ext>
                </a:extLst>
              </p:cNvPr>
              <p:cNvSpPr/>
              <p:nvPr/>
            </p:nvSpPr>
            <p:spPr>
              <a:xfrm>
                <a:off x="5415558" y="1346870"/>
                <a:ext cx="3365372" cy="129676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68" name="Grupo 2067"/>
          <p:cNvGrpSpPr/>
          <p:nvPr/>
        </p:nvGrpSpPr>
        <p:grpSpPr>
          <a:xfrm>
            <a:off x="185912" y="2909017"/>
            <a:ext cx="1003609" cy="1109954"/>
            <a:chOff x="282140" y="3187885"/>
            <a:chExt cx="732608" cy="838670"/>
          </a:xfrm>
        </p:grpSpPr>
        <p:pic>
          <p:nvPicPr>
            <p:cNvPr id="59" name="Graphic 66606">
              <a:extLst>
                <a:ext uri="{FF2B5EF4-FFF2-40B4-BE49-F238E27FC236}">
                  <a16:creationId xmlns="" xmlns:a16="http://schemas.microsoft.com/office/drawing/2014/main" id="{07BEC575-9BFE-4DD7-FF94-14BF00A65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=""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348562" y="3187885"/>
              <a:ext cx="666186" cy="686725"/>
            </a:xfrm>
            <a:prstGeom prst="rect">
              <a:avLst/>
            </a:prstGeom>
          </p:spPr>
        </p:pic>
        <p:sp>
          <p:nvSpPr>
            <p:cNvPr id="2067" name="CaixaDeTexto 2066"/>
            <p:cNvSpPr txBox="1"/>
            <p:nvPr/>
          </p:nvSpPr>
          <p:spPr>
            <a:xfrm>
              <a:off x="282140" y="3817257"/>
              <a:ext cx="612222" cy="209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 smtClean="0">
                  <a:solidFill>
                    <a:schemeClr val="bg1"/>
                  </a:solidFill>
                </a:rPr>
                <a:t>  Internet</a:t>
              </a:r>
              <a:endParaRPr lang="pt-BR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3" name="Straight Arrow Connector 5">
            <a:extLst>
              <a:ext uri="{FF2B5EF4-FFF2-40B4-BE49-F238E27FC236}">
                <a16:creationId xmlns="" xmlns:a16="http://schemas.microsoft.com/office/drawing/2014/main" id="{EBF21A3F-E859-B8A9-F35A-FB788EF9754A}"/>
              </a:ext>
            </a:extLst>
          </p:cNvPr>
          <p:cNvCxnSpPr/>
          <p:nvPr/>
        </p:nvCxnSpPr>
        <p:spPr>
          <a:xfrm flipV="1">
            <a:off x="1185253" y="3127798"/>
            <a:ext cx="5705968" cy="934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5">
            <a:extLst>
              <a:ext uri="{FF2B5EF4-FFF2-40B4-BE49-F238E27FC236}">
                <a16:creationId xmlns="" xmlns:a16="http://schemas.microsoft.com/office/drawing/2014/main" id="{EBF21A3F-E859-B8A9-F35A-FB788EF9754A}"/>
              </a:ext>
            </a:extLst>
          </p:cNvPr>
          <p:cNvCxnSpPr/>
          <p:nvPr/>
        </p:nvCxnSpPr>
        <p:spPr>
          <a:xfrm flipH="1">
            <a:off x="873872" y="2256857"/>
            <a:ext cx="7200" cy="68400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0" name="Grupo 2079"/>
          <p:cNvGrpSpPr/>
          <p:nvPr/>
        </p:nvGrpSpPr>
        <p:grpSpPr>
          <a:xfrm>
            <a:off x="1311075" y="413404"/>
            <a:ext cx="10502198" cy="6354334"/>
            <a:chOff x="1311075" y="413404"/>
            <a:chExt cx="10502198" cy="6354334"/>
          </a:xfrm>
        </p:grpSpPr>
        <p:grpSp>
          <p:nvGrpSpPr>
            <p:cNvPr id="2078" name="Grupo 2077"/>
            <p:cNvGrpSpPr/>
            <p:nvPr/>
          </p:nvGrpSpPr>
          <p:grpSpPr>
            <a:xfrm>
              <a:off x="1311075" y="444211"/>
              <a:ext cx="10502198" cy="6323527"/>
              <a:chOff x="1311075" y="444211"/>
              <a:chExt cx="10502198" cy="6323527"/>
            </a:xfrm>
          </p:grpSpPr>
          <p:sp>
            <p:nvSpPr>
              <p:cNvPr id="5" name="Rectangle 9">
                <a:extLst>
                  <a:ext uri="{FF2B5EF4-FFF2-40B4-BE49-F238E27FC236}">
                    <a16:creationId xmlns="" xmlns:a16="http://schemas.microsoft.com/office/drawing/2014/main" id="{BEFEC4D9-0FF6-0740-BBB7-9A904CD0D43A}"/>
                  </a:ext>
                </a:extLst>
              </p:cNvPr>
              <p:cNvSpPr/>
              <p:nvPr/>
            </p:nvSpPr>
            <p:spPr>
              <a:xfrm>
                <a:off x="1311075" y="444211"/>
                <a:ext cx="10502198" cy="6323527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6" name="Graphic 35">
                <a:extLst>
                  <a:ext uri="{FF2B5EF4-FFF2-40B4-BE49-F238E27FC236}">
                    <a16:creationId xmlns="" xmlns:a16="http://schemas.microsoft.com/office/drawing/2014/main" id="{EE16ED80-C80D-1E40-AF5F-BA8C3673A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>
                <a:extLst>
                  <a:ext uri="{96DAC541-7B7A-43D3-8B79-37D633B846F1}">
                    <asvg:svgBlip xmlns="" xmlns:asvg="http://schemas.microsoft.com/office/drawing/2016/SVG/main" r:embed="rId73"/>
                  </a:ext>
                </a:extLst>
              </a:blip>
              <a:srcRect/>
              <a:stretch/>
            </p:blipFill>
            <p:spPr>
              <a:xfrm>
                <a:off x="1319025" y="450311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2079" name="CaixaDeTexto 2078"/>
            <p:cNvSpPr txBox="1"/>
            <p:nvPr/>
          </p:nvSpPr>
          <p:spPr>
            <a:xfrm>
              <a:off x="1674521" y="413404"/>
              <a:ext cx="118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3" name="Grupo 2082"/>
          <p:cNvGrpSpPr/>
          <p:nvPr/>
        </p:nvGrpSpPr>
        <p:grpSpPr>
          <a:xfrm>
            <a:off x="1848116" y="825210"/>
            <a:ext cx="9784852" cy="5646313"/>
            <a:chOff x="1848116" y="825210"/>
            <a:chExt cx="9784852" cy="5646313"/>
          </a:xfrm>
        </p:grpSpPr>
        <p:grpSp>
          <p:nvGrpSpPr>
            <p:cNvPr id="2077" name="Grupo 2076"/>
            <p:cNvGrpSpPr/>
            <p:nvPr/>
          </p:nvGrpSpPr>
          <p:grpSpPr>
            <a:xfrm>
              <a:off x="1848116" y="825210"/>
              <a:ext cx="9784852" cy="5646313"/>
              <a:chOff x="1848116" y="825210"/>
              <a:chExt cx="9784852" cy="5646313"/>
            </a:xfrm>
          </p:grpSpPr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id="{03251CF1-A0FB-FA48-A582-2429B446E843}"/>
                  </a:ext>
                </a:extLst>
              </p:cNvPr>
              <p:cNvSpPr/>
              <p:nvPr/>
            </p:nvSpPr>
            <p:spPr>
              <a:xfrm>
                <a:off x="1848116" y="825210"/>
                <a:ext cx="9784852" cy="564631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" name="Graphic 25">
                <a:extLst>
                  <a:ext uri="{FF2B5EF4-FFF2-40B4-BE49-F238E27FC236}">
                    <a16:creationId xmlns="" xmlns:a16="http://schemas.microsoft.com/office/drawing/2014/main" id="{2C69F662-72C8-D449-833A-3FB0BC258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biLevel thresh="75000"/>
                <a:extLst>
                  <a:ext uri="{96DAC541-7B7A-43D3-8B79-37D633B846F1}">
                    <asvg:svgBlip xmlns="" xmlns:asvg="http://schemas.microsoft.com/office/drawing/2016/SVG/main" r:embed="rId25"/>
                  </a:ext>
                </a:extLst>
              </a:blip>
              <a:srcRect/>
              <a:stretch/>
            </p:blipFill>
            <p:spPr>
              <a:xfrm>
                <a:off x="1887682" y="863847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2082" name="CaixaDeTexto 2081"/>
            <p:cNvSpPr txBox="1"/>
            <p:nvPr/>
          </p:nvSpPr>
          <p:spPr>
            <a:xfrm flipH="1">
              <a:off x="2283264" y="875931"/>
              <a:ext cx="3228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South</a:t>
              </a:r>
              <a:r>
                <a:rPr lang="en-US" sz="1200" b="1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America – São Paulo – sa-east-1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87" name="Grupo 2086"/>
          <p:cNvGrpSpPr/>
          <p:nvPr/>
        </p:nvGrpSpPr>
        <p:grpSpPr>
          <a:xfrm>
            <a:off x="2368551" y="1244847"/>
            <a:ext cx="9006839" cy="4943342"/>
            <a:chOff x="2368551" y="1244847"/>
            <a:chExt cx="9006839" cy="4943342"/>
          </a:xfrm>
        </p:grpSpPr>
        <p:sp>
          <p:nvSpPr>
            <p:cNvPr id="9" name="Rectangle 10">
              <a:extLst>
                <a:ext uri="{FF2B5EF4-FFF2-40B4-BE49-F238E27FC236}">
                  <a16:creationId xmlns="" xmlns:a16="http://schemas.microsoft.com/office/drawing/2014/main" id="{D246DAA1-0260-E449-8CA2-92FF0101149D}"/>
                </a:ext>
              </a:extLst>
            </p:cNvPr>
            <p:cNvSpPr/>
            <p:nvPr/>
          </p:nvSpPr>
          <p:spPr>
            <a:xfrm>
              <a:off x="2368551" y="1244847"/>
              <a:ext cx="9006839" cy="49433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4" name="CaixaDeTexto 2083"/>
            <p:cNvSpPr txBox="1"/>
            <p:nvPr/>
          </p:nvSpPr>
          <p:spPr>
            <a:xfrm>
              <a:off x="2942222" y="1300829"/>
              <a:ext cx="2620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 – sa-east-1a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86" name="Grupo 2085"/>
            <p:cNvGrpSpPr/>
            <p:nvPr/>
          </p:nvGrpSpPr>
          <p:grpSpPr>
            <a:xfrm>
              <a:off x="2411261" y="1285525"/>
              <a:ext cx="506806" cy="374434"/>
              <a:chOff x="2380838" y="1974094"/>
              <a:chExt cx="1121491" cy="688784"/>
            </a:xfrm>
          </p:grpSpPr>
          <p:pic>
            <p:nvPicPr>
              <p:cNvPr id="171" name="Graphic 12">
                <a:extLst>
                  <a:ext uri="{FF2B5EF4-FFF2-40B4-BE49-F238E27FC236}">
                    <a16:creationId xmlns="" xmlns:a16="http://schemas.microsoft.com/office/drawing/2014/main" id="{6A906DAF-8951-4A43-817C-B639A41551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5">
                <a:biLevel thresh="50000"/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2380838" y="1974094"/>
                <a:ext cx="951893" cy="688784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085" name="CaixaDeTexto 2084"/>
              <p:cNvSpPr txBox="1"/>
              <p:nvPr/>
            </p:nvSpPr>
            <p:spPr>
              <a:xfrm>
                <a:off x="2398470" y="2005836"/>
                <a:ext cx="110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AZ</a:t>
                </a:r>
                <a:endParaRPr lang="pt-BR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68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39C40730-BE01-4FD4-9F69-86827893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837" y="434010"/>
            <a:ext cx="4126327" cy="957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</a:t>
            </a:r>
            <a:endParaRPr lang="pt-BR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C60BD694-430F-460A-BD50-82AB874B2DA1}"/>
              </a:ext>
            </a:extLst>
          </p:cNvPr>
          <p:cNvSpPr/>
          <p:nvPr/>
        </p:nvSpPr>
        <p:spPr>
          <a:xfrm>
            <a:off x="1391478" y="1537254"/>
            <a:ext cx="9409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Lat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https://calculator.aws/#/estimate?id=464db3233093237e2f658f91b50408724f811144</a:t>
            </a:r>
            <a:endParaRPr lang="pt-BR" dirty="0"/>
          </a:p>
        </p:txBody>
      </p:sp>
      <p:pic>
        <p:nvPicPr>
          <p:cNvPr id="3074" name="Picture 2" descr="https://lh5.googleusercontent.com/3EbFs7UVE_PUvN0ze0Jn3OOLmGVIAI6VGFvM-ea_14U6Zv5zmjwXT1H9oyn2RI0gi6l9MAM7GUF19Iu884aUmp90Of4GUD4_4xZ-o20F7snj2ob0TWYgaL2SK3xI3ztmZZf-fayQr_kY-kd8dXIhK5E">
            <a:extLst>
              <a:ext uri="{FF2B5EF4-FFF2-40B4-BE49-F238E27FC236}">
                <a16:creationId xmlns:a16="http://schemas.microsoft.com/office/drawing/2014/main" xmlns="" id="{D04DA11D-5E5D-44BC-BDB7-3DF78AF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49" y="2260532"/>
            <a:ext cx="8168103" cy="37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1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A96F797-522A-40E1-897F-B11538311B3E}"/>
              </a:ext>
            </a:extLst>
          </p:cNvPr>
          <p:cNvSpPr/>
          <p:nvPr/>
        </p:nvSpPr>
        <p:spPr>
          <a:xfrm>
            <a:off x="801757" y="846987"/>
            <a:ext cx="10588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544" marR="590931" indent="3962" algn="ctr"/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DIVULGAÇÃO DE </a:t>
            </a:r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CURRÍCULOS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153395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575</TotalTime>
  <Words>352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Century Gothic</vt:lpstr>
      <vt:lpstr>Lato</vt:lpstr>
      <vt:lpstr>Wingdings 3</vt:lpstr>
      <vt:lpstr>Fatia</vt:lpstr>
      <vt:lpstr>Trabalho de conclusão dO curso “fundamentos aws’’ NA             ESCOLA DA NUVEM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conclusão de curso aws foundation</dc:title>
  <dc:creator>Tais Azevedo Napoleao de Moura</dc:creator>
  <cp:lastModifiedBy>Lauro Barros</cp:lastModifiedBy>
  <cp:revision>38</cp:revision>
  <dcterms:created xsi:type="dcterms:W3CDTF">2023-09-02T17:16:46Z</dcterms:created>
  <dcterms:modified xsi:type="dcterms:W3CDTF">2023-09-03T18:58:23Z</dcterms:modified>
</cp:coreProperties>
</file>