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3C09F-10A4-0000-94DA-B8BB90F26DAC}" v="386" dt="2021-04-22T15:22:13.570"/>
    <p1510:client id="{71B371F2-C0E3-44B1-2AC2-5F72EDA2A0F2}" v="30" dt="2021-04-22T17:14:16.914"/>
    <p1510:client id="{B54812AA-4DC2-4D80-88A3-344A2CA70D74}" v="5" dt="2021-04-28T05:52:0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3D2741-8391-40C3-AF64-70E23A52508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2B2F5-D223-48BA-9473-AE026F74F154}"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D2741-8391-40C3-AF64-70E23A52508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D2741-8391-40C3-AF64-70E23A52508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D2741-8391-40C3-AF64-70E23A52508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D2741-8391-40C3-AF64-70E23A52508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2B2F5-D223-48BA-9473-AE026F74F154}"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3D2741-8391-40C3-AF64-70E23A52508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D2741-8391-40C3-AF64-70E23A525081}"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C2B2F5-D223-48BA-9473-AE026F74F154}"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D2741-8391-40C3-AF64-70E23A525081}"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D2741-8391-40C3-AF64-70E23A525081}"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D2741-8391-40C3-AF64-70E23A52508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2B2F5-D223-48BA-9473-AE026F74F154}"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D2741-8391-40C3-AF64-70E23A52508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2B2F5-D223-48BA-9473-AE026F74F1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F3D2741-8391-40C3-AF64-70E23A525081}" type="datetimeFigureOut">
              <a:rPr lang="en-US" smtClean="0"/>
              <a:t>4/28/2021</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56C2B2F5-D223-48BA-9473-AE026F74F1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515" y="1122363"/>
            <a:ext cx="9144000" cy="2387600"/>
          </a:xfrm>
        </p:spPr>
        <p:txBody>
          <a:bodyPr/>
          <a:lstStyle/>
          <a:p>
            <a:r>
              <a:rPr lang="en-US" b="1" dirty="0"/>
              <a:t>Data Warehousing and Modeling </a:t>
            </a:r>
          </a:p>
        </p:txBody>
      </p:sp>
      <p:sp>
        <p:nvSpPr>
          <p:cNvPr id="3" name="Subtitle 2"/>
          <p:cNvSpPr>
            <a:spLocks noGrp="1"/>
          </p:cNvSpPr>
          <p:nvPr>
            <p:ph type="subTitle" idx="1"/>
          </p:nvPr>
        </p:nvSpPr>
        <p:spPr>
          <a:xfrm>
            <a:off x="1407886" y="684667"/>
            <a:ext cx="9144000" cy="940933"/>
          </a:xfrm>
        </p:spPr>
        <p:txBody>
          <a:bodyPr>
            <a:normAutofit/>
          </a:bodyPr>
          <a:lstStyle/>
          <a:p>
            <a:r>
              <a:rPr lang="en-US" sz="3200" dirty="0"/>
              <a:t>Module -1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14171" y="4784337"/>
            <a:ext cx="5646057" cy="1938992"/>
          </a:xfrm>
          <a:prstGeom prst="rect">
            <a:avLst/>
          </a:prstGeom>
          <a:noFill/>
        </p:spPr>
        <p:txBody>
          <a:bodyPr wrap="square" rtlCol="0">
            <a:spAutoFit/>
          </a:bodyPr>
          <a:lstStyle/>
          <a:p>
            <a:pPr algn="ctr"/>
            <a:r>
              <a:rPr lang="en-US" sz="2400" dirty="0" smtClean="0"/>
              <a:t>By,</a:t>
            </a:r>
          </a:p>
          <a:p>
            <a:pPr algn="ctr"/>
            <a:r>
              <a:rPr lang="en-US" sz="2400" b="1" dirty="0" err="1" smtClean="0"/>
              <a:t>Kavya</a:t>
            </a:r>
            <a:r>
              <a:rPr lang="en-US" sz="2400" b="1" dirty="0" smtClean="0"/>
              <a:t> D N</a:t>
            </a:r>
          </a:p>
          <a:p>
            <a:pPr algn="ctr"/>
            <a:r>
              <a:rPr lang="en-US" sz="2400" dirty="0" smtClean="0"/>
              <a:t>Assistant Professor</a:t>
            </a:r>
          </a:p>
          <a:p>
            <a:pPr algn="ctr"/>
            <a:r>
              <a:rPr lang="en-US" sz="2400" dirty="0" smtClean="0"/>
              <a:t>Dept. of CS&amp;E</a:t>
            </a:r>
          </a:p>
          <a:p>
            <a:pPr algn="ctr"/>
            <a:r>
              <a:rPr lang="en-US" sz="2400" dirty="0" smtClean="0"/>
              <a:t>BNMIT</a:t>
            </a:r>
            <a:endParaRPr lang="en-US" sz="2400" dirty="0"/>
          </a:p>
        </p:txBody>
      </p:sp>
    </p:spTree>
    <p:extLst>
      <p:ext uri="{BB962C8B-B14F-4D97-AF65-F5344CB8AC3E}">
        <p14:creationId xmlns:p14="http://schemas.microsoft.com/office/powerpoint/2010/main" val="170945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31E2EB-DAD8-400C-AC19-FE9263849EC4}"/>
              </a:ext>
            </a:extLst>
          </p:cNvPr>
          <p:cNvSpPr>
            <a:spLocks noGrp="1"/>
          </p:cNvSpPr>
          <p:nvPr>
            <p:ph idx="1"/>
          </p:nvPr>
        </p:nvSpPr>
        <p:spPr>
          <a:xfrm>
            <a:off x="3132" y="-1086"/>
            <a:ext cx="12175298" cy="6846103"/>
          </a:xfrm>
        </p:spPr>
        <p:txBody>
          <a:bodyPr vert="horz" lIns="91440" tIns="45720" rIns="91440" bIns="45720" rtlCol="0" anchor="t">
            <a:normAutofit/>
          </a:bodyPr>
          <a:lstStyle/>
          <a:p>
            <a:pPr marL="0" indent="0">
              <a:buNone/>
            </a:pPr>
            <a:r>
              <a:rPr lang="en-US" b="1" dirty="0">
                <a:ea typeface="+mn-lt"/>
                <a:cs typeface="+mn-lt"/>
              </a:rPr>
              <a:t>Virtual warehouse:</a:t>
            </a:r>
          </a:p>
          <a:p>
            <a:r>
              <a:rPr lang="en-US" dirty="0">
                <a:ea typeface="+mn-lt"/>
                <a:cs typeface="+mn-lt"/>
              </a:rPr>
              <a:t>A virtual warehouse is a set of views over operational databases. For efficient query processing, only some of the possible summary views may be materialized. </a:t>
            </a:r>
          </a:p>
          <a:p>
            <a:r>
              <a:rPr lang="en-US" dirty="0">
                <a:ea typeface="+mn-lt"/>
                <a:cs typeface="+mn-lt"/>
              </a:rPr>
              <a:t>A virtual warehouse is easy to build but requires excess capacity on operational database servers.</a:t>
            </a:r>
            <a:endParaRPr lang="en-US" dirty="0">
              <a:cs typeface="Calibri" panose="020F0502020204030204"/>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27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C28DDAE5-A029-4179-BEA2-8FF502A159C9}"/>
              </a:ext>
            </a:extLst>
          </p:cNvPr>
          <p:cNvPicPr>
            <a:picLocks noGrp="1" noChangeAspect="1"/>
          </p:cNvPicPr>
          <p:nvPr>
            <p:ph idx="1"/>
          </p:nvPr>
        </p:nvPicPr>
        <p:blipFill>
          <a:blip r:embed="rId2"/>
          <a:stretch>
            <a:fillRect/>
          </a:stretch>
        </p:blipFill>
        <p:spPr>
          <a:xfrm>
            <a:off x="3303995" y="1600200"/>
            <a:ext cx="5584009" cy="4876800"/>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768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BD0B5-7C9C-4F91-B7B9-4D429498DEA2}"/>
              </a:ext>
            </a:extLst>
          </p:cNvPr>
          <p:cNvSpPr>
            <a:spLocks noGrp="1"/>
          </p:cNvSpPr>
          <p:nvPr>
            <p:ph type="title"/>
          </p:nvPr>
        </p:nvSpPr>
        <p:spPr>
          <a:xfrm>
            <a:off x="3132" y="-216"/>
            <a:ext cx="11350668" cy="960219"/>
          </a:xfrm>
        </p:spPr>
        <p:txBody>
          <a:bodyPr/>
          <a:lstStyle/>
          <a:p>
            <a:r>
              <a:rPr lang="en-US" b="1" dirty="0">
                <a:ea typeface="+mj-lt"/>
                <a:cs typeface="+mj-lt"/>
              </a:rPr>
              <a:t>Extraction, Transformation, and Loading</a:t>
            </a:r>
            <a:endParaRPr lang="en-US" b="1" dirty="0"/>
          </a:p>
        </p:txBody>
      </p:sp>
      <p:sp>
        <p:nvSpPr>
          <p:cNvPr id="3" name="Content Placeholder 2">
            <a:extLst>
              <a:ext uri="{FF2B5EF4-FFF2-40B4-BE49-F238E27FC236}">
                <a16:creationId xmlns:a16="http://schemas.microsoft.com/office/drawing/2014/main" xmlns="" id="{E8F2BD08-2A4A-4E92-8971-92C474D270B4}"/>
              </a:ext>
            </a:extLst>
          </p:cNvPr>
          <p:cNvSpPr>
            <a:spLocks noGrp="1"/>
          </p:cNvSpPr>
          <p:nvPr>
            <p:ph idx="1"/>
          </p:nvPr>
        </p:nvSpPr>
        <p:spPr>
          <a:xfrm>
            <a:off x="3132" y="760913"/>
            <a:ext cx="12175298" cy="6031913"/>
          </a:xfrm>
        </p:spPr>
        <p:txBody>
          <a:bodyPr vert="horz" lIns="91440" tIns="45720" rIns="91440" bIns="45720" rtlCol="0" anchor="t">
            <a:normAutofit/>
          </a:bodyPr>
          <a:lstStyle/>
          <a:p>
            <a:r>
              <a:rPr lang="en-US" dirty="0">
                <a:ea typeface="+mn-lt"/>
                <a:cs typeface="+mn-lt"/>
              </a:rPr>
              <a:t>Data warehouse systems use back-end tools and utilities to populate and refresh their data .These tools and utilities include the following functions: Data extraction, which typically gathers data from multiple, heterogeneous, and external sources.</a:t>
            </a:r>
          </a:p>
          <a:p>
            <a:r>
              <a:rPr lang="en-US" dirty="0">
                <a:ea typeface="+mn-lt"/>
                <a:cs typeface="+mn-lt"/>
              </a:rPr>
              <a:t>Data cleaning, which detects errors in the data and rectifies them when possible. </a:t>
            </a:r>
          </a:p>
          <a:p>
            <a:r>
              <a:rPr lang="en-US" dirty="0">
                <a:ea typeface="+mn-lt"/>
                <a:cs typeface="+mn-lt"/>
              </a:rPr>
              <a:t>Data transformation, which converts data from legacy or host format to warehouse format. </a:t>
            </a:r>
          </a:p>
          <a:p>
            <a:r>
              <a:rPr lang="en-US" dirty="0">
                <a:ea typeface="+mn-lt"/>
                <a:cs typeface="+mn-lt"/>
              </a:rPr>
              <a:t>Load, which sorts, summarizes, consolidates, computes views, checks integrity, and builds indices and partitions. </a:t>
            </a:r>
            <a:endParaRPr lang="en-US"/>
          </a:p>
          <a:p>
            <a:r>
              <a:rPr lang="en-US" dirty="0">
                <a:ea typeface="+mn-lt"/>
                <a:cs typeface="+mn-lt"/>
              </a:rPr>
              <a:t>Refresh, which propagates the updates from the data sources to the warehouse.</a:t>
            </a:r>
            <a:endParaRPr lang="en-US">
              <a:cs typeface="Calibri"/>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57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7BF7A3-5A30-4DCA-9A27-36ADBD01D472}"/>
              </a:ext>
            </a:extLst>
          </p:cNvPr>
          <p:cNvSpPr>
            <a:spLocks noGrp="1"/>
          </p:cNvSpPr>
          <p:nvPr>
            <p:ph idx="1"/>
          </p:nvPr>
        </p:nvSpPr>
        <p:spPr>
          <a:xfrm>
            <a:off x="-7306" y="522514"/>
            <a:ext cx="12143982" cy="6322503"/>
          </a:xfrm>
        </p:spPr>
        <p:txBody>
          <a:bodyPr vert="horz" lIns="91440" tIns="45720" rIns="91440" bIns="45720" rtlCol="0" anchor="t">
            <a:normAutofit/>
          </a:bodyPr>
          <a:lstStyle/>
          <a:p>
            <a:pPr marL="0" indent="0">
              <a:buNone/>
            </a:pPr>
            <a:r>
              <a:rPr lang="en-US" b="1" dirty="0">
                <a:ea typeface="+mn-lt"/>
                <a:cs typeface="+mn-lt"/>
              </a:rPr>
              <a:t>Data Warehouse Modeling: Data Cube and OLAP</a:t>
            </a:r>
            <a:endParaRPr lang="en-US" b="1" dirty="0"/>
          </a:p>
          <a:p>
            <a:r>
              <a:rPr lang="en-US" sz="2400" dirty="0">
                <a:ea typeface="+mn-lt"/>
                <a:cs typeface="+mn-lt"/>
              </a:rPr>
              <a:t> Data warehouses and OLAP tools are based on a multidimensional data model. This model views data in the form of a data cube.</a:t>
            </a:r>
          </a:p>
          <a:p>
            <a:pPr marL="0" indent="0">
              <a:buNone/>
            </a:pPr>
            <a:r>
              <a:rPr lang="en-US" sz="2400" dirty="0">
                <a:ea typeface="+mn-lt"/>
                <a:cs typeface="+mn-lt"/>
              </a:rPr>
              <a:t> </a:t>
            </a:r>
            <a:r>
              <a:rPr lang="en-US" sz="2400" i="1" dirty="0">
                <a:ea typeface="+mn-lt"/>
                <a:cs typeface="+mn-lt"/>
              </a:rPr>
              <a:t>Data Cube : A multidimensional Data model</a:t>
            </a:r>
          </a:p>
          <a:p>
            <a:pPr>
              <a:buFont typeface="Wingdings" panose="020B0604020202020204" pitchFamily="34" charset="0"/>
              <a:buChar char="q"/>
            </a:pPr>
            <a:r>
              <a:rPr lang="en-US" sz="2400" dirty="0">
                <a:ea typeface="+mn-lt"/>
                <a:cs typeface="+mn-lt"/>
              </a:rPr>
              <a:t>A data cube, such as sales, allows data to be modeled and viewed in multiple dimensions </a:t>
            </a:r>
          </a:p>
          <a:p>
            <a:pPr>
              <a:buFont typeface="Wingdings" panose="020B0604020202020204" pitchFamily="34" charset="0"/>
              <a:buChar char="q"/>
            </a:pPr>
            <a:r>
              <a:rPr lang="en-US" sz="2400" dirty="0">
                <a:ea typeface="+mn-lt"/>
                <a:cs typeface="+mn-lt"/>
              </a:rPr>
              <a:t>Dimension tables, such as item (</a:t>
            </a:r>
            <a:r>
              <a:rPr lang="en-US" sz="2400" dirty="0" err="1">
                <a:ea typeface="+mn-lt"/>
                <a:cs typeface="+mn-lt"/>
              </a:rPr>
              <a:t>item_name</a:t>
            </a:r>
            <a:r>
              <a:rPr lang="en-US" sz="2400" dirty="0">
                <a:ea typeface="+mn-lt"/>
                <a:cs typeface="+mn-lt"/>
              </a:rPr>
              <a:t>, brand, type), or time(day, week, month, quarter, year) </a:t>
            </a:r>
          </a:p>
          <a:p>
            <a:pPr>
              <a:buFont typeface="Wingdings" panose="020B0604020202020204" pitchFamily="34" charset="0"/>
              <a:buChar char="q"/>
            </a:pPr>
            <a:r>
              <a:rPr lang="en-US" sz="2400" dirty="0">
                <a:ea typeface="+mn-lt"/>
                <a:cs typeface="+mn-lt"/>
              </a:rPr>
              <a:t>Fact table contains measures (such as </a:t>
            </a:r>
            <a:r>
              <a:rPr lang="en-US" sz="2400" dirty="0" err="1">
                <a:ea typeface="+mn-lt"/>
                <a:cs typeface="+mn-lt"/>
              </a:rPr>
              <a:t>dollars_sold</a:t>
            </a:r>
            <a:r>
              <a:rPr lang="en-US" sz="2400" dirty="0">
                <a:ea typeface="+mn-lt"/>
                <a:cs typeface="+mn-lt"/>
              </a:rPr>
              <a:t>) and keys to each of the related dimension tables </a:t>
            </a:r>
          </a:p>
          <a:p>
            <a:pPr>
              <a:buFont typeface="Wingdings" panose="020B0604020202020204" pitchFamily="34" charset="0"/>
              <a:buChar char="q"/>
            </a:pPr>
            <a:r>
              <a:rPr lang="en-US" sz="2400" dirty="0">
                <a:ea typeface="+mn-lt"/>
                <a:cs typeface="+mn-lt"/>
              </a:rPr>
              <a:t> In data warehousing literature, an n-D base cube is called a base cuboid. The top most 0-D cuboid, which holds the highest-level of summarization, is called the apex cuboid. The lattice of cuboids forms a data cube.</a:t>
            </a:r>
            <a:endParaRPr lang="en-US" sz="2400" dirty="0">
              <a:cs typeface="Calibri"/>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93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6A055-B416-4A02-BBAF-DCB781A98134}"/>
              </a:ext>
            </a:extLst>
          </p:cNvPr>
          <p:cNvSpPr>
            <a:spLocks noGrp="1"/>
          </p:cNvSpPr>
          <p:nvPr>
            <p:ph type="title"/>
          </p:nvPr>
        </p:nvSpPr>
        <p:spPr>
          <a:xfrm>
            <a:off x="16702" y="377156"/>
            <a:ext cx="12175298" cy="856560"/>
          </a:xfrm>
        </p:spPr>
        <p:txBody>
          <a:bodyPr>
            <a:normAutofit fontScale="90000"/>
          </a:bodyPr>
          <a:lstStyle/>
          <a:p>
            <a:r>
              <a:rPr lang="en-US" sz="2800" b="1" dirty="0">
                <a:ea typeface="+mj-lt"/>
                <a:cs typeface="+mj-lt"/>
              </a:rPr>
              <a:t>Stars, Snowflakes, and Fact Constellations: Schemas for Multidimensional Data Models</a:t>
            </a:r>
            <a:endParaRPr lang="en-US" sz="2800" b="1" dirty="0"/>
          </a:p>
        </p:txBody>
      </p:sp>
      <p:sp>
        <p:nvSpPr>
          <p:cNvPr id="3" name="Content Placeholder 2">
            <a:extLst>
              <a:ext uri="{FF2B5EF4-FFF2-40B4-BE49-F238E27FC236}">
                <a16:creationId xmlns:a16="http://schemas.microsoft.com/office/drawing/2014/main" xmlns="" id="{3161B53A-C514-4102-85BD-EF73AF417166}"/>
              </a:ext>
            </a:extLst>
          </p:cNvPr>
          <p:cNvSpPr>
            <a:spLocks noGrp="1"/>
          </p:cNvSpPr>
          <p:nvPr>
            <p:ph idx="1"/>
          </p:nvPr>
        </p:nvSpPr>
        <p:spPr>
          <a:xfrm>
            <a:off x="3132" y="1168009"/>
            <a:ext cx="12175298" cy="5677008"/>
          </a:xfrm>
        </p:spPr>
        <p:txBody>
          <a:bodyPr vert="horz" lIns="91440" tIns="45720" rIns="91440" bIns="45720" rtlCol="0" anchor="t">
            <a:normAutofit/>
          </a:bodyPr>
          <a:lstStyle/>
          <a:p>
            <a:pPr marL="0" indent="0">
              <a:buNone/>
            </a:pPr>
            <a:r>
              <a:rPr lang="en-US" dirty="0">
                <a:ea typeface="+mn-lt"/>
                <a:cs typeface="+mn-lt"/>
              </a:rPr>
              <a:t>The most popular data model for a data warehouse is a multidimensional model, which can exist in the form of a star schema , a snow flake schema, or a fact constellation schema.</a:t>
            </a:r>
          </a:p>
          <a:p>
            <a:r>
              <a:rPr lang="en-US" dirty="0">
                <a:ea typeface="+mn-lt"/>
                <a:cs typeface="+mn-lt"/>
              </a:rPr>
              <a:t>Star schema: A fact table in the middle connected to a set of dimension tables  </a:t>
            </a:r>
          </a:p>
          <a:p>
            <a:r>
              <a:rPr lang="en-US" dirty="0">
                <a:ea typeface="+mn-lt"/>
                <a:cs typeface="+mn-lt"/>
              </a:rPr>
              <a:t>Snowflake schema: A refinement of star schema where some dimensional hierarchy is normalized into a set of smaller dimension tables, forming a shape similar  to snowflake </a:t>
            </a:r>
          </a:p>
          <a:p>
            <a:r>
              <a:rPr lang="en-US" dirty="0">
                <a:ea typeface="+mn-lt"/>
                <a:cs typeface="+mn-lt"/>
              </a:rPr>
              <a:t>Fact constellations: Multiple fact tables share dimension tables, viewed as a collection of stars, therefore called galaxy schema or fact constellation</a:t>
            </a:r>
            <a:endParaRPr lang="en-US" dirty="0">
              <a:cs typeface="Calibri" panose="020F0502020204030204"/>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9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28F3EA29-5879-49E7-A441-CC5A794428DC}"/>
              </a:ext>
            </a:extLst>
          </p:cNvPr>
          <p:cNvPicPr>
            <a:picLocks noGrp="1" noChangeAspect="1"/>
          </p:cNvPicPr>
          <p:nvPr>
            <p:ph idx="1"/>
          </p:nvPr>
        </p:nvPicPr>
        <p:blipFill>
          <a:blip r:embed="rId2"/>
          <a:stretch>
            <a:fillRect/>
          </a:stretch>
        </p:blipFill>
        <p:spPr>
          <a:xfrm>
            <a:off x="1751322" y="643467"/>
            <a:ext cx="8463138" cy="5952064"/>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04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F6DE53-AE83-460D-8916-D3E7C7D7DB99}"/>
              </a:ext>
            </a:extLst>
          </p:cNvPr>
          <p:cNvSpPr>
            <a:spLocks noGrp="1"/>
          </p:cNvSpPr>
          <p:nvPr>
            <p:ph idx="1"/>
          </p:nvPr>
        </p:nvSpPr>
        <p:spPr>
          <a:xfrm>
            <a:off x="4763" y="435429"/>
            <a:ext cx="12063411" cy="6408283"/>
          </a:xfrm>
        </p:spPr>
        <p:txBody>
          <a:bodyPr vert="horz" lIns="91440" tIns="45720" rIns="91440" bIns="45720" rtlCol="0" anchor="t">
            <a:normAutofit/>
          </a:bodyPr>
          <a:lstStyle/>
          <a:p>
            <a:r>
              <a:rPr lang="en-US" dirty="0">
                <a:ea typeface="+mn-lt"/>
                <a:cs typeface="+mn-lt"/>
              </a:rPr>
              <a:t>Snowflake schema: The snowflake schema is a variant of the star schema model, where some dimension tables are normalized, thereby further splitting the data into additional tables. The resulting schema graph forms a shape similar to a snowflake</a:t>
            </a:r>
          </a:p>
          <a:p>
            <a:pPr marL="0" indent="0">
              <a:buNone/>
            </a:pPr>
            <a:endParaRPr lang="en-US" dirty="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xmlns="" id="{2AD3BE3B-762C-40F5-8F0F-4D8FBD56FCE8}"/>
              </a:ext>
            </a:extLst>
          </p:cNvPr>
          <p:cNvPicPr>
            <a:picLocks noChangeAspect="1"/>
          </p:cNvPicPr>
          <p:nvPr/>
        </p:nvPicPr>
        <p:blipFill>
          <a:blip r:embed="rId2"/>
          <a:stretch>
            <a:fillRect/>
          </a:stretch>
        </p:blipFill>
        <p:spPr>
          <a:xfrm>
            <a:off x="2116932" y="1238693"/>
            <a:ext cx="7926954" cy="4942875"/>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758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DFEA80-FFF5-4BB7-A816-B9B76E78F8A0}"/>
              </a:ext>
            </a:extLst>
          </p:cNvPr>
          <p:cNvSpPr>
            <a:spLocks noGrp="1"/>
          </p:cNvSpPr>
          <p:nvPr>
            <p:ph idx="1"/>
          </p:nvPr>
        </p:nvSpPr>
        <p:spPr>
          <a:xfrm>
            <a:off x="3132" y="478971"/>
            <a:ext cx="12175298" cy="6366046"/>
          </a:xfrm>
        </p:spPr>
        <p:txBody>
          <a:bodyPr vert="horz" lIns="91440" tIns="45720" rIns="91440" bIns="45720" rtlCol="0" anchor="t">
            <a:normAutofit/>
          </a:bodyPr>
          <a:lstStyle/>
          <a:p>
            <a:r>
              <a:rPr lang="en-US" dirty="0">
                <a:ea typeface="+mn-lt"/>
                <a:cs typeface="+mn-lt"/>
              </a:rPr>
              <a:t>Fact constellation: Sophisticated applications may require multiple fact tables to share dimension tables. This kind of schema can be viewed as a collection of stars, and hence is called a galaxy schema or a fact constellation</a:t>
            </a:r>
            <a:endParaRPr lang="en-US" dirty="0"/>
          </a:p>
        </p:txBody>
      </p:sp>
      <p:pic>
        <p:nvPicPr>
          <p:cNvPr id="4" name="Picture 4" descr="Diagram&#10;&#10;Description automatically generated">
            <a:extLst>
              <a:ext uri="{FF2B5EF4-FFF2-40B4-BE49-F238E27FC236}">
                <a16:creationId xmlns:a16="http://schemas.microsoft.com/office/drawing/2014/main" xmlns="" id="{FA3688A7-1BF6-4B58-B40D-677B7F082503}"/>
              </a:ext>
            </a:extLst>
          </p:cNvPr>
          <p:cNvPicPr>
            <a:picLocks noChangeAspect="1"/>
          </p:cNvPicPr>
          <p:nvPr/>
        </p:nvPicPr>
        <p:blipFill>
          <a:blip r:embed="rId2"/>
          <a:stretch>
            <a:fillRect/>
          </a:stretch>
        </p:blipFill>
        <p:spPr>
          <a:xfrm>
            <a:off x="1128713" y="1915886"/>
            <a:ext cx="10148886" cy="4744470"/>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210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44543-E39C-4E3C-BC2C-25F521C891DA}"/>
              </a:ext>
            </a:extLst>
          </p:cNvPr>
          <p:cNvSpPr>
            <a:spLocks noGrp="1"/>
          </p:cNvSpPr>
          <p:nvPr>
            <p:ph type="title"/>
          </p:nvPr>
        </p:nvSpPr>
        <p:spPr>
          <a:xfrm>
            <a:off x="3132" y="-217"/>
            <a:ext cx="11350668" cy="824521"/>
          </a:xfrm>
        </p:spPr>
        <p:txBody>
          <a:bodyPr>
            <a:normAutofit/>
          </a:bodyPr>
          <a:lstStyle/>
          <a:p>
            <a:r>
              <a:rPr lang="en-US" sz="3200" b="1" dirty="0">
                <a:ea typeface="+mj-lt"/>
                <a:cs typeface="+mj-lt"/>
              </a:rPr>
              <a:t>Dimensions: The Role of Concept Hierarchies</a:t>
            </a:r>
            <a:endParaRPr lang="en-US" sz="3200" b="1" dirty="0"/>
          </a:p>
        </p:txBody>
      </p:sp>
      <p:sp>
        <p:nvSpPr>
          <p:cNvPr id="3" name="Content Placeholder 2">
            <a:extLst>
              <a:ext uri="{FF2B5EF4-FFF2-40B4-BE49-F238E27FC236}">
                <a16:creationId xmlns:a16="http://schemas.microsoft.com/office/drawing/2014/main" xmlns="" id="{3F365793-560B-4852-94FE-DC1616A26EA7}"/>
              </a:ext>
            </a:extLst>
          </p:cNvPr>
          <p:cNvSpPr>
            <a:spLocks noGrp="1"/>
          </p:cNvSpPr>
          <p:nvPr>
            <p:ph idx="1"/>
          </p:nvPr>
        </p:nvSpPr>
        <p:spPr>
          <a:xfrm>
            <a:off x="3132" y="666968"/>
            <a:ext cx="12185736" cy="6178049"/>
          </a:xfrm>
        </p:spPr>
        <p:txBody>
          <a:bodyPr vert="horz" lIns="91440" tIns="45720" rIns="91440" bIns="45720" rtlCol="0" anchor="t">
            <a:normAutofit/>
          </a:bodyPr>
          <a:lstStyle/>
          <a:p>
            <a:pPr algn="just"/>
            <a:r>
              <a:rPr lang="en-US" dirty="0">
                <a:ea typeface="+mn-lt"/>
                <a:cs typeface="+mn-lt"/>
              </a:rPr>
              <a:t>A concept hierarchy defines a sequence of mappings from a set of low-level concepts to higher level, more general concepts. Consider a concept hierarchy for the dimension location. City values for location include Vancouver, Toronto, New York, and Chicago. Each city, however, can be mapped to the province or state to which it belongs.</a:t>
            </a:r>
          </a:p>
          <a:p>
            <a:pPr algn="just"/>
            <a:r>
              <a:rPr lang="en-US" dirty="0">
                <a:ea typeface="+mn-lt"/>
                <a:cs typeface="+mn-lt"/>
              </a:rPr>
              <a:t>For example, suppose that the dimension location is described by the attributes number, street, city, province or state, zip code, and country. These attributes are related by a total order, forming a concept hierarchy such as “street &lt; city &lt; province or state &lt; country.” This hierarchy is shown in Figure</a:t>
            </a:r>
            <a:endParaRPr lang="en-US" dirty="0">
              <a:cs typeface="Calibri" panose="020F0502020204030204"/>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555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A3C03301-7020-4910-BC16-B399C4F41387}"/>
              </a:ext>
            </a:extLst>
          </p:cNvPr>
          <p:cNvPicPr>
            <a:picLocks noGrp="1" noChangeAspect="1"/>
          </p:cNvPicPr>
          <p:nvPr>
            <p:ph idx="1"/>
          </p:nvPr>
        </p:nvPicPr>
        <p:blipFill>
          <a:blip r:embed="rId2"/>
          <a:stretch>
            <a:fillRect/>
          </a:stretch>
        </p:blipFill>
        <p:spPr>
          <a:xfrm>
            <a:off x="651082" y="286280"/>
            <a:ext cx="10532649" cy="5928252"/>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481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a:t>
            </a:r>
          </a:p>
        </p:txBody>
      </p:sp>
      <p:sp>
        <p:nvSpPr>
          <p:cNvPr id="3" name="Content Placeholder 2"/>
          <p:cNvSpPr>
            <a:spLocks noGrp="1"/>
          </p:cNvSpPr>
          <p:nvPr>
            <p:ph idx="1"/>
          </p:nvPr>
        </p:nvSpPr>
        <p:spPr/>
        <p:txBody>
          <a:bodyPr/>
          <a:lstStyle/>
          <a:p>
            <a:r>
              <a:rPr lang="en-US" dirty="0"/>
              <a:t>Basic concepts</a:t>
            </a:r>
          </a:p>
          <a:p>
            <a:r>
              <a:rPr lang="en-US" dirty="0"/>
              <a:t>Multitier architecture</a:t>
            </a:r>
          </a:p>
          <a:p>
            <a:r>
              <a:rPr lang="en-US" dirty="0"/>
              <a:t>Data warehouse models</a:t>
            </a:r>
          </a:p>
          <a:p>
            <a:r>
              <a:rPr lang="en-US" dirty="0"/>
              <a:t>Extraction , Transformation &amp; loading </a:t>
            </a:r>
          </a:p>
          <a:p>
            <a:r>
              <a:rPr lang="en-US" dirty="0"/>
              <a:t>Data cube</a:t>
            </a:r>
          </a:p>
          <a:p>
            <a:r>
              <a:rPr lang="en-US" dirty="0"/>
              <a:t>Schemas </a:t>
            </a:r>
          </a:p>
          <a:p>
            <a:r>
              <a:rPr lang="en-US" dirty="0"/>
              <a:t>Dimensions, measures</a:t>
            </a:r>
          </a:p>
          <a:p>
            <a:r>
              <a:rPr lang="en-US" dirty="0"/>
              <a:t>OLAP operations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057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D6761-8E58-4F6D-8A98-98DF96AAF326}"/>
              </a:ext>
            </a:extLst>
          </p:cNvPr>
          <p:cNvSpPr>
            <a:spLocks noGrp="1"/>
          </p:cNvSpPr>
          <p:nvPr>
            <p:ph type="title"/>
          </p:nvPr>
        </p:nvSpPr>
        <p:spPr>
          <a:xfrm>
            <a:off x="3132" y="-217"/>
            <a:ext cx="11350668" cy="761891"/>
          </a:xfrm>
        </p:spPr>
        <p:txBody>
          <a:bodyPr>
            <a:normAutofit/>
          </a:bodyPr>
          <a:lstStyle/>
          <a:p>
            <a:r>
              <a:rPr lang="en-US" sz="3200" b="1" dirty="0">
                <a:ea typeface="+mj-lt"/>
                <a:cs typeface="+mj-lt"/>
              </a:rPr>
              <a:t>Measures: Their Categorization and Computation</a:t>
            </a:r>
            <a:endParaRPr lang="en-US" sz="3200" b="1" dirty="0"/>
          </a:p>
        </p:txBody>
      </p:sp>
      <p:sp>
        <p:nvSpPr>
          <p:cNvPr id="3" name="Content Placeholder 2">
            <a:extLst>
              <a:ext uri="{FF2B5EF4-FFF2-40B4-BE49-F238E27FC236}">
                <a16:creationId xmlns:a16="http://schemas.microsoft.com/office/drawing/2014/main" xmlns="" id="{D892AFA8-28D7-4713-8B5F-FB3CF71B020F}"/>
              </a:ext>
            </a:extLst>
          </p:cNvPr>
          <p:cNvSpPr>
            <a:spLocks noGrp="1"/>
          </p:cNvSpPr>
          <p:nvPr>
            <p:ph idx="1"/>
          </p:nvPr>
        </p:nvSpPr>
        <p:spPr>
          <a:xfrm>
            <a:off x="3132" y="666968"/>
            <a:ext cx="12196174" cy="6178049"/>
          </a:xfrm>
        </p:spPr>
        <p:txBody>
          <a:bodyPr vert="horz" lIns="91440" tIns="45720" rIns="91440" bIns="45720" rtlCol="0" anchor="t">
            <a:normAutofit/>
          </a:bodyPr>
          <a:lstStyle/>
          <a:p>
            <a:r>
              <a:rPr lang="en-US" sz="2600" dirty="0">
                <a:ea typeface="+mn-lt"/>
                <a:cs typeface="+mn-lt"/>
              </a:rPr>
              <a:t>Distributive: if the result derived by applying the function to n aggregate values is the same as that derived by applying the function on all the data without partitioning  </a:t>
            </a:r>
          </a:p>
          <a:p>
            <a:r>
              <a:rPr lang="en-US" sz="2600" dirty="0">
                <a:ea typeface="+mn-lt"/>
                <a:cs typeface="+mn-lt"/>
              </a:rPr>
              <a:t>E.g., count(), sum(), min(), max()</a:t>
            </a:r>
          </a:p>
          <a:p>
            <a:r>
              <a:rPr lang="en-US" sz="2600" dirty="0">
                <a:ea typeface="+mn-lt"/>
                <a:cs typeface="+mn-lt"/>
              </a:rPr>
              <a:t>Algebraic: if it can be computed by an algebraic function with M arguments (where M is a bounded integer), each of which is obtained by applying a distributive aggregate function </a:t>
            </a:r>
          </a:p>
          <a:p>
            <a:r>
              <a:rPr lang="en-US" sz="2600" dirty="0">
                <a:ea typeface="+mn-lt"/>
                <a:cs typeface="+mn-lt"/>
              </a:rPr>
              <a:t>E.g., avg(), </a:t>
            </a:r>
            <a:r>
              <a:rPr lang="en-US" sz="2600" dirty="0" err="1">
                <a:ea typeface="+mn-lt"/>
                <a:cs typeface="+mn-lt"/>
              </a:rPr>
              <a:t>min_N</a:t>
            </a:r>
            <a:r>
              <a:rPr lang="en-US" sz="2600" dirty="0">
                <a:ea typeface="+mn-lt"/>
                <a:cs typeface="+mn-lt"/>
              </a:rPr>
              <a:t>(), </a:t>
            </a:r>
            <a:r>
              <a:rPr lang="en-US" sz="2600" dirty="0" err="1">
                <a:ea typeface="+mn-lt"/>
                <a:cs typeface="+mn-lt"/>
              </a:rPr>
              <a:t>standard_deviation</a:t>
            </a:r>
            <a:r>
              <a:rPr lang="en-US" sz="2600" dirty="0">
                <a:ea typeface="+mn-lt"/>
                <a:cs typeface="+mn-lt"/>
              </a:rPr>
              <a:t>()</a:t>
            </a:r>
          </a:p>
          <a:p>
            <a:r>
              <a:rPr lang="en-US" sz="2600" dirty="0">
                <a:ea typeface="+mn-lt"/>
                <a:cs typeface="+mn-lt"/>
              </a:rPr>
              <a:t>Holistic: if there is no constant bound on the storage size needed to describe a </a:t>
            </a:r>
            <a:r>
              <a:rPr lang="en-US" sz="2600" dirty="0" err="1">
                <a:ea typeface="+mn-lt"/>
                <a:cs typeface="+mn-lt"/>
              </a:rPr>
              <a:t>subaggregate</a:t>
            </a:r>
            <a:r>
              <a:rPr lang="en-US" sz="2600" dirty="0">
                <a:ea typeface="+mn-lt"/>
                <a:cs typeface="+mn-lt"/>
              </a:rPr>
              <a:t>. </a:t>
            </a:r>
          </a:p>
          <a:p>
            <a:r>
              <a:rPr lang="en-US" sz="2600" dirty="0">
                <a:ea typeface="+mn-lt"/>
                <a:cs typeface="+mn-lt"/>
              </a:rPr>
              <a:t> E.g., median(), mode(), rank() </a:t>
            </a:r>
            <a:endParaRPr lang="en-US" sz="2600" dirty="0">
              <a:cs typeface="Calibri" panose="020F0502020204030204"/>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365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1641E-B6C4-44C1-98EA-C986FF18D72B}"/>
              </a:ext>
            </a:extLst>
          </p:cNvPr>
          <p:cNvSpPr>
            <a:spLocks noGrp="1"/>
          </p:cNvSpPr>
          <p:nvPr>
            <p:ph type="title"/>
          </p:nvPr>
        </p:nvSpPr>
        <p:spPr>
          <a:xfrm>
            <a:off x="0" y="449726"/>
            <a:ext cx="11350668" cy="647069"/>
          </a:xfrm>
        </p:spPr>
        <p:txBody>
          <a:bodyPr>
            <a:normAutofit fontScale="90000"/>
          </a:bodyPr>
          <a:lstStyle/>
          <a:p>
            <a:r>
              <a:rPr lang="en-US" sz="3800" b="1" dirty="0">
                <a:ea typeface="+mj-lt"/>
                <a:cs typeface="+mj-lt"/>
              </a:rPr>
              <a:t>Typical OLAP Operations </a:t>
            </a:r>
            <a:endParaRPr lang="en-US" sz="3800" b="1" dirty="0"/>
          </a:p>
        </p:txBody>
      </p:sp>
      <p:sp>
        <p:nvSpPr>
          <p:cNvPr id="3" name="Content Placeholder 2">
            <a:extLst>
              <a:ext uri="{FF2B5EF4-FFF2-40B4-BE49-F238E27FC236}">
                <a16:creationId xmlns:a16="http://schemas.microsoft.com/office/drawing/2014/main" xmlns="" id="{09256E98-FC2B-4FD2-903B-A6D43AE394A9}"/>
              </a:ext>
            </a:extLst>
          </p:cNvPr>
          <p:cNvSpPr>
            <a:spLocks noGrp="1"/>
          </p:cNvSpPr>
          <p:nvPr>
            <p:ph idx="1"/>
          </p:nvPr>
        </p:nvSpPr>
        <p:spPr>
          <a:xfrm>
            <a:off x="3132" y="986971"/>
            <a:ext cx="12175298" cy="5858046"/>
          </a:xfrm>
        </p:spPr>
        <p:txBody>
          <a:bodyPr vert="horz" lIns="91440" tIns="45720" rIns="91440" bIns="45720" rtlCol="0" anchor="t">
            <a:normAutofit/>
          </a:bodyPr>
          <a:lstStyle/>
          <a:p>
            <a:pPr marL="0" indent="0">
              <a:buNone/>
            </a:pPr>
            <a:r>
              <a:rPr lang="en-US" sz="2200" b="1" dirty="0" smtClean="0">
                <a:ea typeface="+mn-lt"/>
                <a:cs typeface="+mn-lt"/>
              </a:rPr>
              <a:t>ROLL-UP </a:t>
            </a:r>
            <a:r>
              <a:rPr lang="en-US" sz="2200" dirty="0">
                <a:ea typeface="+mn-lt"/>
                <a:cs typeface="+mn-lt"/>
              </a:rPr>
              <a:t>This is like zooming-out on the data-cube This is required when the user needs further abstraction or less detail. </a:t>
            </a:r>
            <a:endParaRPr lang="en-US" sz="2200" dirty="0" smtClean="0">
              <a:ea typeface="+mn-lt"/>
              <a:cs typeface="+mn-lt"/>
            </a:endParaRPr>
          </a:p>
          <a:p>
            <a:r>
              <a:rPr lang="en-US" sz="2200" dirty="0" smtClean="0">
                <a:ea typeface="+mn-lt"/>
                <a:cs typeface="+mn-lt"/>
              </a:rPr>
              <a:t> </a:t>
            </a:r>
            <a:r>
              <a:rPr lang="en-US" sz="2200" dirty="0">
                <a:ea typeface="+mn-lt"/>
                <a:cs typeface="+mn-lt"/>
              </a:rPr>
              <a:t>Initially, the location-hierarchy was "street &lt; city &lt; province &lt; country". </a:t>
            </a:r>
            <a:endParaRPr lang="en-US" sz="2200" dirty="0" smtClean="0">
              <a:ea typeface="+mn-lt"/>
              <a:cs typeface="+mn-lt"/>
            </a:endParaRPr>
          </a:p>
          <a:p>
            <a:r>
              <a:rPr lang="en-US" sz="2200" dirty="0" smtClean="0">
                <a:ea typeface="+mn-lt"/>
                <a:cs typeface="+mn-lt"/>
              </a:rPr>
              <a:t> </a:t>
            </a:r>
            <a:r>
              <a:rPr lang="en-US" sz="2200" dirty="0">
                <a:ea typeface="+mn-lt"/>
                <a:cs typeface="+mn-lt"/>
              </a:rPr>
              <a:t>On rolling up, the data is aggregated by ascending the location-hierarchy from the level-of city to level-of-country. </a:t>
            </a:r>
          </a:p>
          <a:p>
            <a:pPr marL="0" indent="0">
              <a:buNone/>
            </a:pPr>
            <a:r>
              <a:rPr lang="en-US" sz="2200" b="1" dirty="0" smtClean="0">
                <a:ea typeface="+mn-lt"/>
                <a:cs typeface="+mn-lt"/>
              </a:rPr>
              <a:t>DRILL </a:t>
            </a:r>
            <a:r>
              <a:rPr lang="en-US" sz="2200" b="1" dirty="0">
                <a:ea typeface="+mn-lt"/>
                <a:cs typeface="+mn-lt"/>
              </a:rPr>
              <a:t>DOWN </a:t>
            </a:r>
            <a:r>
              <a:rPr lang="en-US" sz="2200" dirty="0">
                <a:ea typeface="+mn-lt"/>
                <a:cs typeface="+mn-lt"/>
              </a:rPr>
              <a:t>This is like zooming-in on the data. This is the reverse of roll-up. </a:t>
            </a:r>
            <a:endParaRPr lang="en-US" sz="2200" dirty="0" smtClean="0">
              <a:ea typeface="+mn-lt"/>
              <a:cs typeface="+mn-lt"/>
            </a:endParaRPr>
          </a:p>
          <a:p>
            <a:r>
              <a:rPr lang="en-US" sz="2200" dirty="0" smtClean="0">
                <a:ea typeface="+mn-lt"/>
                <a:cs typeface="+mn-lt"/>
              </a:rPr>
              <a:t>This </a:t>
            </a:r>
            <a:r>
              <a:rPr lang="en-US" sz="2200" dirty="0">
                <a:ea typeface="+mn-lt"/>
                <a:cs typeface="+mn-lt"/>
              </a:rPr>
              <a:t>is an appropriate operation → when the user needs further details or → when the user wants to partition more finely or → when the user wants to focus on some particular values of certain dimensions. </a:t>
            </a:r>
            <a:endParaRPr lang="en-US" sz="2200" dirty="0" smtClean="0">
              <a:ea typeface="+mn-lt"/>
              <a:cs typeface="+mn-lt"/>
            </a:endParaRPr>
          </a:p>
          <a:p>
            <a:r>
              <a:rPr lang="en-US" sz="2200" dirty="0" smtClean="0">
                <a:ea typeface="+mn-lt"/>
                <a:cs typeface="+mn-lt"/>
              </a:rPr>
              <a:t> </a:t>
            </a:r>
            <a:r>
              <a:rPr lang="en-US" sz="2200" dirty="0">
                <a:ea typeface="+mn-lt"/>
                <a:cs typeface="+mn-lt"/>
              </a:rPr>
              <a:t>This adds more details to the data. </a:t>
            </a:r>
            <a:endParaRPr lang="en-US" sz="2200" dirty="0" smtClean="0">
              <a:ea typeface="+mn-lt"/>
              <a:cs typeface="+mn-lt"/>
            </a:endParaRPr>
          </a:p>
          <a:p>
            <a:r>
              <a:rPr lang="en-US" sz="2200" dirty="0" smtClean="0">
                <a:ea typeface="+mn-lt"/>
                <a:cs typeface="+mn-lt"/>
              </a:rPr>
              <a:t> </a:t>
            </a:r>
            <a:r>
              <a:rPr lang="en-US" sz="2200" dirty="0">
                <a:ea typeface="+mn-lt"/>
                <a:cs typeface="+mn-lt"/>
              </a:rPr>
              <a:t>Initially, the time-hierarchy was "day &lt; month &lt; quarter &lt; year”. • On drill-up, the time dimension is descended from the level-of-quarter to the level-of </a:t>
            </a:r>
            <a:r>
              <a:rPr lang="en-US" sz="2200" dirty="0" smtClean="0">
                <a:ea typeface="+mn-lt"/>
                <a:cs typeface="+mn-lt"/>
              </a:rPr>
              <a:t>month</a:t>
            </a:r>
            <a:endParaRPr lang="en-US" sz="2200" dirty="0">
              <a:ea typeface="+mn-lt"/>
              <a:cs typeface="+mn-lt"/>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0" y="5529942"/>
            <a:ext cx="1778228"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824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6AD2E7-C767-4653-ADDB-1156301FE4D5}"/>
              </a:ext>
            </a:extLst>
          </p:cNvPr>
          <p:cNvSpPr>
            <a:spLocks noGrp="1"/>
          </p:cNvSpPr>
          <p:nvPr>
            <p:ph idx="1"/>
          </p:nvPr>
        </p:nvSpPr>
        <p:spPr>
          <a:xfrm>
            <a:off x="3132" y="406400"/>
            <a:ext cx="12123106" cy="6438617"/>
          </a:xfrm>
        </p:spPr>
        <p:txBody>
          <a:bodyPr vert="horz" lIns="91440" tIns="45720" rIns="91440" bIns="45720" rtlCol="0" anchor="t">
            <a:normAutofit/>
          </a:bodyPr>
          <a:lstStyle/>
          <a:p>
            <a:pPr marL="0" indent="0">
              <a:buNone/>
            </a:pPr>
            <a:r>
              <a:rPr lang="en-US" b="1" dirty="0" smtClean="0">
                <a:ea typeface="+mn-lt"/>
                <a:cs typeface="+mn-lt"/>
              </a:rPr>
              <a:t>PIVOT </a:t>
            </a:r>
            <a:r>
              <a:rPr lang="en-US" b="1" dirty="0">
                <a:ea typeface="+mn-lt"/>
                <a:cs typeface="+mn-lt"/>
              </a:rPr>
              <a:t>(OR ROTATE</a:t>
            </a:r>
            <a:r>
              <a:rPr lang="en-US" b="1" dirty="0" smtClean="0">
                <a:ea typeface="+mn-lt"/>
                <a:cs typeface="+mn-lt"/>
              </a:rPr>
              <a:t>)</a:t>
            </a:r>
          </a:p>
          <a:p>
            <a:pPr marL="0" indent="0">
              <a:buNone/>
            </a:pPr>
            <a:r>
              <a:rPr lang="en-US" dirty="0" smtClean="0">
                <a:ea typeface="+mn-lt"/>
                <a:cs typeface="+mn-lt"/>
              </a:rPr>
              <a:t>• </a:t>
            </a:r>
            <a:r>
              <a:rPr lang="en-US" dirty="0">
                <a:ea typeface="+mn-lt"/>
                <a:cs typeface="+mn-lt"/>
              </a:rPr>
              <a:t>This is used when the user wishes to re-orient the view of the data-cube. This may involve → swapping the rows and columns or → moving one of the row-dimensions into the column dimension. </a:t>
            </a:r>
            <a:endParaRPr lang="en-US" dirty="0" smtClean="0">
              <a:ea typeface="+mn-lt"/>
              <a:cs typeface="+mn-lt"/>
            </a:endParaRPr>
          </a:p>
          <a:p>
            <a:pPr marL="0" indent="0">
              <a:buNone/>
            </a:pPr>
            <a:r>
              <a:rPr lang="en-US" b="1" dirty="0" smtClean="0">
                <a:ea typeface="+mn-lt"/>
                <a:cs typeface="+mn-lt"/>
              </a:rPr>
              <a:t>SLICE </a:t>
            </a:r>
            <a:r>
              <a:rPr lang="en-US" b="1" dirty="0">
                <a:ea typeface="+mn-lt"/>
                <a:cs typeface="+mn-lt"/>
              </a:rPr>
              <a:t>&amp; DICE </a:t>
            </a:r>
            <a:r>
              <a:rPr lang="en-US" dirty="0">
                <a:ea typeface="+mn-lt"/>
                <a:cs typeface="+mn-lt"/>
              </a:rPr>
              <a:t>These are operations for browsing the data in the cube. </a:t>
            </a:r>
            <a:endParaRPr lang="en-US" dirty="0" smtClean="0">
              <a:ea typeface="+mn-lt"/>
              <a:cs typeface="+mn-lt"/>
            </a:endParaRPr>
          </a:p>
          <a:p>
            <a:pPr marL="0" indent="0">
              <a:buNone/>
            </a:pPr>
            <a:r>
              <a:rPr lang="en-US" dirty="0" smtClean="0">
                <a:ea typeface="+mn-lt"/>
                <a:cs typeface="+mn-lt"/>
              </a:rPr>
              <a:t>• </a:t>
            </a:r>
            <a:r>
              <a:rPr lang="en-US" dirty="0">
                <a:ea typeface="+mn-lt"/>
                <a:cs typeface="+mn-lt"/>
              </a:rPr>
              <a:t>These operations allow ability to look at information from different viewpoints. </a:t>
            </a:r>
            <a:endParaRPr lang="en-US" dirty="0" smtClean="0">
              <a:ea typeface="+mn-lt"/>
              <a:cs typeface="+mn-lt"/>
            </a:endParaRPr>
          </a:p>
          <a:p>
            <a:pPr marL="0" indent="0">
              <a:buNone/>
            </a:pPr>
            <a:r>
              <a:rPr lang="en-US" dirty="0" smtClean="0">
                <a:ea typeface="+mn-lt"/>
                <a:cs typeface="+mn-lt"/>
              </a:rPr>
              <a:t>• </a:t>
            </a:r>
            <a:r>
              <a:rPr lang="en-US" dirty="0">
                <a:ea typeface="+mn-lt"/>
                <a:cs typeface="+mn-lt"/>
              </a:rPr>
              <a:t>A slice is a subset of cube corresponding to a single value for 1 or more members of dimensions..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694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14400"/>
            <a:ext cx="8040914" cy="566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739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What Is a Data Warehouse?</a:t>
            </a:r>
          </a:p>
        </p:txBody>
      </p:sp>
      <p:sp>
        <p:nvSpPr>
          <p:cNvPr id="3" name="Content Placeholder 2"/>
          <p:cNvSpPr>
            <a:spLocks noGrp="1"/>
          </p:cNvSpPr>
          <p:nvPr>
            <p:ph idx="1"/>
          </p:nvPr>
        </p:nvSpPr>
        <p:spPr>
          <a:xfrm>
            <a:off x="178419" y="1204332"/>
            <a:ext cx="11809141" cy="5497551"/>
          </a:xfrm>
        </p:spPr>
        <p:txBody>
          <a:bodyPr>
            <a:normAutofit/>
          </a:bodyPr>
          <a:lstStyle/>
          <a:p>
            <a:r>
              <a:rPr lang="en-US" sz="2000" dirty="0"/>
              <a:t>Data warehousing provides architectures and tools for business executives to systematically organize, understand, and use their data to make strategic decisions. </a:t>
            </a:r>
          </a:p>
          <a:p>
            <a:r>
              <a:rPr lang="en-US" sz="2000" dirty="0"/>
              <a:t>Data warehouse systems are valuable tools in today’s competitive, fast-evolving world. </a:t>
            </a:r>
          </a:p>
          <a:p>
            <a:r>
              <a:rPr lang="en-US" sz="2000" dirty="0"/>
              <a:t>In the last several years, many firms have spent millions of dollars in building enterprise-wide data warehouses. </a:t>
            </a:r>
          </a:p>
          <a:p>
            <a:r>
              <a:rPr lang="en-US" sz="2000" dirty="0"/>
              <a:t>Many people feel that with competition mounting in every industry, data warehousing is the latest must-have marketing weapon—a way to retain customers by learning more about their needs.</a:t>
            </a:r>
          </a:p>
          <a:p>
            <a:r>
              <a:rPr lang="en-US" sz="2000" dirty="0"/>
              <a:t>A data warehouse refers to a data repository that is maintained separately from an organization’s operational databases. Data warehouse systems allow for integration of a variety of application systems. They support information processing by providing a solid platform of consolidated historic data for analysis.</a:t>
            </a:r>
          </a:p>
          <a:p>
            <a:r>
              <a:rPr lang="en-US" sz="2000" dirty="0"/>
              <a:t>“A data warehouse is a subject-oriented, integrated, time-variant, and non-volatile collection of data in support of management’s decision making process”.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3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966" y="367991"/>
            <a:ext cx="10515600" cy="613317"/>
          </a:xfrm>
        </p:spPr>
        <p:txBody>
          <a:bodyPr>
            <a:normAutofit fontScale="90000"/>
          </a:bodyPr>
          <a:lstStyle/>
          <a:p>
            <a:r>
              <a:rPr lang="en-US" dirty="0"/>
              <a:t/>
            </a:r>
            <a:br>
              <a:rPr lang="en-US" dirty="0"/>
            </a:br>
            <a:r>
              <a:rPr lang="en-US" dirty="0"/>
              <a:t>Key features:</a:t>
            </a:r>
            <a:br>
              <a:rPr lang="en-US" dirty="0"/>
            </a:br>
            <a:endParaRPr lang="en-US" dirty="0"/>
          </a:p>
        </p:txBody>
      </p:sp>
      <p:sp>
        <p:nvSpPr>
          <p:cNvPr id="3" name="Content Placeholder 2"/>
          <p:cNvSpPr>
            <a:spLocks noGrp="1"/>
          </p:cNvSpPr>
          <p:nvPr>
            <p:ph idx="1"/>
          </p:nvPr>
        </p:nvSpPr>
        <p:spPr>
          <a:xfrm>
            <a:off x="111511" y="981308"/>
            <a:ext cx="11820293" cy="5620214"/>
          </a:xfrm>
        </p:spPr>
        <p:txBody>
          <a:bodyPr>
            <a:normAutofit/>
          </a:bodyPr>
          <a:lstStyle/>
          <a:p>
            <a:r>
              <a:rPr lang="en-US" sz="2400" u="sng" dirty="0"/>
              <a:t>Subject-Oriented:</a:t>
            </a:r>
            <a:r>
              <a:rPr lang="en-US" sz="2400" dirty="0"/>
              <a:t> A data warehouse can be used to analyze a particular subject area. For example, "sales" can be a particular subject.</a:t>
            </a:r>
          </a:p>
          <a:p>
            <a:r>
              <a:rPr lang="en-US" sz="2400" u="sng" dirty="0"/>
              <a:t>Integrated: </a:t>
            </a:r>
            <a:r>
              <a:rPr lang="en-US" sz="2400" dirty="0"/>
              <a:t>A data warehouse integrates data from multiple data sources. For example, source A and source B may have different ways of identifying a product, but in a data warehouse, there will be only a single way of identifying a product.</a:t>
            </a:r>
          </a:p>
          <a:p>
            <a:r>
              <a:rPr lang="en-US" sz="2400" u="sng" dirty="0"/>
              <a:t>Time-Variant:</a:t>
            </a:r>
            <a:r>
              <a:rPr lang="en-US" sz="2400" dirty="0"/>
              <a:t> Historical data is kept in a data warehouse. For example, one can retrieve data from 3 months, 6 months, 12 months, or even older data from a data warehouse. This contrasts with a transactions system, where often only the most recent data is kept. For example, a transaction system may hold the most recent address of a customer, where a data warehouse can hold all addresses associated with a customer.</a:t>
            </a:r>
          </a:p>
          <a:p>
            <a:r>
              <a:rPr lang="en-US" sz="2400" u="sng" dirty="0"/>
              <a:t>Non-volatile:</a:t>
            </a:r>
            <a:r>
              <a:rPr lang="en-US" sz="2400" dirty="0"/>
              <a:t> Once data is in the data warehouse, it will not change. So, historical data in a data warehouse should never be altered.</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957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738B1-97ED-4F4E-9D5F-8DCCD397300D}"/>
              </a:ext>
            </a:extLst>
          </p:cNvPr>
          <p:cNvSpPr>
            <a:spLocks noGrp="1"/>
          </p:cNvSpPr>
          <p:nvPr>
            <p:ph type="title"/>
          </p:nvPr>
        </p:nvSpPr>
        <p:spPr>
          <a:xfrm>
            <a:off x="76200" y="51974"/>
            <a:ext cx="10515600" cy="1325563"/>
          </a:xfrm>
        </p:spPr>
        <p:txBody>
          <a:bodyPr/>
          <a:lstStyle/>
          <a:p>
            <a:r>
              <a:rPr lang="en-US" dirty="0">
                <a:ea typeface="+mj-lt"/>
                <a:cs typeface="+mj-lt"/>
              </a:rPr>
              <a:t>Data Warehousing: A </a:t>
            </a:r>
            <a:r>
              <a:rPr lang="en-US" dirty="0" err="1">
                <a:ea typeface="+mj-lt"/>
                <a:cs typeface="+mj-lt"/>
              </a:rPr>
              <a:t>Multitiered</a:t>
            </a:r>
            <a:r>
              <a:rPr lang="en-US" dirty="0">
                <a:ea typeface="+mj-lt"/>
                <a:cs typeface="+mj-lt"/>
              </a:rPr>
              <a:t> </a:t>
            </a:r>
            <a:r>
              <a:rPr lang="en-US" dirty="0" smtClean="0">
                <a:ea typeface="+mj-lt"/>
                <a:cs typeface="+mj-lt"/>
              </a:rPr>
              <a:t>Architecture</a:t>
            </a:r>
            <a:endParaRPr lang="en-US" dirty="0"/>
          </a:p>
        </p:txBody>
      </p:sp>
      <p:sp>
        <p:nvSpPr>
          <p:cNvPr id="3" name="Content Placeholder 2">
            <a:extLst>
              <a:ext uri="{FF2B5EF4-FFF2-40B4-BE49-F238E27FC236}">
                <a16:creationId xmlns:a16="http://schemas.microsoft.com/office/drawing/2014/main" xmlns="" id="{241BD71C-3067-4134-BA50-46EFB0A7834E}"/>
              </a:ext>
            </a:extLst>
          </p:cNvPr>
          <p:cNvSpPr>
            <a:spLocks noGrp="1"/>
          </p:cNvSpPr>
          <p:nvPr>
            <p:ph idx="1"/>
          </p:nvPr>
        </p:nvSpPr>
        <p:spPr>
          <a:xfrm>
            <a:off x="76200" y="1042749"/>
            <a:ext cx="12029161" cy="5770953"/>
          </a:xfrm>
        </p:spPr>
        <p:txBody>
          <a:bodyPr vert="horz" lIns="91440" tIns="45720" rIns="91440" bIns="45720" rtlCol="0" anchor="t">
            <a:normAutofit/>
          </a:bodyPr>
          <a:lstStyle/>
          <a:p>
            <a:pPr algn="just"/>
            <a:r>
              <a:rPr lang="en-US" dirty="0">
                <a:ea typeface="+mn-lt"/>
                <a:cs typeface="+mn-lt"/>
              </a:rPr>
              <a:t>Tier-1: The bottom tier is a warehouse database server that is almost always a relational database system. Back-end tools and utilities are used to feed data into the bottom tier from operational databases or other external sources (such as customer profile information provided by external consultants). These tools and utilities perform data extraction, cleaning, and transformation (e.g., to merge similar data from different sources into a unified format), as well as load and refresh functions to update the data warehouse . The data are extracted using application program interfaces known as gateways. A gateway is supported by the underlying DBMS and allows client programs to generate SQL code to be executed at a server.</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951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350EF4-4924-4E37-AD57-48C734E64571}"/>
              </a:ext>
            </a:extLst>
          </p:cNvPr>
          <p:cNvSpPr>
            <a:spLocks noGrp="1"/>
          </p:cNvSpPr>
          <p:nvPr>
            <p:ph idx="1"/>
          </p:nvPr>
        </p:nvSpPr>
        <p:spPr>
          <a:xfrm>
            <a:off x="3132" y="406400"/>
            <a:ext cx="12185736" cy="6449056"/>
          </a:xfrm>
        </p:spPr>
        <p:txBody>
          <a:bodyPr vert="horz" lIns="91440" tIns="45720" rIns="91440" bIns="45720" rtlCol="0" anchor="t">
            <a:normAutofit/>
          </a:bodyPr>
          <a:lstStyle/>
          <a:p>
            <a:pPr algn="just"/>
            <a:r>
              <a:rPr lang="en-US" dirty="0" err="1">
                <a:ea typeface="+mn-lt"/>
                <a:cs typeface="+mn-lt"/>
              </a:rPr>
              <a:t>Examplesof</a:t>
            </a:r>
            <a:r>
              <a:rPr lang="en-US" dirty="0">
                <a:ea typeface="+mn-lt"/>
                <a:cs typeface="+mn-lt"/>
              </a:rPr>
              <a:t> gateways include ODBC (Open Database Connection) and OLEDB (Open </a:t>
            </a:r>
            <a:r>
              <a:rPr lang="en-US" dirty="0" err="1">
                <a:ea typeface="+mn-lt"/>
                <a:cs typeface="+mn-lt"/>
              </a:rPr>
              <a:t>Linkingand</a:t>
            </a:r>
            <a:r>
              <a:rPr lang="en-US" dirty="0">
                <a:ea typeface="+mn-lt"/>
                <a:cs typeface="+mn-lt"/>
              </a:rPr>
              <a:t> Embedding for Databases) by Microsoft and JDBC (Java Database Connection). This tier also contains a metadata repository, which stores information </a:t>
            </a:r>
            <a:r>
              <a:rPr lang="en-US" dirty="0" err="1">
                <a:ea typeface="+mn-lt"/>
                <a:cs typeface="+mn-lt"/>
              </a:rPr>
              <a:t>aboutthe</a:t>
            </a:r>
            <a:r>
              <a:rPr lang="en-US" dirty="0">
                <a:ea typeface="+mn-lt"/>
                <a:cs typeface="+mn-lt"/>
              </a:rPr>
              <a:t> data warehouse and its contents.</a:t>
            </a:r>
          </a:p>
          <a:p>
            <a:pPr algn="just"/>
            <a:r>
              <a:rPr lang="en-US" dirty="0">
                <a:ea typeface="+mn-lt"/>
                <a:cs typeface="+mn-lt"/>
              </a:rPr>
              <a:t>Tier-2: The middle tier is an OLAP server that is typically implemented using either a relational OLAP (ROLAP) model or a multidimensional OLAP. OLAP model is an extended relational DBMS </a:t>
            </a:r>
            <a:r>
              <a:rPr lang="en-US" dirty="0" err="1">
                <a:ea typeface="+mn-lt"/>
                <a:cs typeface="+mn-lt"/>
              </a:rPr>
              <a:t>thatmaps</a:t>
            </a:r>
            <a:r>
              <a:rPr lang="en-US" dirty="0">
                <a:ea typeface="+mn-lt"/>
                <a:cs typeface="+mn-lt"/>
              </a:rPr>
              <a:t> operations on multidimensional data to standard relational operations. A multidimensional OLAP (MOLAP) model, that is, a special-purpose server that directly implements multidimensional data and operations.</a:t>
            </a:r>
          </a:p>
          <a:p>
            <a:pPr algn="just"/>
            <a:r>
              <a:rPr lang="en-US" dirty="0">
                <a:ea typeface="+mn-lt"/>
                <a:cs typeface="+mn-lt"/>
              </a:rPr>
              <a:t>Tier-3: The top tier is a front-end client layer, which contains query and reporting tools, analysis tools, and/or data mining tools (e.g., trend analysis, prediction, and so on).</a:t>
            </a:r>
            <a:endParaRPr lang="en-US" dirty="0">
              <a:cs typeface="Calibri" panose="020F0502020204030204"/>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007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engineering drawing&#10;&#10;Description automatically generated">
            <a:extLst>
              <a:ext uri="{FF2B5EF4-FFF2-40B4-BE49-F238E27FC236}">
                <a16:creationId xmlns:a16="http://schemas.microsoft.com/office/drawing/2014/main" xmlns="" id="{D7540EAF-9CC6-40D2-BD99-255F255A10B0}"/>
              </a:ext>
            </a:extLst>
          </p:cNvPr>
          <p:cNvPicPr>
            <a:picLocks noGrp="1" noChangeAspect="1"/>
          </p:cNvPicPr>
          <p:nvPr>
            <p:ph idx="1"/>
          </p:nvPr>
        </p:nvPicPr>
        <p:blipFill>
          <a:blip r:embed="rId2"/>
          <a:stretch>
            <a:fillRect/>
          </a:stretch>
        </p:blipFill>
        <p:spPr>
          <a:xfrm>
            <a:off x="2721282" y="179124"/>
            <a:ext cx="6749436" cy="6202095"/>
          </a:xfrm>
          <a:prstGeom prst="rect">
            <a:avLst/>
          </a:prstGeom>
          <a:ln>
            <a:noFill/>
          </a:ln>
        </p:spPr>
      </p:pic>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86" y="5176223"/>
            <a:ext cx="1995942" cy="168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58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A7BA8-DB54-4176-B620-34ACF6BE8013}"/>
              </a:ext>
            </a:extLst>
          </p:cNvPr>
          <p:cNvSpPr>
            <a:spLocks noGrp="1"/>
          </p:cNvSpPr>
          <p:nvPr>
            <p:ph type="title"/>
          </p:nvPr>
        </p:nvSpPr>
        <p:spPr>
          <a:xfrm>
            <a:off x="333829" y="435429"/>
            <a:ext cx="10515600" cy="699262"/>
          </a:xfrm>
        </p:spPr>
        <p:txBody>
          <a:bodyPr>
            <a:normAutofit fontScale="90000"/>
          </a:bodyPr>
          <a:lstStyle/>
          <a:p>
            <a:r>
              <a:rPr lang="en-US" b="1" dirty="0">
                <a:ea typeface="+mj-lt"/>
                <a:cs typeface="+mj-lt"/>
              </a:rPr>
              <a:t>Data Warehouse Models: </a:t>
            </a:r>
            <a:endParaRPr lang="en-US" b="1" dirty="0"/>
          </a:p>
        </p:txBody>
      </p:sp>
      <p:sp>
        <p:nvSpPr>
          <p:cNvPr id="3" name="Content Placeholder 2">
            <a:extLst>
              <a:ext uri="{FF2B5EF4-FFF2-40B4-BE49-F238E27FC236}">
                <a16:creationId xmlns:a16="http://schemas.microsoft.com/office/drawing/2014/main" xmlns="" id="{44CC49C6-2E01-48C8-9F34-187FD7312558}"/>
              </a:ext>
            </a:extLst>
          </p:cNvPr>
          <p:cNvSpPr>
            <a:spLocks noGrp="1"/>
          </p:cNvSpPr>
          <p:nvPr>
            <p:ph idx="1"/>
          </p:nvPr>
        </p:nvSpPr>
        <p:spPr>
          <a:xfrm>
            <a:off x="44885" y="1088571"/>
            <a:ext cx="12143983" cy="5766884"/>
          </a:xfrm>
        </p:spPr>
        <p:txBody>
          <a:bodyPr vert="horz" lIns="91440" tIns="45720" rIns="91440" bIns="45720" rtlCol="0" anchor="t">
            <a:normAutofit/>
          </a:bodyPr>
          <a:lstStyle/>
          <a:p>
            <a:pPr marL="0" indent="0">
              <a:buNone/>
            </a:pPr>
            <a:r>
              <a:rPr lang="en-US" dirty="0">
                <a:ea typeface="+mn-lt"/>
                <a:cs typeface="+mn-lt"/>
              </a:rPr>
              <a:t>1. </a:t>
            </a:r>
            <a:r>
              <a:rPr lang="en-US" b="1" dirty="0">
                <a:ea typeface="+mn-lt"/>
                <a:cs typeface="+mn-lt"/>
              </a:rPr>
              <a:t>Enterprise warehouse:</a:t>
            </a:r>
            <a:endParaRPr lang="en-US" b="1" dirty="0">
              <a:cs typeface="Calibri"/>
            </a:endParaRPr>
          </a:p>
          <a:p>
            <a:r>
              <a:rPr lang="en-US" dirty="0">
                <a:ea typeface="+mn-lt"/>
                <a:cs typeface="+mn-lt"/>
              </a:rPr>
              <a:t> An enterprise warehouse collects all of the information about subjects spanning the entire organization. </a:t>
            </a:r>
            <a:endParaRPr lang="en-US" dirty="0"/>
          </a:p>
          <a:p>
            <a:r>
              <a:rPr lang="en-US" dirty="0">
                <a:ea typeface="+mn-lt"/>
                <a:cs typeface="+mn-lt"/>
              </a:rPr>
              <a:t>It provides corporate-wide data integration, usually from one or more operational systems or external information providers, and is cross-functional in scope. </a:t>
            </a:r>
          </a:p>
          <a:p>
            <a:r>
              <a:rPr lang="en-US" dirty="0">
                <a:ea typeface="+mn-lt"/>
                <a:cs typeface="+mn-lt"/>
              </a:rPr>
              <a:t>It typically contains detailed data as well as summarized data, and can range in size from a few gigabytes to hundreds of gigabytes, terabytes, or beyond. </a:t>
            </a:r>
          </a:p>
          <a:p>
            <a:r>
              <a:rPr lang="en-US" dirty="0">
                <a:ea typeface="+mn-lt"/>
                <a:cs typeface="+mn-lt"/>
              </a:rPr>
              <a:t>An enterprise data warehouse may be implemented on traditional mainframes, computer super servers, or parallel architecture platforms. </a:t>
            </a:r>
          </a:p>
          <a:p>
            <a:r>
              <a:rPr lang="en-US" dirty="0">
                <a:ea typeface="+mn-lt"/>
                <a:cs typeface="+mn-lt"/>
              </a:rPr>
              <a:t>It requires extensive business modeling and may take years to design and build.</a:t>
            </a:r>
            <a:endParaRPr lang="en-US" dirty="0">
              <a:cs typeface="Calibri"/>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570" y="5602514"/>
            <a:ext cx="1807257" cy="125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384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8C396B-BB08-4A29-914E-7704E7B81326}"/>
              </a:ext>
            </a:extLst>
          </p:cNvPr>
          <p:cNvSpPr>
            <a:spLocks noGrp="1"/>
          </p:cNvSpPr>
          <p:nvPr>
            <p:ph idx="1"/>
          </p:nvPr>
        </p:nvSpPr>
        <p:spPr>
          <a:xfrm>
            <a:off x="3132" y="478971"/>
            <a:ext cx="12185736" cy="5849258"/>
          </a:xfrm>
        </p:spPr>
        <p:txBody>
          <a:bodyPr vert="horz" lIns="91440" tIns="45720" rIns="91440" bIns="45720" rtlCol="0" anchor="t">
            <a:normAutofit/>
          </a:bodyPr>
          <a:lstStyle/>
          <a:p>
            <a:pPr marL="0" indent="0">
              <a:buNone/>
            </a:pPr>
            <a:r>
              <a:rPr lang="en-US" b="1" dirty="0">
                <a:ea typeface="+mn-lt"/>
                <a:cs typeface="+mn-lt"/>
              </a:rPr>
              <a:t>Data mart:</a:t>
            </a:r>
          </a:p>
          <a:p>
            <a:r>
              <a:rPr lang="en-US" sz="2400" dirty="0">
                <a:ea typeface="+mn-lt"/>
                <a:cs typeface="+mn-lt"/>
              </a:rPr>
              <a:t>A data mart contains a subset of corporate-wide data that is of value to </a:t>
            </a:r>
            <a:r>
              <a:rPr lang="en-US" sz="2400" dirty="0" smtClean="0">
                <a:ea typeface="+mn-lt"/>
                <a:cs typeface="+mn-lt"/>
              </a:rPr>
              <a:t>a specific </a:t>
            </a:r>
            <a:r>
              <a:rPr lang="en-US" sz="2400" dirty="0">
                <a:ea typeface="+mn-lt"/>
                <a:cs typeface="+mn-lt"/>
              </a:rPr>
              <a:t>group of users. The scope is confined to specific selected subjects. For example ,a marketing data mart may confine its subjects to customer, item, and sales. The data contained in data marts tend to be summarized.</a:t>
            </a:r>
          </a:p>
          <a:p>
            <a:r>
              <a:rPr lang="en-US" sz="2400" dirty="0">
                <a:ea typeface="+mn-lt"/>
                <a:cs typeface="+mn-lt"/>
              </a:rPr>
              <a:t>Data marts are usually implemented on low-cost departmental servers that are UNIX/LINUX- or Windows-based. The implementation cycle of a data mart is more likely to be measured in weeks rather than months or years. However, it may involve complex integration in the long run if its design and planning were not enterprise-wide.</a:t>
            </a:r>
          </a:p>
          <a:p>
            <a:r>
              <a:rPr lang="en-US" sz="2400" dirty="0">
                <a:ea typeface="+mn-lt"/>
                <a:cs typeface="+mn-lt"/>
              </a:rPr>
              <a:t>Depending on the source of data, data marts can be categorized as independent or dependent. Independent data marts are sourced from data captured from one or more operational systems or external information providers, or from data generated locally within a particular department or geographic area. Dependent data marts are sourced  directly from enterprise data warehouses.</a:t>
            </a:r>
            <a:endParaRPr lang="en-US" sz="2400" dirty="0">
              <a:cs typeface="Calibri"/>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056" y="5631543"/>
            <a:ext cx="1821771" cy="122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413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68E026E009D0438FD697AD72B42EF8" ma:contentTypeVersion="0" ma:contentTypeDescription="Create a new document." ma:contentTypeScope="" ma:versionID="af53860cbaffc94fe5fd2f551af9d13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05907E-0B0F-4324-87FC-66623DD7822E}"/>
</file>

<file path=customXml/itemProps2.xml><?xml version="1.0" encoding="utf-8"?>
<ds:datastoreItem xmlns:ds="http://schemas.openxmlformats.org/officeDocument/2006/customXml" ds:itemID="{5B97DF52-8E2A-461F-BEDE-02938A940582}"/>
</file>

<file path=customXml/itemProps3.xml><?xml version="1.0" encoding="utf-8"?>
<ds:datastoreItem xmlns:ds="http://schemas.openxmlformats.org/officeDocument/2006/customXml" ds:itemID="{E91EDF77-5AB6-414F-AB0C-6EE10907ABD1}"/>
</file>

<file path=docProps/app.xml><?xml version="1.0" encoding="utf-8"?>
<Properties xmlns="http://schemas.openxmlformats.org/officeDocument/2006/extended-properties" xmlns:vt="http://schemas.openxmlformats.org/officeDocument/2006/docPropsVTypes">
  <Template>Clarity</Template>
  <TotalTime>593</TotalTime>
  <Words>1412</Words>
  <Application>Microsoft Office PowerPoint</Application>
  <PresentationFormat>Custom</PresentationFormat>
  <Paragraphs>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Data Warehousing and Modeling </vt:lpstr>
      <vt:lpstr>Contents </vt:lpstr>
      <vt:lpstr>What Is a Data Warehouse?</vt:lpstr>
      <vt:lpstr> Key features: </vt:lpstr>
      <vt:lpstr>Data Warehousing: A Multitiered Architecture</vt:lpstr>
      <vt:lpstr>PowerPoint Presentation</vt:lpstr>
      <vt:lpstr>PowerPoint Presentation</vt:lpstr>
      <vt:lpstr>Data Warehouse Models: </vt:lpstr>
      <vt:lpstr>PowerPoint Presentation</vt:lpstr>
      <vt:lpstr>PowerPoint Presentation</vt:lpstr>
      <vt:lpstr>PowerPoint Presentation</vt:lpstr>
      <vt:lpstr>Extraction, Transformation, and Loading</vt:lpstr>
      <vt:lpstr>PowerPoint Presentation</vt:lpstr>
      <vt:lpstr>Stars, Snowflakes, and Fact Constellations: Schemas for Multidimensional Data Models</vt:lpstr>
      <vt:lpstr>PowerPoint Presentation</vt:lpstr>
      <vt:lpstr>PowerPoint Presentation</vt:lpstr>
      <vt:lpstr>PowerPoint Presentation</vt:lpstr>
      <vt:lpstr>Dimensions: The Role of Concept Hierarchies</vt:lpstr>
      <vt:lpstr>PowerPoint Presentation</vt:lpstr>
      <vt:lpstr>Measures: Their Categorization and Computation</vt:lpstr>
      <vt:lpstr>Typical OLAP Operations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Windows User</cp:lastModifiedBy>
  <cp:revision>157</cp:revision>
  <dcterms:created xsi:type="dcterms:W3CDTF">2021-04-19T06:47:18Z</dcterms:created>
  <dcterms:modified xsi:type="dcterms:W3CDTF">2021-04-28T15:02:49Z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0x0101005068E026E009D0438FD697AD72B42EF8</vt:lpwstr>
  </property>
</Properties>
</file>