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B42F149-3CA1-D3C8-C2C3-BC9844A83EC5}"/>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D4F5E027-0F0C-DB32-0058-AB212060BE59}"/>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EE07C66D-15A8-4635-9E48-333A82C004E9}" type="datetime1">
              <a:rPr lang="en-IN"/>
              <a:pPr lvl="0"/>
              <a:t>30-08-2024</a:t>
            </a:fld>
            <a:endParaRPr lang="en-IN"/>
          </a:p>
        </p:txBody>
      </p:sp>
      <p:sp>
        <p:nvSpPr>
          <p:cNvPr id="10" name="Slide Image Placeholder 3">
            <a:extLst>
              <a:ext uri="{FF2B5EF4-FFF2-40B4-BE49-F238E27FC236}">
                <a16:creationId xmlns:a16="http://schemas.microsoft.com/office/drawing/2014/main" id="{B18C0170-8840-AC49-ECEC-34F7490F113C}"/>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DD64D7E5-63D0-4BC5-8E91-4C565BE15242}"/>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520C39D6-2E5A-3A77-0400-A1E2B3F18691}"/>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0BB5DE4A-B0EB-2AD6-F1FA-827F626E6E4D}"/>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0D583BE5-8098-4586-AD2F-D185D93A808B}"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BD5684F-2821-4A8A-805E-199F68F237A9}" type="datetimeFigureOut">
              <a:t>8/30/2024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67E99A-4E15-406B-B622-949030154829}" type="slidenum">
              <a:t>‹#›</a:t>
            </a:fld>
            <a:endParaRPr lang="en-US"/>
          </a:p>
        </p:txBody>
      </p:sp>
    </p:spTree>
    <p:extLst>
      <p:ext uri="{BB962C8B-B14F-4D97-AF65-F5344CB8AC3E}">
        <p14:creationId xmlns:p14="http://schemas.microsoft.com/office/powerpoint/2010/main" val="11170173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54F36-7061-6826-A8EA-C877E35FE121}"/>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9CB80DF3-FF0C-2483-B4FB-BAC7680FDAD9}"/>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14756E4C-2694-C562-5104-93CE51221C9C}"/>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642CDB-7FA9-46AD-B3EB-CAE8E1543FFE}"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8F0D215-ED05-E585-F64B-F0871471585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38E68875-FADB-3F8F-B69E-AAA3943D2EA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BCF7D88-50B2-9097-1F1D-E8FB4689726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2751566-7CB9-C2CF-C84E-41292560148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604FD5AD-79BD-A916-3D3D-4B3450D00DE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DF2588D-7889-B716-4E52-396B9BD489E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FC7CF0C-6CE1-EB85-4728-F2998BED6B00}"/>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34D82CE-B5DF-4EFF-B61E-7599461CD3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6D37B6-7EF7-1AAD-EB79-4F7755282CA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06767E3-1BE9-659F-C430-04E95AC49F19}"/>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87227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77AF67A-7E41-4A05-3EF0-7EAC0BAE4CE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3F94A9A-4BFE-0581-3534-B82099AB26A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2E1F6489-70E6-D534-4451-21BDD844549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84AA4C4-ADA0-D0C6-E70D-E6CA20FAEF8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D3E675C-FDF9-3E12-9B8F-840DA078245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D8CE34F-B811-2B7D-B035-9E785ABAB01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1FE6320-E5CE-E60A-A82F-BBFABF1F343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CC58C66-A88D-04CC-0F3B-73CB8DCB98D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930DDF-FA9B-FC7A-26D0-2A1E0AEE771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84C255AC-4678-3263-EB2F-D9CC9050770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7833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67FC793-DA05-F8FC-EA24-F4234E73D60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6B0542C-C739-FC43-9D04-CD58E11CD4E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158E042-547D-AEDD-91B3-C93BA9C61CC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90F0373-8B21-7A8E-FE69-E41D37181E7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E48FFCF-B26F-5B59-8440-0CA15D25D7E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858F70E-C044-EC3D-3F3D-CF1245FCDB8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7A100FA-CF5E-790D-562C-E19179DA2FA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C5C2C61-0C9C-28B8-0B3F-EB54C8190B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9E3543A-CA29-BF65-F83E-BDEC2E00125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AF12347-A0CD-E36A-90F8-9A83C2DAA93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7457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5A84E67-94D3-16CB-431B-BF239C24262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5271859-E0F9-BBAF-3FA6-C6498608376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C05178E-8BEC-8624-9AF5-66FA3A801D0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4D6D5CFA-4657-4607-EC93-DDFF663BB24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3E8AB25-A3A8-8D2A-0F1C-25CC99F0E3B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5D16056-F0F3-B1C5-438B-7735C5D1F8A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5DE821-D35F-295F-4A72-4DB039E1D7C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098671A-1DCD-66D7-0637-E28F9FAFD6D0}"/>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70D8260-3293-7155-188D-74778C4B0FE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9A4CD4E7-590F-BA07-8493-8E57650AC81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315611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BAA651B-94FC-46EC-49A8-245ED20F17D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807E74A-56ED-AB73-9BA1-07A2FF99FF9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E8B09DE-B0BF-D75C-0066-A450FFDDFFE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D2D53C2-91C6-3D13-A72B-BC358EE93B0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16CBB12-FD3B-6404-90CF-57D47B43D65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FFB50F1-6632-731A-7D2A-19EA453BA3F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B4E1763-4EE9-5E72-1564-E36EB88E893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1FF5AA9-068A-2732-2B3D-C36ACE7418D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037B697-291F-F94C-A1B8-11D4B1D4E4C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3F3DD4F-FAEE-5474-F8CE-9220599493A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04228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9CB725B-4019-3AAE-843D-96CFFC4027D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007FC93-8353-45F0-2FE0-2893D61A853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3890984-1F25-1FA4-01F7-E919E8F83D3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4243570-2D80-B669-1348-30FCDA961FA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A00DB141-771A-9150-F697-917AF04609D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061483F-FC79-0D65-E98C-8FD4B8E7E33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E247FEE-AC23-256D-50C1-B2FADD4A85A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CCA583C-1AC8-2D05-F68D-068447C5FAE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B098763-7CE5-85FF-9CB8-04BF741F377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96921E3-97D2-76CA-D7B6-6FD4CC29359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1AC3B0A4-3A05-3303-AB91-678AFFC0A51C}"/>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A3939635-4C75-5FC9-1B70-37DAF1F897BA}"/>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EED0F8F5-C6CB-4CC8-D0FD-B11954C86C5F}"/>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92F576A2-1256-1858-4B3C-4DA05CAB17FE}"/>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C08373B-539D-40FA-835D-3CD5203BE971}" type="datetime1">
              <a:rPr lang="en-US"/>
              <a:pPr lvl="0"/>
              <a:t>8/30/2024</a:t>
            </a:fld>
            <a:endParaRPr lang="en-US"/>
          </a:p>
        </p:txBody>
      </p:sp>
      <p:sp>
        <p:nvSpPr>
          <p:cNvPr id="16" name="Holder 6">
            <a:extLst>
              <a:ext uri="{FF2B5EF4-FFF2-40B4-BE49-F238E27FC236}">
                <a16:creationId xmlns:a16="http://schemas.microsoft.com/office/drawing/2014/main" id="{F63F8A67-2964-B0E4-DA39-3B7B617FF561}"/>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B8D0DAE1-0480-4A9D-941D-7D84D0A9FBE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1DE3628-4FE5-A061-9114-D923AF5B7D17}"/>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E92E5BF6-C102-C34F-E902-463DA17EDF2C}"/>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CD8003EF-AF68-AC3C-BA7F-0DD12223AD52}"/>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221507BA-43C5-EF7A-DD7B-827463714A52}"/>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336689C-4BB9-8206-2EF7-FEF505582A70}"/>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32BF75D5-E4E5-8FD3-2459-618F3987115F}"/>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C0B70E91-F72A-3E78-B876-D0A630D0A9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10D387BF-B0CD-E318-68C8-E467AD60A82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58F6D97-F7DB-4725-A0F4-B689B2C343A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42258CF8-1808-49E8-6AFC-C2DA2D458742}"/>
              </a:ext>
            </a:extLst>
          </p:cNvPr>
          <p:cNvSpPr txBox="1"/>
          <p:nvPr/>
        </p:nvSpPr>
        <p:spPr>
          <a:xfrm>
            <a:off x="2554540" y="3314151"/>
            <a:ext cx="8610603" cy="230832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STUDENT NAME</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K.LAVANYA</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REGISTER </a:t>
            </a:r>
            <a:r>
              <a:rPr lang="en-IN" sz="2400" b="0" i="0" u="none" strike="noStrike" kern="1200" cap="none" spc="0" baseline="0" dirty="0">
                <a:solidFill>
                  <a:srgbClr val="000000"/>
                </a:solidFill>
                <a:uFillTx/>
                <a:latin typeface="Calibri"/>
              </a:rPr>
              <a:t>No       : </a:t>
            </a:r>
            <a:r>
              <a:rPr lang="en-IN" sz="2400" dirty="0">
                <a:solidFill>
                  <a:srgbClr val="000000"/>
                </a:solidFill>
                <a:latin typeface="Calibri"/>
              </a:rPr>
              <a:t>312206114/unm295K.Lavanya</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DEPARTMENT</a:t>
            </a:r>
            <a:r>
              <a:rPr lang="en-IN" sz="2400" b="0" i="0" u="none" strike="noStrike" kern="1200" cap="none" spc="0" baseline="0" dirty="0">
                <a:solidFill>
                  <a:srgbClr val="000000"/>
                </a:solidFill>
                <a:uFillTx/>
                <a:latin typeface="Calibri"/>
              </a:rPr>
              <a:t>     :  B.COM ( Bank Management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COLLEGE</a:t>
            </a:r>
            <a:r>
              <a:rPr lang="en-IN" sz="2400" b="0" i="0" u="none" strike="noStrike" kern="1200" cap="none" spc="0" baseline="0" dirty="0">
                <a:solidFill>
                  <a:srgbClr val="000000"/>
                </a:solidFill>
                <a:uFillTx/>
                <a:latin typeface="Calibri"/>
              </a:rPr>
              <a:t>              </a:t>
            </a:r>
            <a:r>
              <a:rPr lang="en-IN" sz="2400" b="0" i="0" u="none" strike="noStrike" kern="1200" cap="none" spc="0" baseline="0">
                <a:solidFill>
                  <a:srgbClr val="000000"/>
                </a:solidFill>
                <a:uFillTx/>
                <a:latin typeface="Calibri"/>
              </a:rPr>
              <a:t>:  </a:t>
            </a:r>
            <a:r>
              <a:rPr lang="en-IN" sz="2400">
                <a:solidFill>
                  <a:srgbClr val="000000"/>
                </a:solidFill>
                <a:latin typeface="Calibri"/>
              </a:rPr>
              <a:t>Apollo Arts and Science College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           </a:t>
            </a:r>
            <a:endParaRPr lang="en-IN" sz="2400" b="0" i="0" u="none" strike="noStrike" kern="1200" cap="none" spc="0" baseline="0" dirty="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32A0AAE3-8480-AE1E-0770-FB3AC821762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B00FEA0F-F0DC-C854-903F-A5051A162FA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2BA87B45-D072-AFCB-679C-E0B80860A747}"/>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BBF7D869-C1AE-41AB-B52C-0492A977C279}"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CBB0E283-A4A7-287B-A801-468FF3B96338}"/>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C30522F3-8B11-6679-439F-A8CA73E2F96D}"/>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F52FCE74-1B7E-D99E-17AF-ADD180EF4BEB}"/>
              </a:ext>
            </a:extLst>
          </p:cNvPr>
          <p:cNvSpPr txBox="1"/>
          <p:nvPr/>
        </p:nvSpPr>
        <p:spPr>
          <a:xfrm>
            <a:off x="1225899" y="1887358"/>
            <a:ext cx="7759461"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rPr>
              <a:t>Modeling in employee performance analysis involves: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1. Organizing Data: Set up the data in Excel with clear categories.</a:t>
            </a: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2. Summarizing Performance: Calculate average scores and create charts to show trends.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3. Analyzing Relationships: Look at how different factors, like attendance and performance, are related.</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4. Classifying Performance: Group employees into categories like high, medium, and low performers.This approach helps to clearly understand and visualize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6C88D5A-69E3-0A19-7403-7783ADE38BD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49693002-3BC9-CE25-1235-895F62335DA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92218658-DDB8-2154-FC4D-B565A39D317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E29E020D-9ED4-704F-1AE0-FFB7167FD071}"/>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05B31AE9-0F4F-EF4E-AC5C-CAE859E42135}"/>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7783B84-A9C4-3F91-F189-C33ED506EF3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46B0A9C0-54ED-402F-9293-2B99F355934A}" type="slidenum">
              <a:t>11</a:t>
            </a:fld>
            <a:endParaRPr lang="en-US" sz="1100" b="0" i="0" u="none" strike="noStrike" kern="1200" cap="none" spc="0" baseline="0">
              <a:solidFill>
                <a:srgbClr val="000000"/>
              </a:solidFill>
              <a:uFillTx/>
              <a:latin typeface="Trebuchet MS"/>
              <a:cs typeface="Trebuchet MS"/>
            </a:endParaRPr>
          </a:p>
        </p:txBody>
      </p:sp>
      <p:sp>
        <p:nvSpPr>
          <p:cNvPr id="8" name="TextBox 7">
            <a:extLst>
              <a:ext uri="{FF2B5EF4-FFF2-40B4-BE49-F238E27FC236}">
                <a16:creationId xmlns:a16="http://schemas.microsoft.com/office/drawing/2014/main" id="{C0F853BF-7708-DBA7-F727-E139C2BE84BF}"/>
              </a:ext>
            </a:extLst>
          </p:cNvPr>
          <p:cNvSpPr txBox="1"/>
          <p:nvPr/>
        </p:nvSpPr>
        <p:spPr>
          <a:xfrm>
            <a:off x="1073578" y="2478115"/>
            <a:ext cx="6602918"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results from the employee performance analysis will provide a comprehensive overview of individual and team performance. This includes average performance scores, visual trends over time, and insights into how factors like attendance impact performance. Additionally, employees will be categorized into performance levels, such as high, medium, and low, to easily identify top performers and areas needing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6458-152D-80B5-7BE7-1E83F5B04AE0}"/>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C6844B09-DD1D-7B71-6B09-B7FA3CF258EB}"/>
              </a:ext>
            </a:extLst>
          </p:cNvPr>
          <p:cNvSpPr txBox="1"/>
          <p:nvPr/>
        </p:nvSpPr>
        <p:spPr>
          <a:xfrm>
            <a:off x="1524003" y="2000250"/>
            <a:ext cx="6072192"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In conclusion, the employee performance analysis offers valuable insights into productivity and effectiveness within the organization. By summarizing performance data, identifying trends, and analyzing key relationships, the analysis helps in recognizing top performers and addressing areas for improvement. These insights enable HR and management to make informed decisions, implement targeted development programs, and enhance overall organizational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C55E44C-730A-B3C1-42E1-6B3D304A8689}"/>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2E01B6FA-6D5C-5079-EFBD-7DE815E61EC8}"/>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D9F9731E-D1A6-4F06-B593-8273476607D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F88390E-8FB3-41CB-4B76-7D1D93909EFB}"/>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4177778-8EAA-4C67-02F6-DACF45F2C3D1}"/>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0B2DD7AE-7C31-3EAB-305E-2AEB1510D7B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3E9C77CA-FD04-0EFE-5133-75412A483D3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2BCF4C06-AD47-87B3-69AD-7FB9B896157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D1A83C97-F056-04E5-0E88-C4911F2C6D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B310D9BD-FEFA-FDC6-A115-09B11FDF9E1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07284C4-AFD7-2BB5-CA3E-E9411EC4080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98D03B2F-CC1A-D6C5-0E96-4DBB7268FB3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271589BF-FDEF-AC92-3033-FABF8C9CA76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CE6D63E0-6F2B-C819-ECAA-F0FE88BE64A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74C1A425-4BDD-4627-9332-D121F3FD9DF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063E80C4-446C-0D53-13AA-BD457A1A4F10}"/>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AB97ABA3-00F5-AE7C-9BE5-F31C1C880E0F}"/>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C57EA459-55BF-84F4-398C-B087240F396A}"/>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D1E815E2-1395-19BD-8ED5-125DAD89307E}"/>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237BC47F-8D3D-AC96-3DF3-B4C9FBF028E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73C48F9-4827-4CA8-BDB5-27D24301867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FFA449D9-7914-07E5-E273-2D0ABB89B656}"/>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Performance 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0B467D4-9063-09B2-51B1-C8494A969AF7}"/>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72541C8C-28C8-3EF4-A22B-6B92E36734EA}"/>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C33CBC07-9444-5E92-CF5B-25C9191B2A7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AD358F5-E3DB-3432-8415-AE87F54CB8A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32739FC-C288-33F3-5845-3E935C0EC6B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04712AB-AC7A-BE53-30FC-7910E132742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A598E3E8-428B-1912-4359-8FFECCAD9CE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4CB4A96A-3D57-6903-FA00-8AD5F197C5B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40D9DD74-5C95-1F77-92BB-35AFD6764D6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55380048-6BCB-D8FC-9414-5F8372FD080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B1120A61-DAF0-19B3-8FFC-6F18B2F14A1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645FC92C-0BA4-6D34-A706-20FB1C5B16F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127717BA-4F9B-DAD0-05C3-05F6B78D4BF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352BB5C2-19F7-5A9C-F1B0-247A96B556D2}"/>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A08B1457-6B55-68C3-0CDB-BA70DB8C8A00}"/>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8C23EB90-800E-CEEC-CCBB-70535534504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72750E97-0E8D-CE67-4247-C9DBF8801042}"/>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878B7819-5EA2-F986-B1F0-2F256AA3ABCC}"/>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8170B890-4934-4D2E-46BD-ABFCC9343789}"/>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B885FD2E-59AD-78AD-D631-D66FD7EA2559}"/>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409CBC69-9469-97BA-61C6-A20778E0F22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BE31A6D-A022-4354-A788-9D6838B4C66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16E42B8C-927C-8714-30D4-B96DF05CDA3D}"/>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4280AB20-6E87-A506-7245-08E6A7CE2942}"/>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2B96088E-1946-DF1A-051A-5DD588CCD6F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849E75E-9B3F-F176-4C1E-1A19D46F559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25800463-62EC-AD3A-CC62-D1BEC5880043}"/>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77A659B0-5763-3EBD-6218-191D079A80C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E5FFBE48-DA3B-F16B-0D04-95B10636E0C5}"/>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1D92040F-30F1-BAD4-B104-2BCBD5AFC76F}"/>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70F74221-DE46-7517-9A7A-AF6CB4D384C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F8FC29F-FF35-42DB-8778-AC86F2FC706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62D5D34D-9114-A531-1BC8-153C7B5C3F82}"/>
              </a:ext>
            </a:extLst>
          </p:cNvPr>
          <p:cNvSpPr txBox="1"/>
          <p:nvPr/>
        </p:nvSpPr>
        <p:spPr>
          <a:xfrm>
            <a:off x="311856" y="2019296"/>
            <a:ext cx="8597984" cy="2246772"/>
          </a:xfrm>
          <a:prstGeom prst="rect">
            <a:avLst/>
          </a:prstGeom>
          <a:noFill/>
          <a:ln cap="flat">
            <a:noFill/>
          </a:ln>
        </p:spPr>
        <p:txBody>
          <a:bodyPr vert="horz" wrap="square" lIns="91440" tIns="45720" rIns="91440" bIns="45720" anchor="b"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1" u="none" strike="noStrike" kern="1200" cap="none" spc="0" baseline="0">
                <a:solidFill>
                  <a:srgbClr val="002060"/>
                </a:solidFill>
                <a:uFillTx/>
                <a:latin typeface="Calibri"/>
              </a:rPr>
              <a:t>The company seeks to evaluate employee performance to identify high performers, underperformers, and trends in productivity. Using Excel, the goal is to analyze data including employee names, departments, monthly performance scores, attendance, and project completion rates. The analysis will involve calculating key metrics, identifying trends, and creating visualizations to provide insights that can guide decisions on improving overall employee performance and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E062F33C-DEFA-F468-A4D7-7BBF71AEB628}"/>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474790CF-3909-5F41-56F6-0261D5836EF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1AB0948-8BC4-3B45-7725-31AE7437C63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0C4C82C7-63F8-EA97-AADE-3CD3045361C4}"/>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0C023C14-26AA-08B2-7205-BD11E963B5D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74374D3-24B8-DBEC-D181-51F099856FD1}"/>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1AFD31B3-BEF6-6EBC-3CFA-2F44A291E27E}"/>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2B318571-10D9-7A34-6031-E58F6F8DD62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3BCD94C-A15A-4B97-B3ED-1C6D840451B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F2E93F7-F842-A602-0198-4C24AEF732C3}"/>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55CC0375-A33F-76DA-338C-1DE0B7514692}"/>
              </a:ext>
            </a:extLst>
          </p:cNvPr>
          <p:cNvSpPr txBox="1"/>
          <p:nvPr/>
        </p:nvSpPr>
        <p:spPr>
          <a:xfrm>
            <a:off x="1241224" y="2187144"/>
            <a:ext cx="767417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This project involves using Excel to analyze employee performance data, identifying key trends and insights. The findings will help HR, managers, and leadership make informed decisions to improve productivity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A296B1-9590-22DE-385E-5F242C55186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CD8B9F31-553E-7FF4-FCAC-E583B3FDB32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79611B4-0FA9-392A-87BA-CFA82A83456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C4FE93D-E482-CA9F-4A02-6CE52BB556B3}"/>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A167A53A-0EBD-AD0C-EDC6-578A4DC7D465}"/>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3F02B8F9-0D46-FBBD-BD2C-F69E5CD9945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80CC893-434D-48A3-9638-379F1025E12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10">
            <a:extLst>
              <a:ext uri="{FF2B5EF4-FFF2-40B4-BE49-F238E27FC236}">
                <a16:creationId xmlns:a16="http://schemas.microsoft.com/office/drawing/2014/main" id="{7EEB6042-5C50-F5A5-88E3-133CA8CB9264}"/>
              </a:ext>
            </a:extLst>
          </p:cNvPr>
          <p:cNvSpPr txBox="1"/>
          <p:nvPr/>
        </p:nvSpPr>
        <p:spPr>
          <a:xfrm>
            <a:off x="816769" y="2164558"/>
            <a:ext cx="8627272"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end users for this employee performance analysis are likely to be: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206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C00000"/>
                </a:solidFill>
                <a:uFillTx/>
                <a:latin typeface="Calibri"/>
              </a:rPr>
              <a:t>    </a:t>
            </a:r>
            <a:r>
              <a:rPr lang="en-US" sz="1800" b="1" i="1" u="none" strike="noStrike" kern="1200" cap="none" spc="0" baseline="0">
                <a:solidFill>
                  <a:srgbClr val="C00000"/>
                </a:solidFill>
                <a:uFillTx/>
                <a:latin typeface="Calibri"/>
              </a:rPr>
              <a:t>1. Human Resources (HR) Team: </a:t>
            </a:r>
            <a:r>
              <a:rPr lang="en-US" sz="1800" b="1" i="1" u="none" strike="noStrike" kern="1200" cap="none" spc="0" baseline="0">
                <a:solidFill>
                  <a:srgbClr val="002060"/>
                </a:solidFill>
                <a:uFillTx/>
                <a:latin typeface="Calibri"/>
              </a:rPr>
              <a:t>To assess employee performance, identify areas for improvement, and implement necessary training or support.</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2. </a:t>
            </a:r>
            <a:r>
              <a:rPr lang="en-US" sz="1800" b="1" i="1" u="none" strike="noStrike" kern="1200" cap="none" spc="0" baseline="0">
                <a:solidFill>
                  <a:srgbClr val="C00000"/>
                </a:solidFill>
                <a:uFillTx/>
                <a:latin typeface="Calibri"/>
              </a:rPr>
              <a:t>Department</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Managers</a:t>
            </a:r>
            <a:r>
              <a:rPr lang="en-US" sz="1800" b="1" i="1" u="none" strike="noStrike" kern="1200" cap="none" spc="0" baseline="0">
                <a:solidFill>
                  <a:srgbClr val="002060"/>
                </a:solidFill>
                <a:uFillTx/>
                <a:latin typeface="Calibri"/>
              </a:rPr>
              <a:t>: To understand the performance of their team members, recognize top performers, and address any performance issues</a:t>
            </a:r>
            <a:r>
              <a:rPr lang="en-IN" sz="1800" b="1" i="1" u="none" strike="noStrike" kern="1200" cap="none" spc="0" baseline="0">
                <a:solidFill>
                  <a:srgbClr val="00206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3. </a:t>
            </a:r>
            <a:r>
              <a:rPr lang="en-US" sz="1800" b="1" i="1" u="none" strike="noStrike" kern="1200" cap="none" spc="0" baseline="0">
                <a:solidFill>
                  <a:srgbClr val="C00000"/>
                </a:solidFill>
                <a:uFillTx/>
                <a:latin typeface="Calibri"/>
              </a:rPr>
              <a:t>Senior</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Management</a:t>
            </a:r>
            <a:r>
              <a:rPr lang="en-US" sz="1800" b="1" i="1" u="none" strike="noStrike" kern="1200" cap="none" spc="0" baseline="0">
                <a:solidFill>
                  <a:srgbClr val="002060"/>
                </a:solidFill>
                <a:uFillTx/>
                <a:latin typeface="Calibri"/>
              </a:rPr>
              <a:t>/</a:t>
            </a:r>
            <a:r>
              <a:rPr lang="en-US" sz="1800" b="1" i="1" u="none" strike="noStrike" kern="1200" cap="none" spc="0" baseline="0">
                <a:solidFill>
                  <a:srgbClr val="C00000"/>
                </a:solidFill>
                <a:uFillTx/>
                <a:latin typeface="Calibri"/>
              </a:rPr>
              <a:t>Executives</a:t>
            </a:r>
            <a:r>
              <a:rPr lang="en-US" sz="1800" b="1" i="1" u="none" strike="noStrike" kern="1200" cap="none" spc="0" baseline="0">
                <a:solidFill>
                  <a:srgbClr val="002060"/>
                </a:solidFill>
                <a:uFillTx/>
                <a:latin typeface="Calibri"/>
              </a:rPr>
              <a:t>: To gain insights into overall organizational productivity, make strategic decisions regarding employee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4</a:t>
            </a:r>
            <a:r>
              <a:rPr lang="en-US" sz="1800" b="1" i="1" u="none" strike="noStrike" kern="1200" cap="none" spc="0" baseline="0">
                <a:solidFill>
                  <a:srgbClr val="C00000"/>
                </a:solidFill>
                <a:uFillTx/>
                <a:latin typeface="Calibri"/>
              </a:rPr>
              <a:t>. </a:t>
            </a:r>
            <a:r>
              <a:rPr lang="en-IN" sz="1800" b="1" i="1" u="none" strike="noStrike" kern="1200" cap="none" spc="0" baseline="0">
                <a:solidFill>
                  <a:srgbClr val="C00000"/>
                </a:solidFill>
                <a:uFillTx/>
                <a:latin typeface="Calibri"/>
              </a:rPr>
              <a:t>E</a:t>
            </a:r>
            <a:r>
              <a:rPr lang="en-US" sz="1800" b="1" i="1" u="none" strike="noStrike" kern="1200" cap="none" spc="0" baseline="0">
                <a:solidFill>
                  <a:srgbClr val="C00000"/>
                </a:solidFill>
                <a:uFillTx/>
                <a:latin typeface="Calibri"/>
              </a:rPr>
              <a:t>mployees</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Themselves</a:t>
            </a:r>
            <a:r>
              <a:rPr lang="en-US" sz="1800" b="1" i="1" u="none" strike="noStrike" kern="1200" cap="none" spc="0" baseline="0">
                <a:solidFill>
                  <a:srgbClr val="002060"/>
                </a:solidFill>
                <a:uFillTx/>
                <a:latin typeface="Calibri"/>
              </a:rPr>
              <a:t>: To receive feedback on their performance and understand how they can improve or maintain their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6F977DCF-EE52-2308-7D85-5EF0BB8BD82C}"/>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F08EE582-48F4-292A-02F3-23E9AD37570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425D3BD-08E8-1143-C850-07ADDF27A34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6E54C93-8AED-367A-5079-09AA1D7247F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0CB60BC-321C-B358-66DC-F37ADE71AE84}"/>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DAD4AB91-A685-872B-FFE6-A60AE88F0E49}"/>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F5CD28EF-1991-B67E-AA98-F3D2E5531DC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A470751-529E-4557-9DB9-627E872DD93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456F6A0A-1592-F83C-938E-DF2F33542901}"/>
              </a:ext>
            </a:extLst>
          </p:cNvPr>
          <p:cNvSpPr txBox="1"/>
          <p:nvPr/>
        </p:nvSpPr>
        <p:spPr>
          <a:xfrm>
            <a:off x="3050977" y="2419292"/>
            <a:ext cx="6101955"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C00000"/>
                </a:solidFill>
                <a:uFillTx/>
                <a:latin typeface="Calibri"/>
              </a:rPr>
              <a:t>Our Solution</a:t>
            </a:r>
            <a:r>
              <a:rPr lang="en-US" sz="1800" b="1" i="1" u="none" strike="noStrike" kern="1200" cap="none" spc="0" baseline="0">
                <a:solidFill>
                  <a:srgbClr val="002060"/>
                </a:solidFill>
                <a:uFillTx/>
                <a:latin typeface="Calibri"/>
              </a:rPr>
              <a:t>:We provide a comprehensive Excel-based employee performance analysis that organizes and visualizes key metrics such as productivity, attendance, and project completion rates.</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Value</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Proposition</a:t>
            </a:r>
            <a:r>
              <a:rPr lang="en-US" sz="1800" b="1" i="1" u="none" strike="noStrike" kern="1200" cap="none" spc="0" baseline="0">
                <a:solidFill>
                  <a:srgbClr val="002060"/>
                </a:solidFill>
                <a:uFillTx/>
                <a:latin typeface="Calibri"/>
              </a:rPr>
              <a:t>:</a:t>
            </a: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This solution enables HR and management to make data-driven decisions, enhancing employee development, improving overall productivity, and optimizing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5E63-0A37-0B39-378F-46AAFADE4C24}"/>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B1FCEB7B-8900-E9A1-88D7-1F5579919A09}"/>
              </a:ext>
            </a:extLst>
          </p:cNvPr>
          <p:cNvSpPr txBox="1"/>
          <p:nvPr/>
        </p:nvSpPr>
        <p:spPr>
          <a:xfrm>
            <a:off x="900546" y="2060865"/>
            <a:ext cx="6390412"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dataset includes key details about employees, such as their unique ID, name, and department. It tracks monthly performance scores, attendance records, and project completion rates. This information will be used to analyze performance trends and identify areas for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7ADA1B-52F4-3BE0-9816-8086450DA666}"/>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D7F5643C-7C60-559B-367C-FAA0B8A7F85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59307E4-356E-C46D-DA5E-0741BB3EEA1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6858AE8-A701-4EC0-2DA8-79B52FB141E1}"/>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1F5E25BD-9156-F367-1F8F-15C23EF2481D}"/>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90BFBB92-ABBE-4FCB-F2CD-87D117CADECB}"/>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C9661B05-586A-AB86-9A02-7409D6B9441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10309A5-DC4E-4F46-84DD-E18A884BE83B}"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70753733-8826-81A6-826D-641F2071A038}"/>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10" name="TextBox 10">
            <a:extLst>
              <a:ext uri="{FF2B5EF4-FFF2-40B4-BE49-F238E27FC236}">
                <a16:creationId xmlns:a16="http://schemas.microsoft.com/office/drawing/2014/main" id="{7F44D512-EA5B-1294-3E21-91F48393FCE2}"/>
              </a:ext>
            </a:extLst>
          </p:cNvPr>
          <p:cNvSpPr txBox="1"/>
          <p:nvPr/>
        </p:nvSpPr>
        <p:spPr>
          <a:xfrm>
            <a:off x="2892622" y="2906694"/>
            <a:ext cx="6101955"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"wow" factor in our solution lies in its ability to turn complex performance data into clear, actionable insights through intuitive visualizations and detailed analyses. By highlighting key trends and performance metrics, our solution empowers decision-makers to enhance productivity and drive targeted employee development with ease.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soundharyap1321@gmail.com</cp:lastModifiedBy>
  <cp:revision>21</cp:revision>
  <dcterms:created xsi:type="dcterms:W3CDTF">2024-03-29T15:07:22Z</dcterms:created>
  <dcterms:modified xsi:type="dcterms:W3CDTF">2024-08-30T15:44:20Z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