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74"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59" d="100"/>
          <a:sy n="59" d="100"/>
        </p:scale>
        <p:origin x="940" y="52"/>
      </p:cViewPr>
      <p:guideLst>
        <p:guide orient="horz" pos="2874"/>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Hariharan%20Venkatesh\Downloads\employee_data.csv"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[employee_data.csv]Sheet1!PivotTable1</c:name>
    <c:fmtId val="-1"/>
  </c:pivotSource>
  <c:chart>
    <c:title>
      <c:tx>
        <c:rich>
          <a:bodyPr rot="0" spcFirstLastPara="0" vertOverflow="ellipsis" vert="horz" wrap="square" anchor="ctr" anchorCtr="1"/>
          <a:lstStyle/>
          <a:p>
            <a:pPr defTabSz="914400">
              <a:defRPr lang="en-US" sz="1400" b="1" i="0" u="none" strike="noStrike" kern="1200" baseline="0">
                <a:solidFill>
                  <a:schemeClr val="tx1">
                    <a:lumMod val="75000"/>
                    <a:lumOff val="25000"/>
                  </a:schemeClr>
                </a:solidFill>
                <a:latin typeface="+mn-lt"/>
                <a:ea typeface="+mn-ea"/>
                <a:cs typeface="+mn-cs"/>
              </a:defRPr>
            </a:pPr>
            <a:r>
              <a:t>Current Employee Rating</a:t>
            </a:r>
          </a:p>
        </c:rich>
      </c:tx>
      <c:overlay val="0"/>
      <c:spPr>
        <a:noFill/>
        <a:ln>
          <a:noFill/>
        </a:ln>
        <a:effectLst/>
      </c:spPr>
      <c:txPr>
        <a:bodyPr rot="0" spcFirstLastPara="0" vertOverflow="ellipsis" vert="horz" wrap="square" anchor="ctr" anchorCtr="1"/>
        <a:lstStyle/>
        <a:p>
          <a:pPr defTabSz="914400">
            <a:defRPr lang="en-US" sz="1400" b="1" i="0" u="none" strike="noStrike" kern="1200" baseline="0">
              <a:solidFill>
                <a:schemeClr val="tx1">
                  <a:lumMod val="75000"/>
                  <a:lumOff val="25000"/>
                </a:schemeClr>
              </a:solidFill>
              <a:latin typeface="+mn-lt"/>
              <a:ea typeface="+mn-ea"/>
              <a:cs typeface="+mn-cs"/>
            </a:defRPr>
          </a:pPr>
          <a:endParaRPr lang="en-US"/>
        </a:p>
      </c:txPr>
    </c:title>
    <c:autoTitleDeleted val="0"/>
    <c:plotArea>
      <c:layout/>
      <c:barChart>
        <c:barDir val="col"/>
        <c:grouping val="clustered"/>
        <c:varyColors val="0"/>
        <c:ser>
          <c:idx val="0"/>
          <c:order val="0"/>
          <c:tx>
            <c:strRef>
              <c:f>[employee_data.csv]Sheet1!$B$4:$B$5</c:f>
              <c:strCache>
                <c:ptCount val="1"/>
                <c:pt idx="0">
                  <c:v>1</c:v>
                </c:pt>
              </c:strCache>
            </c:strRef>
          </c:tx>
          <c:spPr>
            <a:solidFill>
              <a:schemeClr val="accent1"/>
            </a:solidFill>
            <a:ln>
              <a:noFill/>
            </a:ln>
            <a:effectLst/>
          </c:spPr>
          <c:invertIfNegative val="0"/>
          <c:trendline>
            <c:spPr>
              <a:ln w="19050" cap="rnd">
                <a:solidFill>
                  <a:schemeClr val="accent1"/>
                </a:solidFill>
                <a:prstDash val="sysDot"/>
              </a:ln>
              <a:effectLst/>
            </c:spPr>
            <c:trendlineType val="linear"/>
            <c:dispRSqr val="0"/>
            <c:dispEq val="0"/>
          </c:trendline>
          <c:cat>
            <c:strRef>
              <c:f>[employee_data.csv]Sheet1!$A$6:$A$16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[employee_data.csv]Sheet1!$B$6:$B$16</c:f>
              <c:numCache>
                <c:formatCode>General</c:formatCode>
                <c:ptCount val="10"/>
                <c:pt idx="0">
                  <c:v>10</c:v>
                </c:pt>
                <c:pt idx="1">
                  <c:v>10</c:v>
                </c:pt>
                <c:pt idx="2">
                  <c:v>12</c:v>
                </c:pt>
                <c:pt idx="3">
                  <c:v>9</c:v>
                </c:pt>
                <c:pt idx="4">
                  <c:v>7</c:v>
                </c:pt>
                <c:pt idx="5">
                  <c:v>11</c:v>
                </c:pt>
                <c:pt idx="6">
                  <c:v>10</c:v>
                </c:pt>
                <c:pt idx="7">
                  <c:v>10</c:v>
                </c:pt>
                <c:pt idx="8">
                  <c:v>10</c:v>
                </c:pt>
                <c:pt idx="9">
                  <c:v>7</c:v>
                </c:pt>
              </c:numCache>
            </c:numRef>
          </c:val>
          <c:extLst>
            <c:ext xmlns:c16="http://schemas.microsoft.com/office/drawing/2014/chart" uri="{C3380CC4-5D6E-409C-BE32-E72D297353CC}">
              <c16:uniqueId val="{00000001-563A-4B47-B32C-4297C6E14B8D}"/>
            </c:ext>
          </c:extLst>
        </c:ser>
        <c:ser>
          <c:idx val="1"/>
          <c:order val="1"/>
          <c:tx>
            <c:strRef>
              <c:f>[employee_data.csv]Sheet1!$C$4:$C$5</c:f>
              <c:strCache>
                <c:ptCount val="1"/>
                <c:pt idx="0">
                  <c:v>2</c:v>
                </c:pt>
              </c:strCache>
            </c:strRef>
          </c:tx>
          <c:spPr>
            <a:solidFill>
              <a:schemeClr val="accent2"/>
            </a:solidFill>
            <a:ln>
              <a:noFill/>
            </a:ln>
            <a:effectLst/>
          </c:spPr>
          <c:invertIfNegative val="0"/>
          <c:cat>
            <c:strRef>
              <c:f>[employee_data.csv]Sheet1!$A$6:$A$16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[employee_data.csv]Sheet1!$C$6:$C$16</c:f>
              <c:numCache>
                <c:formatCode>General</c:formatCode>
                <c:ptCount val="10"/>
                <c:pt idx="0">
                  <c:v>20</c:v>
                </c:pt>
                <c:pt idx="1">
                  <c:v>26</c:v>
                </c:pt>
                <c:pt idx="2">
                  <c:v>12</c:v>
                </c:pt>
                <c:pt idx="3">
                  <c:v>18</c:v>
                </c:pt>
                <c:pt idx="4">
                  <c:v>17</c:v>
                </c:pt>
                <c:pt idx="5">
                  <c:v>15</c:v>
                </c:pt>
                <c:pt idx="6">
                  <c:v>23</c:v>
                </c:pt>
                <c:pt idx="7">
                  <c:v>16</c:v>
                </c:pt>
                <c:pt idx="8">
                  <c:v>21</c:v>
                </c:pt>
                <c:pt idx="9">
                  <c:v>16</c:v>
                </c:pt>
              </c:numCache>
            </c:numRef>
          </c:val>
          <c:extLst>
            <c:ext xmlns:c16="http://schemas.microsoft.com/office/drawing/2014/chart" uri="{C3380CC4-5D6E-409C-BE32-E72D297353CC}">
              <c16:uniqueId val="{00000002-563A-4B47-B32C-4297C6E14B8D}"/>
            </c:ext>
          </c:extLst>
        </c:ser>
        <c:ser>
          <c:idx val="2"/>
          <c:order val="2"/>
          <c:tx>
            <c:strRef>
              <c:f>[employee_data.csv]Sheet1!$D$4:$D$5</c:f>
              <c:strCache>
                <c:ptCount val="1"/>
                <c:pt idx="0">
                  <c:v>3</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Ref>
              <c:f>[employee_data.csv]Sheet1!$A$6:$A$16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[employee_data.csv]Sheet1!$D$6:$D$16</c:f>
              <c:numCache>
                <c:formatCode>General</c:formatCode>
                <c:ptCount val="10"/>
                <c:pt idx="0">
                  <c:v>51</c:v>
                </c:pt>
                <c:pt idx="1">
                  <c:v>53</c:v>
                </c:pt>
                <c:pt idx="2">
                  <c:v>52</c:v>
                </c:pt>
                <c:pt idx="3">
                  <c:v>60</c:v>
                </c:pt>
                <c:pt idx="4">
                  <c:v>56</c:v>
                </c:pt>
                <c:pt idx="5">
                  <c:v>56</c:v>
                </c:pt>
                <c:pt idx="6">
                  <c:v>49</c:v>
                </c:pt>
                <c:pt idx="7">
                  <c:v>44</c:v>
                </c:pt>
                <c:pt idx="8">
                  <c:v>52</c:v>
                </c:pt>
                <c:pt idx="9">
                  <c:v>56</c:v>
                </c:pt>
              </c:numCache>
            </c:numRef>
          </c:val>
          <c:extLst>
            <c:ext xmlns:c16="http://schemas.microsoft.com/office/drawing/2014/chart" uri="{C3380CC4-5D6E-409C-BE32-E72D297353CC}">
              <c16:uniqueId val="{00000004-563A-4B47-B32C-4297C6E14B8D}"/>
            </c:ext>
          </c:extLst>
        </c:ser>
        <c:ser>
          <c:idx val="3"/>
          <c:order val="3"/>
          <c:tx>
            <c:strRef>
              <c:f>[employee_data.csv]Sheet1!$E$4:$E$5</c:f>
              <c:strCache>
                <c:ptCount val="1"/>
                <c:pt idx="0">
                  <c:v>4</c:v>
                </c:pt>
              </c:strCache>
            </c:strRef>
          </c:tx>
          <c:spPr>
            <a:solidFill>
              <a:schemeClr val="accent4"/>
            </a:solidFill>
            <a:ln>
              <a:noFill/>
            </a:ln>
            <a:effectLst/>
          </c:spPr>
          <c:invertIfNegative val="0"/>
          <c:cat>
            <c:strRef>
              <c:f>[employee_data.csv]Sheet1!$A$6:$A$16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[employee_data.csv]Sheet1!$E$6:$E$16</c:f>
              <c:numCache>
                <c:formatCode>General</c:formatCode>
                <c:ptCount val="10"/>
                <c:pt idx="0">
                  <c:v>11</c:v>
                </c:pt>
                <c:pt idx="1">
                  <c:v>17</c:v>
                </c:pt>
                <c:pt idx="2">
                  <c:v>12</c:v>
                </c:pt>
                <c:pt idx="3">
                  <c:v>10</c:v>
                </c:pt>
                <c:pt idx="4">
                  <c:v>14</c:v>
                </c:pt>
                <c:pt idx="5">
                  <c:v>16</c:v>
                </c:pt>
                <c:pt idx="6">
                  <c:v>16</c:v>
                </c:pt>
                <c:pt idx="7">
                  <c:v>13</c:v>
                </c:pt>
                <c:pt idx="8">
                  <c:v>12</c:v>
                </c:pt>
                <c:pt idx="9">
                  <c:v>17</c:v>
                </c:pt>
              </c:numCache>
            </c:numRef>
          </c:val>
          <c:extLst>
            <c:ext xmlns:c16="http://schemas.microsoft.com/office/drawing/2014/chart" uri="{C3380CC4-5D6E-409C-BE32-E72D297353CC}">
              <c16:uniqueId val="{00000005-563A-4B47-B32C-4297C6E14B8D}"/>
            </c:ext>
          </c:extLst>
        </c:ser>
        <c:ser>
          <c:idx val="4"/>
          <c:order val="4"/>
          <c:tx>
            <c:strRef>
              <c:f>[employee_data.csv]Sheet1!$F$4:$F$5</c:f>
              <c:strCache>
                <c:ptCount val="1"/>
                <c:pt idx="0">
                  <c:v>5</c:v>
                </c:pt>
              </c:strCache>
            </c:strRef>
          </c:tx>
          <c:spPr>
            <a:solidFill>
              <a:schemeClr val="accent5"/>
            </a:solidFill>
            <a:ln>
              <a:noFill/>
            </a:ln>
            <a:effectLst/>
          </c:spPr>
          <c:invertIfNegative val="0"/>
          <c:cat>
            <c:strRef>
              <c:f>[employee_data.csv]Sheet1!$A$6:$A$16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[employee_data.csv]Sheet1!$F$6:$F$16</c:f>
              <c:numCache>
                <c:formatCode>General</c:formatCode>
                <c:ptCount val="10"/>
                <c:pt idx="0">
                  <c:v>16</c:v>
                </c:pt>
                <c:pt idx="1">
                  <c:v>10</c:v>
                </c:pt>
                <c:pt idx="2">
                  <c:v>11</c:v>
                </c:pt>
                <c:pt idx="3">
                  <c:v>9</c:v>
                </c:pt>
                <c:pt idx="4">
                  <c:v>6</c:v>
                </c:pt>
                <c:pt idx="5">
                  <c:v>7</c:v>
                </c:pt>
                <c:pt idx="6">
                  <c:v>10</c:v>
                </c:pt>
                <c:pt idx="7">
                  <c:v>13</c:v>
                </c:pt>
                <c:pt idx="8">
                  <c:v>4</c:v>
                </c:pt>
                <c:pt idx="9">
                  <c:v>5</c:v>
                </c:pt>
              </c:numCache>
            </c:numRef>
          </c:val>
          <c:extLst>
            <c:ext xmlns:c16="http://schemas.microsoft.com/office/drawing/2014/chart" uri="{C3380CC4-5D6E-409C-BE32-E72D297353CC}">
              <c16:uniqueId val="{00000006-563A-4B47-B32C-4297C6E14B8D}"/>
            </c:ext>
          </c:extLst>
        </c:ser>
        <c:dLbls>
          <c:showLegendKey val="0"/>
          <c:showVal val="0"/>
          <c:showCatName val="0"/>
          <c:showSerName val="0"/>
          <c:showPercent val="0"/>
          <c:showBubbleSize val="0"/>
        </c:dLbls>
        <c:gapWidth val="246"/>
        <c:overlap val="-28"/>
        <c:axId val="970097466"/>
        <c:axId val="892555249"/>
      </c:barChart>
      <c:catAx>
        <c:axId val="970097466"/>
        <c:scaling>
          <c:orientation val="minMax"/>
        </c:scaling>
        <c:delete val="0"/>
        <c:axPos val="b"/>
        <c:numFmt formatCode="General"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crossAx val="892555249"/>
        <c:crosses val="autoZero"/>
        <c:auto val="1"/>
        <c:lblAlgn val="ctr"/>
        <c:lblOffset val="100"/>
        <c:noMultiLvlLbl val="0"/>
      </c:catAx>
      <c:valAx>
        <c:axId val="892555249"/>
        <c:scaling>
          <c:orientation val="minMax"/>
        </c:scaling>
        <c:delete val="0"/>
        <c:axPos val="l"/>
        <c:majorGridlines>
          <c:spPr>
            <a:ln w="9525" cap="flat" cmpd="sng" algn="ctr">
              <a:solidFill>
                <a:schemeClr val="lt1">
                  <a:lumMod val="90200"/>
                </a:schemeClr>
              </a:solidFill>
              <a:round/>
            </a:ln>
            <a:effectLst/>
          </c:spPr>
        </c:majorGridlines>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crossAx val="970097466"/>
        <c:crosses val="autoZero"/>
        <c:crossBetween val="between"/>
      </c:valAx>
      <c:spPr>
        <a:noFill/>
        <a:ln>
          <a:noFill/>
        </a:ln>
        <a:effectLst/>
      </c:spPr>
    </c:plotArea>
    <c:legend>
      <c:legendPos val="r"/>
      <c:overlay val="0"/>
      <c:spPr>
        <a:noFill/>
        <a:ln>
          <a:noFill/>
        </a:ln>
        <a:effectLst/>
      </c:spPr>
      <c:txPr>
        <a:bodyPr rot="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en-US"/>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100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10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000" kern="1200"/>
    <cs:bodyPr rot="0" spcFirstLastPara="1" vertOverflow="clip" horzOverflow="clip" vert="horz" wrap="square" lIns="36576" tIns="18288" rIns="36576" bIns="18288" anchor="ctr" anchorCtr="1">
      <a:spAutoFit/>
    </cs:bodyPr>
  </cs:dataLabelCallout>
  <cs:dataPoint>
    <cs:lnRef idx="0">
      <cs:styleClr val="auto"/>
    </cs:lnRef>
    <cs:fillRef idx="1">
      <cs:styleClr val="auto"/>
    </cs:fillRef>
    <cs:effectRef idx="0"/>
    <cs:fontRef idx="minor">
      <a:schemeClr val="dk1"/>
    </cs:fontRef>
    <cs:spPr>
      <a:ln>
        <a:noFill/>
      </a:ln>
      <a:effectLst/>
    </cs:spPr>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lt1">
            <a:lumMod val="902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75000"/>
        <a:lumOff val="25000"/>
      </a:schemeClr>
    </cs:fontRef>
    <cs:defRPr sz="1400" b="1" kern="120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01-10-2024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10/1/2024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3.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e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e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p:cNvSpPr txBox="1"/>
          <p:nvPr/>
        </p:nvSpPr>
        <p:spPr>
          <a:xfrm>
            <a:off x="2554542" y="3314150"/>
            <a:ext cx="8610600" cy="1938020"/>
          </a:xfrm>
          <a:prstGeom prst="rect">
            <a:avLst/>
          </a:prstGeom>
          <a:noFill/>
        </p:spPr>
        <p:txBody>
          <a:bodyPr wrap="square" rtlCol="0">
            <a:spAutoFit/>
          </a:bodyPr>
          <a:lstStyle/>
          <a:p>
            <a:r>
              <a:rPr lang="en-US" sz="2400"/>
              <a:t>STUDENT NAME: HARIHARAN V</a:t>
            </a:r>
            <a:endParaRPr lang="en-US" sz="2400" dirty="0"/>
          </a:p>
          <a:p>
            <a:r>
              <a:rPr lang="en-US" sz="2400" dirty="0"/>
              <a:t>REGISTER NO: 1F3BA4C887DF726BFEA44556479BD286</a:t>
            </a:r>
          </a:p>
          <a:p>
            <a:r>
              <a:rPr lang="en-US" sz="2400" dirty="0"/>
              <a:t>DEPARTMENT: BCOM(GENERAL)</a:t>
            </a:r>
          </a:p>
          <a:p>
            <a:r>
              <a:rPr lang="en-US" sz="2400" dirty="0"/>
              <a:t>COLLEGE: DON BOSCO ARTS &amp; SCIENCE COLLEGE, CHENNAI</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10</a:t>
            </a:fld>
            <a:endParaRPr sz="1100">
              <a:latin typeface="Trebuchet MS" panose="020B0603020202020204"/>
              <a:cs typeface="Trebuchet MS" panose="020B0603020202020204"/>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panose="020B0603020202020204"/>
                <a:cs typeface="Trebuchet MS" panose="020B0603020202020204"/>
              </a:rPr>
              <a:t>M</a:t>
            </a:r>
            <a:r>
              <a:rPr sz="4800" b="1" dirty="0">
                <a:latin typeface="Trebuchet MS" panose="020B0603020202020204"/>
                <a:cs typeface="Trebuchet MS" panose="020B0603020202020204"/>
              </a:rPr>
              <a:t>O</a:t>
            </a:r>
            <a:r>
              <a:rPr sz="4800" b="1" spc="-15" dirty="0">
                <a:latin typeface="Trebuchet MS" panose="020B0603020202020204"/>
                <a:cs typeface="Trebuchet MS" panose="020B0603020202020204"/>
              </a:rPr>
              <a:t>D</a:t>
            </a:r>
            <a:r>
              <a:rPr sz="4800" b="1" spc="-35" dirty="0">
                <a:latin typeface="Trebuchet MS" panose="020B0603020202020204"/>
                <a:cs typeface="Trebuchet MS" panose="020B0603020202020204"/>
              </a:rPr>
              <a:t>E</a:t>
            </a:r>
            <a:r>
              <a:rPr sz="4800" b="1" spc="-30" dirty="0">
                <a:latin typeface="Trebuchet MS" panose="020B0603020202020204"/>
                <a:cs typeface="Trebuchet MS" panose="020B0603020202020204"/>
              </a:rPr>
              <a:t>LL</a:t>
            </a:r>
            <a:r>
              <a:rPr sz="4800" b="1" spc="-5" dirty="0">
                <a:latin typeface="Trebuchet MS" panose="020B0603020202020204"/>
                <a:cs typeface="Trebuchet MS" panose="020B0603020202020204"/>
              </a:rPr>
              <a:t>I</a:t>
            </a:r>
            <a:r>
              <a:rPr sz="4800" b="1" spc="30" dirty="0">
                <a:latin typeface="Trebuchet MS" panose="020B0603020202020204"/>
                <a:cs typeface="Trebuchet MS" panose="020B0603020202020204"/>
              </a:rPr>
              <a:t>N</a:t>
            </a:r>
            <a:r>
              <a:rPr sz="4800" b="1" spc="5" dirty="0">
                <a:latin typeface="Trebuchet MS" panose="020B0603020202020204"/>
                <a:cs typeface="Trebuchet MS" panose="020B0603020202020204"/>
              </a:rPr>
              <a:t>G</a:t>
            </a:r>
            <a:endParaRPr sz="4800" dirty="0">
              <a:latin typeface="Trebuchet MS" panose="020B0603020202020204"/>
              <a:cs typeface="Trebuchet MS" panose="020B0603020202020204"/>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 Box 1"/>
          <p:cNvSpPr txBox="1"/>
          <p:nvPr/>
        </p:nvSpPr>
        <p:spPr>
          <a:xfrm>
            <a:off x="1581785" y="1724025"/>
            <a:ext cx="6013450" cy="2576195"/>
          </a:xfrm>
          <a:prstGeom prst="rect">
            <a:avLst/>
          </a:prstGeom>
          <a:noFill/>
        </p:spPr>
        <p:txBody>
          <a:bodyPr wrap="square" rtlCol="0">
            <a:noAutofit/>
          </a:bodyPr>
          <a:lstStyle/>
          <a:p>
            <a:pPr marL="342900" indent="-342900">
              <a:buAutoNum type="arabicPeriod"/>
            </a:pPr>
            <a:r>
              <a:rPr lang="en-US" sz="2400" b="1">
                <a:latin typeface="Times New Roman" panose="02020603050405020304" pitchFamily="18" charset="0"/>
                <a:cs typeface="Times New Roman" panose="02020603050405020304" pitchFamily="18" charset="0"/>
              </a:rPr>
              <a:t>Descriptive Analytics</a:t>
            </a:r>
          </a:p>
          <a:p>
            <a:pPr marL="342900" indent="-342900">
              <a:buAutoNum type="arabicPeriod"/>
            </a:pPr>
            <a:r>
              <a:rPr lang="en-US" sz="2400" b="1">
                <a:latin typeface="Times New Roman" panose="02020603050405020304" pitchFamily="18" charset="0"/>
                <a:cs typeface="Times New Roman" panose="02020603050405020304" pitchFamily="18" charset="0"/>
              </a:rPr>
              <a:t>Predictive Modeling</a:t>
            </a:r>
          </a:p>
          <a:p>
            <a:pPr marL="342900" indent="-342900">
              <a:buAutoNum type="arabicPeriod"/>
            </a:pPr>
            <a:r>
              <a:rPr lang="en-US" sz="2400" b="1">
                <a:latin typeface="Times New Roman" panose="02020603050405020304" pitchFamily="18" charset="0"/>
                <a:cs typeface="Times New Roman" panose="02020603050405020304" pitchFamily="18" charset="0"/>
              </a:rPr>
              <a:t>Regression Analysis</a:t>
            </a:r>
          </a:p>
          <a:p>
            <a:pPr marL="342900" indent="-342900">
              <a:buAutoNum type="arabicPeriod"/>
            </a:pPr>
            <a:r>
              <a:rPr lang="en-US" sz="2400" b="1">
                <a:latin typeface="Times New Roman" panose="02020603050405020304" pitchFamily="18" charset="0"/>
                <a:cs typeface="Times New Roman" panose="02020603050405020304" pitchFamily="18" charset="0"/>
              </a:rPr>
              <a:t>Clustering</a:t>
            </a:r>
          </a:p>
          <a:p>
            <a:pPr marL="342900" indent="-342900">
              <a:buAutoNum type="arabicPeriod"/>
            </a:pPr>
            <a:r>
              <a:rPr lang="en-US" sz="2400" b="1">
                <a:latin typeface="Times New Roman" panose="02020603050405020304" pitchFamily="18" charset="0"/>
                <a:cs typeface="Times New Roman" panose="02020603050405020304" pitchFamily="18" charset="0"/>
              </a:rPr>
              <a:t>Classification</a:t>
            </a:r>
          </a:p>
          <a:p>
            <a:pPr marL="342900" indent="-342900">
              <a:buAutoNum type="arabicPeriod"/>
            </a:pPr>
            <a:r>
              <a:rPr lang="en-US" sz="2400" b="1">
                <a:latin typeface="Times New Roman" panose="02020603050405020304" pitchFamily="18" charset="0"/>
                <a:cs typeface="Times New Roman" panose="02020603050405020304" pitchFamily="18" charset="0"/>
              </a:rPr>
              <a:t>Time Series Analysis</a:t>
            </a:r>
          </a:p>
          <a:p>
            <a:pPr marL="342900" indent="-342900">
              <a:buAutoNum type="arabicPeriod"/>
            </a:pPr>
            <a:r>
              <a:rPr lang="en-US" sz="2400" b="1">
                <a:latin typeface="Times New Roman" panose="02020603050405020304" pitchFamily="18" charset="0"/>
                <a:cs typeface="Times New Roman" panose="02020603050405020304" pitchFamily="18" charset="0"/>
              </a:rPr>
              <a:t>Decision Trees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br>
              <a:rPr dirty="0"/>
            </a:br>
            <a:br>
              <a:rPr dirty="0"/>
            </a:br>
            <a:endParaRPr lang="en-US"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11</a:t>
            </a:fld>
            <a:endParaRPr sz="1100">
              <a:latin typeface="Trebuchet MS" panose="020B0603020202020204"/>
              <a:cs typeface="Trebuchet MS" panose="020B0603020202020204"/>
            </a:endParaRPr>
          </a:p>
        </p:txBody>
      </p:sp>
      <p:graphicFrame>
        <p:nvGraphicFramePr>
          <p:cNvPr id="2" name="Content Placeholder 1"/>
          <p:cNvGraphicFramePr>
            <a:graphicFrameLocks noGrp="1"/>
          </p:cNvGraphicFramePr>
          <p:nvPr>
            <p:ph sz="half" idx="2"/>
          </p:nvPr>
        </p:nvGraphicFramePr>
        <p:xfrm>
          <a:off x="609600" y="1301750"/>
          <a:ext cx="8401050" cy="482473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Box 2"/>
          <p:cNvSpPr txBox="1"/>
          <p:nvPr/>
        </p:nvSpPr>
        <p:spPr>
          <a:xfrm>
            <a:off x="1784985" y="1873250"/>
            <a:ext cx="4064000" cy="4246245"/>
          </a:xfrm>
          <a:prstGeom prst="rect">
            <a:avLst/>
          </a:prstGeom>
          <a:noFill/>
        </p:spPr>
        <p:txBody>
          <a:bodyPr wrap="square" rtlCol="0">
            <a:spAutoFit/>
          </a:bodyPr>
          <a:lstStyle/>
          <a:p>
            <a:r>
              <a:rPr lang="en-US">
                <a:latin typeface="Times New Roman" panose="02020603050405020304" pitchFamily="18" charset="0"/>
                <a:cs typeface="Times New Roman" panose="02020603050405020304" pitchFamily="18" charset="0"/>
              </a:rPr>
              <a:t>The current employee rating analysis reveals variability in ratings across different business units, suggesting differences in performance or evaluation standards. However, the dataset's inconsistencies, including missing values and structural issues, may impact the reliability of these insights. To draw more accurate conclusions, the data requires cleaning and proper formatting. Once addressed, a more detailed analysis could pinpoint specific areas of strength or concern, guiding potential performance improvements or targeted interventions within the organization.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p:cNvSpPr txBox="1"/>
          <p:nvPr/>
        </p:nvSpPr>
        <p:spPr>
          <a:xfrm>
            <a:off x="1217522" y="2123271"/>
            <a:ext cx="8593228" cy="144526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Current Employee Rating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3786505"/>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br>
              <a:rPr sz="4250" spc="10" dirty="0"/>
            </a:br>
            <a:br>
              <a:rPr sz="4250" spc="10" dirty="0"/>
            </a:br>
            <a:r>
              <a:rPr sz="2000" b="0" spc="10" dirty="0">
                <a:latin typeface="Times New Roman" panose="02020603050405020304" pitchFamily="18" charset="0"/>
                <a:cs typeface="Times New Roman" panose="02020603050405020304" pitchFamily="18" charset="0"/>
              </a:rPr>
              <a:t>Analyzing current employee ratings is essential for tracking performance trends and ensuring alignment with company objectives. It helps identify areas where additional training or support is needed to enhance skills. Moreover, regular analysis can improve employee engagement by addressing potential issues early, leading to a more motivated and productive workforce.</a:t>
            </a: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p:cNvSpPr txBox="1"/>
          <p:nvPr/>
        </p:nvSpPr>
        <p:spPr>
          <a:xfrm>
            <a:off x="990600" y="2133600"/>
            <a:ext cx="7924800" cy="2676525"/>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Total Employees: The dataset includes 1,038 employees across various business units.</a:t>
            </a:r>
          </a:p>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Average Ratings: The overall average employee rating across all units is approximately 2.95.</a:t>
            </a:r>
          </a:p>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Top and Bottom Units:</a:t>
            </a:r>
          </a:p>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Highest Average Rating: SVG (3.03)</a:t>
            </a:r>
          </a:p>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Lowest Average Rating: TNS (2.79)</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135" y="891540"/>
            <a:ext cx="4989830" cy="5965825"/>
          </a:xfrm>
          <a:prstGeom prst="rect">
            <a:avLst/>
          </a:prstGeom>
        </p:spPr>
        <p:txBody>
          <a:bodyPr vert="horz" wrap="square" lIns="0" tIns="16510" rIns="0" bIns="0" rtlCol="0">
            <a:noAutofit/>
          </a:bodyPr>
          <a:lstStyle/>
          <a:p>
            <a:pPr marL="12700" indent="0">
              <a:lnSpc>
                <a:spcPct val="100000"/>
              </a:lnSpc>
              <a:spcBef>
                <a:spcPts val="130"/>
              </a:spcBef>
              <a:buNone/>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br>
              <a:rPr sz="3200" spc="5" dirty="0"/>
            </a:br>
            <a:br>
              <a:rPr sz="3200" spc="5" dirty="0"/>
            </a:br>
            <a:r>
              <a:rPr lang="en-US" sz="1800" spc="5" dirty="0">
                <a:latin typeface="Times New Roman" panose="02020603050405020304" pitchFamily="18" charset="0"/>
                <a:cs typeface="Times New Roman" panose="02020603050405020304" pitchFamily="18" charset="0"/>
              </a:rPr>
              <a:t>1. </a:t>
            </a:r>
            <a:r>
              <a:rPr lang="en-US" sz="1800" b="0" spc="5" dirty="0">
                <a:latin typeface="Times New Roman" panose="02020603050405020304" pitchFamily="18" charset="0"/>
                <a:cs typeface="Times New Roman" panose="02020603050405020304" pitchFamily="18" charset="0"/>
              </a:rPr>
              <a:t>Human Resources (HR).</a:t>
            </a:r>
            <a:br>
              <a:rPr lang="en-US" sz="1800" b="0" spc="5" dirty="0">
                <a:latin typeface="Times New Roman" panose="02020603050405020304" pitchFamily="18" charset="0"/>
                <a:cs typeface="Times New Roman" panose="02020603050405020304" pitchFamily="18" charset="0"/>
              </a:rPr>
            </a:br>
            <a:r>
              <a:rPr lang="en-US" sz="1800" spc="5" dirty="0">
                <a:latin typeface="Times New Roman" panose="02020603050405020304" pitchFamily="18" charset="0"/>
                <a:cs typeface="Times New Roman" panose="02020603050405020304" pitchFamily="18" charset="0"/>
              </a:rPr>
              <a:t>2. </a:t>
            </a:r>
            <a:r>
              <a:rPr lang="en-US" sz="1800" b="0" spc="5" dirty="0">
                <a:latin typeface="Times New Roman" panose="02020603050405020304" pitchFamily="18" charset="0"/>
                <a:cs typeface="Times New Roman" panose="02020603050405020304" pitchFamily="18" charset="0"/>
              </a:rPr>
              <a:t>Management and Leadership.</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3. Employee Development Teams.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4. Business Unit Heads.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5. Analytics and Strategy Teams.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6. Compensation and Benefits Teams.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7. Employee Engagement Committees.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8. Talent Acquisition Teams.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9. Legal and Compliance Departments.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10. Board of Directors or Executive Committee.</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11. Financial Planning and Analysis (FP&amp;A) Teams.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12. IT and Data Analytics Teams.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13. Firms and Industry.</a:t>
            </a:r>
            <a:br>
              <a:rPr lang="en-US" sz="1800" b="0" spc="5" dirty="0">
                <a:latin typeface="Times New Roman" panose="02020603050405020304" pitchFamily="18" charset="0"/>
                <a:cs typeface="Times New Roman" panose="02020603050405020304" pitchFamily="18" charset="0"/>
              </a:rPr>
            </a:br>
            <a:br>
              <a:rPr lang="en-US" sz="1800" b="0" spc="5" dirty="0">
                <a:latin typeface="Times New Roman" panose="02020603050405020304" pitchFamily="18" charset="0"/>
                <a:cs typeface="Times New Roman" panose="02020603050405020304" pitchFamily="18" charset="0"/>
              </a:rPr>
            </a:br>
            <a:br>
              <a:rPr lang="en-US" sz="1800" b="0" spc="5" dirty="0">
                <a:latin typeface="Times New Roman" panose="02020603050405020304" pitchFamily="18" charset="0"/>
                <a:cs typeface="Times New Roman" panose="02020603050405020304" pitchFamily="18" charset="0"/>
              </a:rPr>
            </a:br>
            <a:br>
              <a:rPr lang="en-US" sz="1800" b="0" spc="5" dirty="0">
                <a:latin typeface="Times New Roman" panose="02020603050405020304" pitchFamily="18" charset="0"/>
                <a:cs typeface="Times New Roman" panose="02020603050405020304" pitchFamily="18" charset="0"/>
              </a:rPr>
            </a:br>
            <a:br>
              <a:rPr lang="en-US" sz="1800" b="0" spc="5" dirty="0">
                <a:latin typeface="Times New Roman" panose="02020603050405020304" pitchFamily="18" charset="0"/>
                <a:cs typeface="Times New Roman" panose="02020603050405020304" pitchFamily="18" charset="0"/>
              </a:rPr>
            </a:br>
            <a:br>
              <a:rPr lang="en-US" sz="1800" b="0" spc="5" dirty="0">
                <a:latin typeface="Times New Roman" panose="02020603050405020304" pitchFamily="18" charset="0"/>
                <a:cs typeface="Times New Roman" panose="02020603050405020304" pitchFamily="18" charset="0"/>
              </a:rPr>
            </a:br>
            <a:br>
              <a:rPr lang="en-US" sz="1800" spc="5" dirty="0"/>
            </a:br>
            <a:br>
              <a:rPr lang="en-US" sz="1800" spc="5" dirty="0"/>
            </a:br>
            <a:br>
              <a:rPr lang="en-US" sz="1800" spc="5" dirty="0"/>
            </a:br>
            <a:br>
              <a:rPr lang="en-US" sz="1800" spc="5" dirty="0"/>
            </a:br>
            <a:br>
              <a:rPr sz="3200" spc="5" dirty="0"/>
            </a:b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1120775"/>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br>
              <a:rPr sz="3600" dirty="0"/>
            </a:b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 Box 9"/>
          <p:cNvSpPr txBox="1"/>
          <p:nvPr/>
        </p:nvSpPr>
        <p:spPr>
          <a:xfrm>
            <a:off x="3916680" y="2157730"/>
            <a:ext cx="4064000" cy="5077460"/>
          </a:xfrm>
          <a:prstGeom prst="rect">
            <a:avLst/>
          </a:prstGeom>
          <a:noFill/>
        </p:spPr>
        <p:txBody>
          <a:bodyPr wrap="square" rtlCol="0">
            <a:spAutoFit/>
          </a:bodyPr>
          <a:lstStyle/>
          <a:p>
            <a:pPr marL="342900" indent="-342900">
              <a:buAutoNum type="arabicPeriod"/>
            </a:pPr>
            <a:r>
              <a:rPr lang="en-US" b="1"/>
              <a:t>Filtering: </a:t>
            </a:r>
            <a:r>
              <a:rPr lang="en-US"/>
              <a:t>To focus on targeted analysis, remove error reduction,customization etc.</a:t>
            </a:r>
          </a:p>
          <a:p>
            <a:pPr marL="342900" indent="-342900">
              <a:buAutoNum type="arabicPeriod"/>
            </a:pPr>
            <a:r>
              <a:rPr lang="en-US" b="1"/>
              <a:t>Conditional formatting:</a:t>
            </a:r>
            <a:r>
              <a:rPr lang="en-US"/>
              <a:t> To visual insights,quick analysis,error detection,focus on priorities.</a:t>
            </a:r>
          </a:p>
          <a:p>
            <a:pPr marL="342900" indent="-342900">
              <a:buAutoNum type="arabicPeriod"/>
            </a:pPr>
            <a:r>
              <a:rPr lang="en-US" b="1"/>
              <a:t>Pivot Table &amp; Graphs:</a:t>
            </a:r>
            <a:r>
              <a:rPr lang="en-US"/>
              <a:t> Data Summarization,Filtering and Sorting,CrossTabulation,Flexibility,Data Visualization,Interactive Analysis,Multiple Chart Types,Enhanced Communication.</a:t>
            </a:r>
          </a:p>
          <a:p>
            <a:pPr marL="342900" indent="-342900">
              <a:buAutoNum type="arabicPeriod"/>
            </a:pPr>
            <a:endParaRPr lang="en-US"/>
          </a:p>
          <a:p>
            <a:pPr marL="342900" indent="-342900">
              <a:buAutoNum type="arabicPeriod"/>
            </a:pPr>
            <a:endParaRPr lang="en-US"/>
          </a:p>
          <a:p>
            <a:pPr marL="342900" indent="-342900">
              <a:buAutoNum type="arabicPeriod"/>
            </a:pPr>
            <a:endParaRPr lang="en-US"/>
          </a:p>
          <a:p>
            <a:pPr marL="342900" indent="-342900">
              <a:buAutoNum type="arabicPeriod"/>
            </a:pPr>
            <a:endParaRPr lang="en-US"/>
          </a:p>
          <a:p>
            <a:pPr marL="342900" indent="-342900">
              <a:buAutoNum type="arabicPeriod"/>
            </a:pPr>
            <a:endParaRPr lang="en-US"/>
          </a:p>
          <a:p>
            <a:pPr marL="342900" indent="-342900">
              <a:buAutoNum type="arabicPeriod"/>
            </a:pP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332" y="385444"/>
            <a:ext cx="10681335" cy="4246880"/>
          </a:xfrm>
        </p:spPr>
        <p:txBody>
          <a:bodyPr/>
          <a:lstStyle/>
          <a:p>
            <a:pPr marL="0" indent="0">
              <a:buNone/>
            </a:pPr>
            <a:r>
              <a:rPr lang="en-IN" dirty="0"/>
              <a:t>Dataset Description</a:t>
            </a:r>
            <a:br>
              <a:rPr lang="en-IN" dirty="0"/>
            </a:br>
            <a:br>
              <a:rPr lang="en-IN" dirty="0"/>
            </a:br>
            <a:r>
              <a:rPr lang="en-US" altLang="en-IN" sz="1800" b="0" dirty="0">
                <a:latin typeface="Times New Roman" panose="02020603050405020304" pitchFamily="18" charset="0"/>
                <a:cs typeface="Times New Roman" panose="02020603050405020304" pitchFamily="18" charset="0"/>
              </a:rPr>
              <a:t>Employee data set- Kaggle</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Features:</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	Employment ID</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	Gender- male,female</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	Performance</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	Busniess Unit</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	Name</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	Rating</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	Graphs</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	Chart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9</a:t>
            </a:fld>
            <a:endParaRPr sz="1100">
              <a:latin typeface="Trebuchet MS" panose="020B0603020202020204"/>
              <a:cs typeface="Trebuchet MS" panose="020B0603020202020204"/>
            </a:endParaRPr>
          </a:p>
        </p:txBody>
      </p:sp>
      <p:sp>
        <p:nvSpPr>
          <p:cNvPr id="9" name="TextBox 8"/>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 Box 9"/>
          <p:cNvSpPr txBox="1"/>
          <p:nvPr/>
        </p:nvSpPr>
        <p:spPr>
          <a:xfrm>
            <a:off x="2971800" y="2346960"/>
            <a:ext cx="4064000" cy="1753235"/>
          </a:xfrm>
          <a:prstGeom prst="rect">
            <a:avLst/>
          </a:prstGeom>
          <a:noFill/>
        </p:spPr>
        <p:txBody>
          <a:bodyPr wrap="square" rtlCol="0">
            <a:spAutoFit/>
          </a:bodyPr>
          <a:lstStyle/>
          <a:p>
            <a:r>
              <a:rPr lang="en-US" b="1"/>
              <a:t>Features and Functionality in my Dataset:</a:t>
            </a:r>
          </a:p>
          <a:p>
            <a:r>
              <a:rPr lang="en-US"/>
              <a:t>1. Data Summarization</a:t>
            </a:r>
          </a:p>
          <a:p>
            <a:r>
              <a:rPr lang="en-US"/>
              <a:t>2. Aggregation</a:t>
            </a:r>
          </a:p>
          <a:p>
            <a:r>
              <a:rPr lang="en-US"/>
              <a:t>3. Category Breakdown</a:t>
            </a:r>
          </a:p>
          <a:p>
            <a:r>
              <a:rPr lang="en-US"/>
              <a:t>4. Rating Distribution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2989</Words>
  <Application>Microsoft Office PowerPoint</Application>
  <PresentationFormat>Widescreen</PresentationFormat>
  <Paragraphs>100</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  Analyzing current employee ratings is essential for tracking performance trends and ensuring alignment with company objectives. It helps identify areas where additional training or support is needed to enhance skills. Moreover, regular analysis can improve employee engagement by addressing potential issues early, leading to a more motivated and productive workforce.</vt:lpstr>
      <vt:lpstr>PROJECT OVERVIEW</vt:lpstr>
      <vt:lpstr>WHO ARE THE END USERS?  1. Human Resources (HR). 2. Management and Leadership. 3. Employee Development Teams. 4. Business Unit Heads. 5. Analytics and Strategy Teams. 6. Compensation and Benefits Teams. 7. Employee Engagement Committees. 8. Talent Acquisition Teams. 9. Legal and Compliance Departments. 10. Board of Directors or Executive Committee. 11. Financial Planning and Analysis (FP&amp;A) Teams. 12. IT and Data Analytics Teams. 13. Firms and Industry.           </vt:lpstr>
      <vt:lpstr>OUR SOLUTION AND ITS VALUE PROPOSITION </vt:lpstr>
      <vt:lpstr>Dataset Description  Employee data set- Kaggle Features:  Employment ID  Gender- male,female  Performance  Busniess Unit  Name  Rating  Graphs  Chart</vt:lpstr>
      <vt:lpstr>THE "WOW" IN OUR SOLUTION</vt:lpstr>
      <vt:lpstr>PowerPoint Presentation</vt:lpstr>
      <vt:lpstr>RESULTS  </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Guest User</cp:lastModifiedBy>
  <cp:revision>14</cp:revision>
  <dcterms:created xsi:type="dcterms:W3CDTF">2024-03-29T15:07:00Z</dcterms:created>
  <dcterms:modified xsi:type="dcterms:W3CDTF">2024-10-01T05:37:14Z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2024-03-21T05:30:00Z</vt:filetime>
  </property>
  <property fmtid="{D5CDD505-2E9C-101B-9397-08002B2CF9AE}" pid="3" name="LastSaved">
    <vt:filetime>2024-03-29T05:30:00Z</vt:filetime>
  </property>
  <property fmtid="{D5CDD505-2E9C-101B-9397-08002B2CF9AE}" pid="4" name="ICV">
    <vt:lpwstr>2BD9429C41E74AE2B5E17FA9E1681790_13</vt:lpwstr>
  </property>
  <property fmtid="{D5CDD505-2E9C-101B-9397-08002B2CF9AE}" pid="5" name="KSOProductBuildVer">
    <vt:lpwstr>1033-12.2.0.18165</vt:lpwstr>
  </property>
</Properties>
</file>