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Economic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00281C0-F7ED-4983-A3C6-9803F3474AD3}">
  <a:tblStyle styleId="{100281C0-F7ED-4983-A3C6-9803F3474A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Economica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Economica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Economica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8d3f036b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8d3f036b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edcb5296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edcb5296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ff41e16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ff41e16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19af88d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19af88d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5b7e74d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5b7e74d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18200a4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18200a4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188a727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188a727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5dcbc48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5dcbc48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b36e537e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b36e537e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python.org/downloads/" TargetMode="External"/><Relationship Id="rId4" Type="http://schemas.openxmlformats.org/officeDocument/2006/relationships/hyperlink" Target="https://chromedriver.chromium.org/downloads" TargetMode="External"/><Relationship Id="rId5" Type="http://schemas.openxmlformats.org/officeDocument/2006/relationships/hyperlink" Target="https://www.jetbrains.com/pycharm/download/#section=windows" TargetMode="External"/><Relationship Id="rId6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124150"/>
            <a:ext cx="8520600" cy="720300"/>
          </a:xfrm>
          <a:prstGeom prst="rect">
            <a:avLst/>
          </a:prstGeom>
          <a:solidFill>
            <a:srgbClr val="DCE75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  </a:t>
            </a:r>
            <a:r>
              <a:rPr lang="en" sz="3222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Selenium Webdriver</a:t>
            </a:r>
            <a:endParaRPr sz="3222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938675"/>
            <a:ext cx="8520600" cy="47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Open source automation tool</a:t>
            </a:r>
            <a:r>
              <a:rPr lang="en" sz="1900"/>
              <a:t> </a:t>
            </a: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</a:rPr>
              <a:t>used for automating </a:t>
            </a:r>
            <a:r>
              <a:rPr b="1" lang="en" sz="1800">
                <a:solidFill>
                  <a:srgbClr val="202124"/>
                </a:solidFill>
                <a:highlight>
                  <a:srgbClr val="FFFFFF"/>
                </a:highlight>
              </a:rPr>
              <a:t>web-based</a:t>
            </a: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</a:rPr>
              <a:t> application testing.</a:t>
            </a:r>
            <a:endParaRPr sz="2000"/>
          </a:p>
        </p:txBody>
      </p:sp>
      <p:sp>
        <p:nvSpPr>
          <p:cNvPr id="56" name="Google Shape;56;p13"/>
          <p:cNvSpPr txBox="1"/>
          <p:nvPr/>
        </p:nvSpPr>
        <p:spPr>
          <a:xfrm>
            <a:off x="311700" y="1509925"/>
            <a:ext cx="8520600" cy="720300"/>
          </a:xfrm>
          <a:prstGeom prst="rect">
            <a:avLst/>
          </a:prstGeom>
          <a:solidFill>
            <a:srgbClr val="DCE75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en" sz="33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en" sz="3222">
                <a:latin typeface="Economica"/>
                <a:ea typeface="Economica"/>
                <a:cs typeface="Economica"/>
                <a:sym typeface="Economica"/>
              </a:rPr>
              <a:t>How to install selenium</a:t>
            </a:r>
            <a:endParaRPr sz="3222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11700" y="2317000"/>
            <a:ext cx="8520600" cy="1246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500"/>
              <a:t>PYTHON         - </a:t>
            </a:r>
            <a:r>
              <a:rPr lang="en" sz="1300" u="sng">
                <a:solidFill>
                  <a:schemeClr val="hlink"/>
                </a:solidFill>
                <a:hlinkClick r:id="rId3"/>
              </a:rPr>
              <a:t>Download Python | Python.org</a:t>
            </a:r>
            <a:endParaRPr sz="20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SELENIUM      - in cmd type - pip install selenium</a:t>
            </a:r>
            <a:endParaRPr sz="1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500"/>
              <a:t>WEBDRIVER  - </a:t>
            </a:r>
            <a:r>
              <a:rPr lang="en" sz="1300" u="sng">
                <a:solidFill>
                  <a:schemeClr val="hlink"/>
                </a:solidFill>
                <a:hlinkClick r:id="rId4"/>
              </a:rPr>
              <a:t>https://chromedriver.chromium.org/downloads</a:t>
            </a:r>
            <a:r>
              <a:rPr lang="en" sz="1300"/>
              <a:t> </a:t>
            </a:r>
            <a:endParaRPr sz="13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500"/>
              <a:t>P</a:t>
            </a:r>
            <a:r>
              <a:rPr lang="en" sz="1500"/>
              <a:t>YCHARM</a:t>
            </a:r>
            <a:r>
              <a:rPr lang="en" sz="1500"/>
              <a:t>      - </a:t>
            </a:r>
            <a:r>
              <a:rPr lang="en" sz="1300" u="sng">
                <a:solidFill>
                  <a:schemeClr val="hlink"/>
                </a:solidFill>
                <a:hlinkClick r:id="rId5"/>
              </a:rPr>
              <a:t>https://www.jetbrains.com/pycharm/download/#section=windows</a:t>
            </a:r>
            <a:r>
              <a:rPr lang="en" sz="1600"/>
              <a:t> </a:t>
            </a:r>
            <a:endParaRPr sz="1600"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98863" y="3491999"/>
            <a:ext cx="3546286" cy="165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/>
        </p:nvSpPr>
        <p:spPr>
          <a:xfrm>
            <a:off x="311700" y="122900"/>
            <a:ext cx="8520600" cy="534000"/>
          </a:xfrm>
          <a:prstGeom prst="rect">
            <a:avLst/>
          </a:prstGeom>
          <a:solidFill>
            <a:srgbClr val="DCE75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Economica"/>
                <a:ea typeface="Economica"/>
                <a:cs typeface="Economica"/>
                <a:sym typeface="Economica"/>
              </a:rPr>
              <a:t>Scrolling</a:t>
            </a:r>
            <a:endParaRPr sz="3022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335550" y="805625"/>
            <a:ext cx="8472900" cy="400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driver.execute_script("window.scrollTo(0, X)")</a:t>
            </a:r>
            <a:r>
              <a:rPr lang="en"/>
              <a:t> =&gt; X is the vertical height measured in pixels</a:t>
            </a:r>
            <a:endParaRPr/>
          </a:p>
        </p:txBody>
      </p:sp>
      <p:sp>
        <p:nvSpPr>
          <p:cNvPr id="141" name="Google Shape;141;p22"/>
          <p:cNvSpPr txBox="1"/>
          <p:nvPr/>
        </p:nvSpPr>
        <p:spPr>
          <a:xfrm>
            <a:off x="335550" y="1354550"/>
            <a:ext cx="8472900" cy="400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driver.execute_script("window.scrollTo(0, document.body.scrollHeight);") =&gt; scroll to the last of the page</a:t>
            </a:r>
            <a:endParaRPr/>
          </a:p>
        </p:txBody>
      </p:sp>
      <p:sp>
        <p:nvSpPr>
          <p:cNvPr id="142" name="Google Shape;142;p22"/>
          <p:cNvSpPr txBox="1"/>
          <p:nvPr/>
        </p:nvSpPr>
        <p:spPr>
          <a:xfrm>
            <a:off x="335550" y="1903475"/>
            <a:ext cx="8472900" cy="400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driver.execute_script("arguments[0].scrollIntoView();", X)</a:t>
            </a:r>
            <a:r>
              <a:rPr lang="en"/>
              <a:t> =&gt; scroll to </a:t>
            </a:r>
            <a:r>
              <a:rPr lang="en"/>
              <a:t>specific</a:t>
            </a:r>
            <a:r>
              <a:rPr lang="en"/>
              <a:t> element X</a:t>
            </a:r>
            <a:endParaRPr/>
          </a:p>
        </p:txBody>
      </p:sp>
      <p:sp>
        <p:nvSpPr>
          <p:cNvPr id="143" name="Google Shape;143;p22"/>
          <p:cNvSpPr txBox="1"/>
          <p:nvPr/>
        </p:nvSpPr>
        <p:spPr>
          <a:xfrm>
            <a:off x="335550" y="2452400"/>
            <a:ext cx="8472900" cy="1262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 = 1000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for step in range(0,50):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driver.execute_script("window.scrollTo(0, "+str(y)+")")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y += 1000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time.sleep(1)</a:t>
            </a:r>
            <a:endParaRPr/>
          </a:p>
        </p:txBody>
      </p:sp>
      <p:sp>
        <p:nvSpPr>
          <p:cNvPr id="144" name="Google Shape;144;p22"/>
          <p:cNvSpPr txBox="1"/>
          <p:nvPr/>
        </p:nvSpPr>
        <p:spPr>
          <a:xfrm>
            <a:off x="311700" y="3863225"/>
            <a:ext cx="8520600" cy="534000"/>
          </a:xfrm>
          <a:prstGeom prst="rect">
            <a:avLst/>
          </a:prstGeom>
          <a:solidFill>
            <a:srgbClr val="DCE75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Economica"/>
                <a:ea typeface="Economica"/>
                <a:cs typeface="Economica"/>
                <a:sym typeface="Economica"/>
              </a:rPr>
              <a:t>Pytest Parametrize</a:t>
            </a:r>
            <a:endParaRPr sz="3022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45" name="Google Shape;145;p22"/>
          <p:cNvSpPr txBox="1"/>
          <p:nvPr/>
        </p:nvSpPr>
        <p:spPr>
          <a:xfrm>
            <a:off x="335550" y="4545950"/>
            <a:ext cx="8472900" cy="400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@pytest.mark.parametrize('count' ,[1,2,3])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311700" y="2319300"/>
            <a:ext cx="7409700" cy="452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40">
                <a:solidFill>
                  <a:schemeClr val="dk1"/>
                </a:solidFill>
              </a:rPr>
              <a:t>Find_element_by_ (id, name, link_text, class_name, css selector, xpath)</a:t>
            </a:r>
            <a:endParaRPr sz="1200"/>
          </a:p>
        </p:txBody>
      </p:sp>
      <p:sp>
        <p:nvSpPr>
          <p:cNvPr id="64" name="Google Shape;64;p14"/>
          <p:cNvSpPr txBox="1"/>
          <p:nvPr/>
        </p:nvSpPr>
        <p:spPr>
          <a:xfrm>
            <a:off x="311700" y="1398750"/>
            <a:ext cx="8520600" cy="720300"/>
          </a:xfrm>
          <a:prstGeom prst="rect">
            <a:avLst/>
          </a:prstGeom>
          <a:solidFill>
            <a:srgbClr val="DCE75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  </a:t>
            </a:r>
            <a:r>
              <a:rPr lang="en" sz="3222">
                <a:latin typeface="Economica"/>
                <a:ea typeface="Economica"/>
                <a:cs typeface="Economica"/>
                <a:sym typeface="Economica"/>
              </a:rPr>
              <a:t>Locators</a:t>
            </a:r>
            <a:endParaRPr sz="3222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311700" y="122900"/>
            <a:ext cx="8520600" cy="534000"/>
          </a:xfrm>
          <a:prstGeom prst="rect">
            <a:avLst/>
          </a:prstGeom>
          <a:solidFill>
            <a:srgbClr val="DCE75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en" sz="3200">
                <a:latin typeface="Economica"/>
                <a:ea typeface="Economica"/>
                <a:cs typeface="Economica"/>
                <a:sym typeface="Economica"/>
              </a:rPr>
              <a:t>Navigation</a:t>
            </a:r>
            <a:endParaRPr sz="3022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11700" y="804613"/>
            <a:ext cx="2142300" cy="44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driver.get(‘URL’)</a:t>
            </a:r>
            <a:endParaRPr sz="1700"/>
          </a:p>
        </p:txBody>
      </p:sp>
      <p:sp>
        <p:nvSpPr>
          <p:cNvPr id="67" name="Google Shape;67;p14"/>
          <p:cNvSpPr txBox="1"/>
          <p:nvPr/>
        </p:nvSpPr>
        <p:spPr>
          <a:xfrm>
            <a:off x="311700" y="3757900"/>
            <a:ext cx="5055000" cy="1243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20">
                <a:solidFill>
                  <a:schemeClr val="dk1"/>
                </a:solidFill>
              </a:rPr>
              <a:t>.send_keys() = to enter input value in a blank</a:t>
            </a:r>
            <a:endParaRPr sz="172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20">
                <a:solidFill>
                  <a:schemeClr val="dk1"/>
                </a:solidFill>
              </a:rPr>
              <a:t>.click()           = to give click command</a:t>
            </a:r>
            <a:endParaRPr sz="172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20">
                <a:solidFill>
                  <a:schemeClr val="dk1"/>
                </a:solidFill>
              </a:rPr>
              <a:t>.clear()          = to clear the input field</a:t>
            </a:r>
            <a:endParaRPr sz="172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20">
                <a:solidFill>
                  <a:schemeClr val="dk1"/>
                </a:solidFill>
              </a:rPr>
              <a:t>.text              = to copy the text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311700" y="2904650"/>
            <a:ext cx="8520600" cy="720300"/>
          </a:xfrm>
          <a:prstGeom prst="rect">
            <a:avLst/>
          </a:prstGeom>
          <a:solidFill>
            <a:srgbClr val="DCE75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  </a:t>
            </a:r>
            <a:r>
              <a:rPr lang="en" sz="3222">
                <a:latin typeface="Economica"/>
                <a:ea typeface="Economica"/>
                <a:cs typeface="Economica"/>
                <a:sym typeface="Economica"/>
              </a:rPr>
              <a:t>Actions</a:t>
            </a:r>
            <a:endParaRPr sz="3222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/>
        </p:nvSpPr>
        <p:spPr>
          <a:xfrm>
            <a:off x="311700" y="122900"/>
            <a:ext cx="8520600" cy="534000"/>
          </a:xfrm>
          <a:prstGeom prst="rect">
            <a:avLst/>
          </a:prstGeom>
          <a:solidFill>
            <a:srgbClr val="DCE75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en" sz="3200">
                <a:latin typeface="Economica"/>
                <a:ea typeface="Economica"/>
                <a:cs typeface="Economica"/>
                <a:sym typeface="Economica"/>
              </a:rPr>
              <a:t>CSS Selector (Locator)</a:t>
            </a:r>
            <a:endParaRPr sz="3022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graphicFrame>
        <p:nvGraphicFramePr>
          <p:cNvPr id="74" name="Google Shape;74;p15"/>
          <p:cNvGraphicFramePr/>
          <p:nvPr/>
        </p:nvGraphicFramePr>
        <p:xfrm>
          <a:off x="1931613" y="104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{100281C0-F7ED-4983-A3C6-9803F3474AD3}</a:tableStyleId>
              </a:tblPr>
              <a:tblGrid>
                <a:gridCol w="2342925"/>
                <a:gridCol w="2937850"/>
              </a:tblGrid>
              <a:tr h="50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FROM</a:t>
                      </a:r>
                      <a:r>
                        <a:rPr b="1" lang="en"/>
                        <a:t> 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SYNTAX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480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Attribute &amp; Value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tagname[attribute = ‘value’]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tagname#IDvalue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tagname.classvalue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5" name="Google Shape;75;p15"/>
          <p:cNvSpPr txBox="1"/>
          <p:nvPr/>
        </p:nvSpPr>
        <p:spPr>
          <a:xfrm>
            <a:off x="4970200" y="2933675"/>
            <a:ext cx="2242200" cy="400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tagname is optional</a:t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971100" y="3594225"/>
            <a:ext cx="7201800" cy="415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check the uniqueness from console, syntax =&gt;  </a:t>
            </a:r>
            <a:r>
              <a:rPr b="1" lang="en" sz="1500"/>
              <a:t>$(“tagname[attribute=’value’]”)</a:t>
            </a:r>
            <a:endParaRPr b="1"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/>
        </p:nvSpPr>
        <p:spPr>
          <a:xfrm>
            <a:off x="311700" y="122900"/>
            <a:ext cx="8520600" cy="534000"/>
          </a:xfrm>
          <a:prstGeom prst="rect">
            <a:avLst/>
          </a:prstGeom>
          <a:solidFill>
            <a:srgbClr val="DCE75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en" sz="3200">
                <a:latin typeface="Economica"/>
                <a:ea typeface="Economica"/>
                <a:cs typeface="Economica"/>
                <a:sym typeface="Economica"/>
              </a:rPr>
              <a:t>XPATH</a:t>
            </a:r>
            <a:r>
              <a:rPr lang="en" sz="3200">
                <a:latin typeface="Economica"/>
                <a:ea typeface="Economica"/>
                <a:cs typeface="Economica"/>
                <a:sym typeface="Economica"/>
              </a:rPr>
              <a:t> (Locator)</a:t>
            </a:r>
            <a:endParaRPr sz="3022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graphicFrame>
        <p:nvGraphicFramePr>
          <p:cNvPr id="82" name="Google Shape;82;p16"/>
          <p:cNvGraphicFramePr/>
          <p:nvPr/>
        </p:nvGraphicFramePr>
        <p:xfrm>
          <a:off x="141275" y="79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{100281C0-F7ED-4983-A3C6-9803F3474AD3}</a:tableStyleId>
              </a:tblPr>
              <a:tblGrid>
                <a:gridCol w="2603950"/>
                <a:gridCol w="62574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FROM 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SYNTAX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Attribute &amp; Value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//</a:t>
                      </a:r>
                      <a:r>
                        <a:rPr lang="en" sz="1200"/>
                        <a:t>tagname[@attribute = ‘value’]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text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//tagname[text() = ‘type text here’]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Parents to child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990000"/>
                          </a:solidFill>
                        </a:rPr>
                        <a:t>//tagname[@attribute = ‘value’]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/tagname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Parents to last child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990000"/>
                          </a:solidFill>
                        </a:rPr>
                        <a:t>//tagname[@attribute = ‘value’]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/tagname[last()]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Grand parent to child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351C75"/>
                          </a:solidFill>
                        </a:rPr>
                        <a:t> //tagname[@attribute = ‘value’]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en" sz="1200">
                          <a:solidFill>
                            <a:srgbClr val="990000"/>
                          </a:solidFill>
                        </a:rPr>
                        <a:t>tagname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/tagname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Child to any ancestor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//tagname[@attribute = ‘value’]/ancestor::</a:t>
                      </a:r>
                      <a:r>
                        <a:rPr lang="en" sz="1200">
                          <a:solidFill>
                            <a:srgbClr val="FF00FF"/>
                          </a:solidFill>
                        </a:rPr>
                        <a:t>tagname[@attribute = ‘value’]</a:t>
                      </a:r>
                      <a:endParaRPr sz="1200"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Starts with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//tagname[starts-with(@attribute,’starting values’)]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7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contains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//*[contains(@attribute,’value’)]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7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Starts with and contains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//tagname[starts-with(@attribute,'starting values') and contains(@attribute,’value')]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3" name="Google Shape;83;p16"/>
          <p:cNvSpPr txBox="1"/>
          <p:nvPr/>
        </p:nvSpPr>
        <p:spPr>
          <a:xfrm>
            <a:off x="849750" y="4627575"/>
            <a:ext cx="7444500" cy="415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check the uniqueness from console, syntax =&gt;  </a:t>
            </a:r>
            <a:r>
              <a:rPr b="1" lang="en" sz="1500"/>
              <a:t>$x(“//tagname[@attribute=’value’]”)</a:t>
            </a:r>
            <a:endParaRPr b="1"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/>
        </p:nvSpPr>
        <p:spPr>
          <a:xfrm>
            <a:off x="311700" y="122900"/>
            <a:ext cx="8520600" cy="534000"/>
          </a:xfrm>
          <a:prstGeom prst="rect">
            <a:avLst/>
          </a:prstGeom>
          <a:solidFill>
            <a:srgbClr val="DCE75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en" sz="3200">
                <a:latin typeface="Economica"/>
                <a:ea typeface="Economica"/>
                <a:cs typeface="Economica"/>
                <a:sym typeface="Economica"/>
              </a:rPr>
              <a:t>Multiple Checkboxes</a:t>
            </a:r>
            <a:endParaRPr sz="3022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335550" y="805625"/>
            <a:ext cx="8472900" cy="400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one xpath which will be common for all checkboxes then use for loop to click all</a:t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311700" y="1354550"/>
            <a:ext cx="8520600" cy="534000"/>
          </a:xfrm>
          <a:prstGeom prst="rect">
            <a:avLst/>
          </a:prstGeom>
          <a:solidFill>
            <a:srgbClr val="DCE75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en" sz="3200">
                <a:latin typeface="Economica"/>
                <a:ea typeface="Economica"/>
                <a:cs typeface="Economica"/>
                <a:sym typeface="Economica"/>
              </a:rPr>
              <a:t>Static Dropdown (select tagname) </a:t>
            </a:r>
            <a:endParaRPr sz="3022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335550" y="2037275"/>
            <a:ext cx="8472900" cy="400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Select object, give locator inside it, keep this in one variable and use Select functions</a:t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287850" y="2586200"/>
            <a:ext cx="8520600" cy="534000"/>
          </a:xfrm>
          <a:prstGeom prst="rect">
            <a:avLst/>
          </a:prstGeom>
          <a:solidFill>
            <a:srgbClr val="DCE75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en" sz="3200">
                <a:latin typeface="Economica"/>
                <a:ea typeface="Economica"/>
                <a:cs typeface="Economica"/>
                <a:sym typeface="Economica"/>
              </a:rPr>
              <a:t>Dynamic</a:t>
            </a:r>
            <a:r>
              <a:rPr lang="en" sz="3200">
                <a:latin typeface="Economica"/>
                <a:ea typeface="Economica"/>
                <a:cs typeface="Economica"/>
                <a:sym typeface="Economica"/>
              </a:rPr>
              <a:t> Dropdown </a:t>
            </a:r>
            <a:endParaRPr sz="3022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335550" y="3268925"/>
            <a:ext cx="8472900" cy="400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xpath which will be common for all suggestions, then use for loop to select </a:t>
            </a:r>
            <a:r>
              <a:rPr lang="en"/>
              <a:t>the particular</a:t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11700" y="3817850"/>
            <a:ext cx="8520600" cy="534000"/>
          </a:xfrm>
          <a:prstGeom prst="rect">
            <a:avLst/>
          </a:prstGeom>
          <a:solidFill>
            <a:srgbClr val="DCE75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en" sz="3200">
                <a:latin typeface="Economica"/>
                <a:ea typeface="Economica"/>
                <a:cs typeface="Economica"/>
                <a:sym typeface="Economica"/>
              </a:rPr>
              <a:t>Pop up Alert</a:t>
            </a:r>
            <a:r>
              <a:rPr lang="en" sz="3200">
                <a:latin typeface="Economica"/>
                <a:ea typeface="Economica"/>
                <a:cs typeface="Economica"/>
                <a:sym typeface="Economica"/>
              </a:rPr>
              <a:t> </a:t>
            </a:r>
            <a:endParaRPr sz="3022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35550" y="4500575"/>
            <a:ext cx="8472900" cy="400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popup = driver.switch_to_alert()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/>
        </p:nvSpPr>
        <p:spPr>
          <a:xfrm>
            <a:off x="311700" y="122900"/>
            <a:ext cx="8520600" cy="534000"/>
          </a:xfrm>
          <a:prstGeom prst="rect">
            <a:avLst/>
          </a:prstGeom>
          <a:solidFill>
            <a:srgbClr val="DCE75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en" sz="3200">
                <a:latin typeface="Economica"/>
                <a:ea typeface="Economica"/>
                <a:cs typeface="Economica"/>
                <a:sym typeface="Economica"/>
              </a:rPr>
              <a:t>File Upload</a:t>
            </a:r>
            <a:endParaRPr sz="3022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335550" y="805625"/>
            <a:ext cx="8472900" cy="400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Locate element with tagname “input” then in the send_keys, give the complete path of the file.</a:t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311700" y="1354550"/>
            <a:ext cx="8520600" cy="534000"/>
          </a:xfrm>
          <a:prstGeom prst="rect">
            <a:avLst/>
          </a:prstGeom>
          <a:solidFill>
            <a:srgbClr val="DCE75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en" sz="3200">
                <a:latin typeface="Economica"/>
                <a:ea typeface="Economica"/>
                <a:cs typeface="Economica"/>
                <a:sym typeface="Economica"/>
              </a:rPr>
              <a:t>Implicit Wait</a:t>
            </a:r>
            <a:endParaRPr sz="3022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335550" y="2037275"/>
            <a:ext cx="8472900" cy="400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driver.implicitly_wait()</a:t>
            </a:r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311700" y="2586200"/>
            <a:ext cx="8520600" cy="534000"/>
          </a:xfrm>
          <a:prstGeom prst="rect">
            <a:avLst/>
          </a:prstGeom>
          <a:solidFill>
            <a:srgbClr val="DCE75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en" sz="3200">
                <a:latin typeface="Economica"/>
                <a:ea typeface="Economica"/>
                <a:cs typeface="Economica"/>
                <a:sym typeface="Economica"/>
              </a:rPr>
              <a:t>Explicit</a:t>
            </a:r>
            <a:r>
              <a:rPr lang="en" sz="3200">
                <a:latin typeface="Economica"/>
                <a:ea typeface="Economica"/>
                <a:cs typeface="Economica"/>
                <a:sym typeface="Economica"/>
              </a:rPr>
              <a:t> Wait</a:t>
            </a:r>
            <a:endParaRPr sz="3022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335550" y="3268925"/>
            <a:ext cx="8472900" cy="400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import </a:t>
            </a:r>
            <a:r>
              <a:rPr b="1" lang="en"/>
              <a:t>By</a:t>
            </a:r>
            <a:r>
              <a:rPr lang="en"/>
              <a:t>, </a:t>
            </a:r>
            <a:r>
              <a:rPr b="1" lang="en"/>
              <a:t>expected_conditions</a:t>
            </a:r>
            <a:r>
              <a:rPr lang="en"/>
              <a:t> and</a:t>
            </a:r>
            <a:r>
              <a:rPr lang="en"/>
              <a:t> </a:t>
            </a:r>
            <a:r>
              <a:rPr b="1" lang="en"/>
              <a:t>WebDriverWait </a:t>
            </a:r>
            <a:r>
              <a:rPr lang="en"/>
              <a:t>then use explicit wait with conditions</a:t>
            </a: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311700" y="3817850"/>
            <a:ext cx="8520600" cy="534000"/>
          </a:xfrm>
          <a:prstGeom prst="rect">
            <a:avLst/>
          </a:prstGeom>
          <a:solidFill>
            <a:srgbClr val="DCE75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en" sz="3200">
                <a:latin typeface="Economica"/>
                <a:ea typeface="Economica"/>
                <a:cs typeface="Economica"/>
                <a:sym typeface="Economica"/>
              </a:rPr>
              <a:t>Mouse Hover, Double-click, Right-click</a:t>
            </a:r>
            <a:endParaRPr sz="3022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335550" y="4500575"/>
            <a:ext cx="8472900" cy="400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mport </a:t>
            </a:r>
            <a:r>
              <a:rPr b="1" lang="en"/>
              <a:t>ActionChains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/>
        </p:nvSpPr>
        <p:spPr>
          <a:xfrm>
            <a:off x="311700" y="122900"/>
            <a:ext cx="8520600" cy="534000"/>
          </a:xfrm>
          <a:prstGeom prst="rect">
            <a:avLst/>
          </a:prstGeom>
          <a:solidFill>
            <a:srgbClr val="DCE75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en" sz="3200">
                <a:latin typeface="Economica"/>
                <a:ea typeface="Economica"/>
                <a:cs typeface="Economica"/>
                <a:sym typeface="Economica"/>
              </a:rPr>
              <a:t>Multiple Windows, Tabs</a:t>
            </a:r>
            <a:endParaRPr sz="3022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335550" y="805625"/>
            <a:ext cx="8472900" cy="400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driver.switch_to_window(driver.window_handles[x])</a:t>
            </a:r>
            <a:endParaRPr/>
          </a:p>
        </p:txBody>
      </p:sp>
      <p:sp>
        <p:nvSpPr>
          <p:cNvPr id="114" name="Google Shape;114;p19"/>
          <p:cNvSpPr txBox="1"/>
          <p:nvPr/>
        </p:nvSpPr>
        <p:spPr>
          <a:xfrm>
            <a:off x="311700" y="1354550"/>
            <a:ext cx="8520600" cy="534000"/>
          </a:xfrm>
          <a:prstGeom prst="rect">
            <a:avLst/>
          </a:prstGeom>
          <a:solidFill>
            <a:srgbClr val="DCE75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en" sz="3200">
                <a:latin typeface="Economica"/>
                <a:ea typeface="Economica"/>
                <a:cs typeface="Economica"/>
                <a:sym typeface="Economica"/>
              </a:rPr>
              <a:t>Frames</a:t>
            </a:r>
            <a:endParaRPr sz="3022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311700" y="2037275"/>
            <a:ext cx="8472900" cy="400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driver.switch_to_frame('x'), x can be id value, class value, name value or driver.find_element things also.</a:t>
            </a:r>
            <a:endParaRPr/>
          </a:p>
        </p:txBody>
      </p:sp>
      <p:sp>
        <p:nvSpPr>
          <p:cNvPr id="116" name="Google Shape;116;p19"/>
          <p:cNvSpPr txBox="1"/>
          <p:nvPr/>
        </p:nvSpPr>
        <p:spPr>
          <a:xfrm>
            <a:off x="311700" y="2586200"/>
            <a:ext cx="8520600" cy="534000"/>
          </a:xfrm>
          <a:prstGeom prst="rect">
            <a:avLst/>
          </a:prstGeom>
          <a:solidFill>
            <a:srgbClr val="DCE75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Economica"/>
                <a:ea typeface="Economica"/>
                <a:cs typeface="Economica"/>
                <a:sym typeface="Economica"/>
              </a:rPr>
              <a:t>Get attribute</a:t>
            </a:r>
            <a:endParaRPr sz="3022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335550" y="3268925"/>
            <a:ext cx="8472900" cy="400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driver.find_element_by_xpath(" ").get_attribute("attribute name")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/>
        </p:nvSpPr>
        <p:spPr>
          <a:xfrm>
            <a:off x="311700" y="122900"/>
            <a:ext cx="8520600" cy="534000"/>
          </a:xfrm>
          <a:prstGeom prst="rect">
            <a:avLst/>
          </a:prstGeom>
          <a:solidFill>
            <a:srgbClr val="DCE75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Economica"/>
                <a:ea typeface="Economica"/>
                <a:cs typeface="Economica"/>
                <a:sym typeface="Economica"/>
              </a:rPr>
              <a:t>Pytest Framework</a:t>
            </a:r>
            <a:endParaRPr sz="3022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335550" y="805625"/>
            <a:ext cx="8472900" cy="400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 install pytest, Python file name &amp; function name should start with test_</a:t>
            </a:r>
            <a:endParaRPr/>
          </a:p>
        </p:txBody>
      </p:sp>
      <p:sp>
        <p:nvSpPr>
          <p:cNvPr id="124" name="Google Shape;124;p20"/>
          <p:cNvSpPr txBox="1"/>
          <p:nvPr/>
        </p:nvSpPr>
        <p:spPr>
          <a:xfrm>
            <a:off x="311700" y="1354550"/>
            <a:ext cx="8520600" cy="534000"/>
          </a:xfrm>
          <a:prstGeom prst="rect">
            <a:avLst/>
          </a:prstGeom>
          <a:solidFill>
            <a:srgbClr val="DCE75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Economica"/>
                <a:ea typeface="Economica"/>
                <a:cs typeface="Economica"/>
                <a:sym typeface="Economica"/>
              </a:rPr>
              <a:t>Fixtures &amp; Conftest.py</a:t>
            </a:r>
            <a:endParaRPr sz="3022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335550" y="2037275"/>
            <a:ext cx="8472900" cy="400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Conftest.py to store the fixture &amp; html report modifications</a:t>
            </a:r>
            <a:endParaRPr/>
          </a:p>
        </p:txBody>
      </p:sp>
      <p:sp>
        <p:nvSpPr>
          <p:cNvPr id="126" name="Google Shape;126;p20"/>
          <p:cNvSpPr txBox="1"/>
          <p:nvPr/>
        </p:nvSpPr>
        <p:spPr>
          <a:xfrm>
            <a:off x="311700" y="2586200"/>
            <a:ext cx="8520600" cy="534000"/>
          </a:xfrm>
          <a:prstGeom prst="rect">
            <a:avLst/>
          </a:prstGeom>
          <a:solidFill>
            <a:srgbClr val="DCE75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Economica"/>
                <a:ea typeface="Economica"/>
                <a:cs typeface="Economica"/>
                <a:sym typeface="Economica"/>
              </a:rPr>
              <a:t>Pytest Html Report</a:t>
            </a:r>
            <a:endParaRPr sz="3022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335550" y="3268925"/>
            <a:ext cx="8472900" cy="400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 install pytest-html (to download the package) </a:t>
            </a:r>
            <a:r>
              <a:rPr lang="en"/>
              <a:t>, –html=report.html (to download the report)</a:t>
            </a:r>
            <a:endParaRPr/>
          </a:p>
        </p:txBody>
      </p:sp>
      <p:sp>
        <p:nvSpPr>
          <p:cNvPr id="128" name="Google Shape;128;p20"/>
          <p:cNvSpPr txBox="1"/>
          <p:nvPr/>
        </p:nvSpPr>
        <p:spPr>
          <a:xfrm>
            <a:off x="311700" y="3817850"/>
            <a:ext cx="8520600" cy="534000"/>
          </a:xfrm>
          <a:prstGeom prst="rect">
            <a:avLst/>
          </a:prstGeom>
          <a:solidFill>
            <a:srgbClr val="DCE75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Economica"/>
                <a:ea typeface="Economica"/>
                <a:cs typeface="Economica"/>
                <a:sym typeface="Economica"/>
              </a:rPr>
              <a:t>Logs (</a:t>
            </a:r>
            <a:r>
              <a:rPr lang="en" sz="3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Code </a:t>
            </a:r>
            <a:r>
              <a:rPr lang="en" sz="3200">
                <a:latin typeface="Economica"/>
                <a:ea typeface="Economica"/>
                <a:cs typeface="Economica"/>
                <a:sym typeface="Economica"/>
              </a:rPr>
              <a:t>on next slide)</a:t>
            </a:r>
            <a:endParaRPr sz="3022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359400" y="4500575"/>
            <a:ext cx="8472900" cy="400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is defined as records in programming.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/>
        </p:nvSpPr>
        <p:spPr>
          <a:xfrm>
            <a:off x="335550" y="88475"/>
            <a:ext cx="8472900" cy="240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logger = logging.getLogger()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filehandler = logging.FileHandler("logfile.log")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formatter = logging.Formatter('%(asctime)s: %(levelname)s: %(module)s: %(funcName)s: %(message)s', datefmt='%d/%m/%Y %I:%M:%S %p')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filehandler.setFormatter(formatter)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logger.addHandler(filehandler)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logger.setLevel(logging.DEBUG)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logger.debug("Debug message")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logger.info("Information regarding the test case")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logger.warning("Test case pass but with a Warning message")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logger.error("Test case fail")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logger.critical("Important test case fail on which other test case depends")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