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8" r:id="rId3"/>
    <p:sldId id="284" r:id="rId4"/>
    <p:sldId id="289" r:id="rId5"/>
    <p:sldId id="285" r:id="rId6"/>
    <p:sldId id="286" r:id="rId7"/>
    <p:sldId id="287" r:id="rId8"/>
    <p:sldId id="290" r:id="rId9"/>
    <p:sldId id="291" r:id="rId10"/>
    <p:sldId id="292" r:id="rId11"/>
    <p:sldId id="293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AEE5-A1AB-DE25-A248-2E153DB9E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24444-08AC-145D-A5FE-2F102F22C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01C92-FD09-FF30-E6EC-1A8DD195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E2E7-3AEA-47FE-3925-11244268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57357-326C-DD93-1940-575A58A6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D476-EA7F-6928-5643-6AA6AE1C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52B87-F66F-2A97-A5FF-866BF83F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56079-4D0E-B114-E626-076F7359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79ACD-6246-3B54-5362-5B78F458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7A63-EF9F-8B9C-3088-507A7A10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8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752D9-C1E1-E285-4102-4CEF905B3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DB7AC-175D-5CA4-42C6-809855D97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82331-2D1A-849B-4C65-9CE24B15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BB2C-9CF4-FBD9-E21C-078CDE42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ED13-46CC-76EE-39CD-CD19159A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84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B83EA13-ECFE-4E31-9638-6658BADC7E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6321" y="943898"/>
            <a:ext cx="10119360" cy="4970207"/>
          </a:xfrm>
          <a:custGeom>
            <a:avLst/>
            <a:gdLst>
              <a:gd name="connsiteX0" fmla="*/ 188271 w 10119360"/>
              <a:gd name="connsiteY0" fmla="*/ 0 h 4970207"/>
              <a:gd name="connsiteX1" fmla="*/ 9931089 w 10119360"/>
              <a:gd name="connsiteY1" fmla="*/ 0 h 4970207"/>
              <a:gd name="connsiteX2" fmla="*/ 10119360 w 10119360"/>
              <a:gd name="connsiteY2" fmla="*/ 188271 h 4970207"/>
              <a:gd name="connsiteX3" fmla="*/ 10119360 w 10119360"/>
              <a:gd name="connsiteY3" fmla="*/ 4781936 h 4970207"/>
              <a:gd name="connsiteX4" fmla="*/ 9931089 w 10119360"/>
              <a:gd name="connsiteY4" fmla="*/ 4970207 h 4970207"/>
              <a:gd name="connsiteX5" fmla="*/ 188271 w 10119360"/>
              <a:gd name="connsiteY5" fmla="*/ 4970207 h 4970207"/>
              <a:gd name="connsiteX6" fmla="*/ 0 w 10119360"/>
              <a:gd name="connsiteY6" fmla="*/ 4781936 h 4970207"/>
              <a:gd name="connsiteX7" fmla="*/ 0 w 10119360"/>
              <a:gd name="connsiteY7" fmla="*/ 188271 h 4970207"/>
              <a:gd name="connsiteX8" fmla="*/ 188271 w 10119360"/>
              <a:gd name="connsiteY8" fmla="*/ 0 h 497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19360" h="4970207">
                <a:moveTo>
                  <a:pt x="188271" y="0"/>
                </a:moveTo>
                <a:lnTo>
                  <a:pt x="9931089" y="0"/>
                </a:lnTo>
                <a:cubicBezTo>
                  <a:pt x="10035068" y="0"/>
                  <a:pt x="10119360" y="84292"/>
                  <a:pt x="10119360" y="188271"/>
                </a:cubicBezTo>
                <a:lnTo>
                  <a:pt x="10119360" y="4781936"/>
                </a:lnTo>
                <a:cubicBezTo>
                  <a:pt x="10119360" y="4885915"/>
                  <a:pt x="10035068" y="4970207"/>
                  <a:pt x="9931089" y="4970207"/>
                </a:cubicBezTo>
                <a:lnTo>
                  <a:pt x="188271" y="4970207"/>
                </a:lnTo>
                <a:cubicBezTo>
                  <a:pt x="84292" y="4970207"/>
                  <a:pt x="0" y="4885915"/>
                  <a:pt x="0" y="4781936"/>
                </a:cubicBezTo>
                <a:lnTo>
                  <a:pt x="0" y="188271"/>
                </a:lnTo>
                <a:cubicBezTo>
                  <a:pt x="0" y="84292"/>
                  <a:pt x="84292" y="0"/>
                  <a:pt x="188271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18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AE8-72CC-6788-5540-2B3B0C91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E99D-8ECE-D58C-7612-81734842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C671-D09B-CFE7-AD07-966C3823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206A1-1978-CC4F-AF65-3A9837B3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B6542-8D24-F82E-DAB3-A80421BF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7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5905-D4FA-C6E5-F9B4-16E667F5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75C19-2279-4327-11CD-C995C6312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A54C-827F-D71E-FC78-897794EA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CC28-A85E-F2F8-2E84-833CED7B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E8375-9B3D-ABB4-5C4E-D26ABCF0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56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32A5-3189-2AAA-07A6-45F1C49A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5D18-8852-5EA7-A29F-5333F29E6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58270-04D9-C343-4461-0ABB1F1B0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DBE66-B758-3A62-85E3-E215BD14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1254C-7CB0-1444-C553-B56C8481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95308-3158-7A42-BCC4-22E394D8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5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3576-733B-98F7-C676-BB810E79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213D0-23E4-6196-2751-7904D552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8F41A-48C7-B7E7-35E7-EAED7C6DC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1B3CD-6D9D-9804-D6EB-6FA9B59EA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D921A-3A33-C546-799F-8E9171153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D1FB3-D3C5-DE27-11FB-F6172579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7097F-3A60-265B-2BEC-36A6592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BC7BA-A481-D692-238D-5ADE18EF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32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C8DD-A4A0-890C-5E9B-FFA3F786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79800-9DCE-AC1E-7154-3CB1AB25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F4582-AD86-2444-F86A-E5EB3C29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10F54-3712-221D-5702-116B948E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3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E3484-2BD4-70B1-A699-0C187F80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D9C3C-D57A-8D4D-81B8-DA670970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4A7CC-A6CB-76CC-FAF6-E1CD58F8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05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3F00-7DFA-3538-38BB-C2658683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DC9F-5453-7C17-A3D1-FE616AE3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D836D-4A29-0438-A534-8316BB2B5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98893-A355-2CF3-35D8-16A405BE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E1530-334B-F31F-44CB-ADF05D2A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FF537-A7E6-27B6-EE59-4EA9DA91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13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58ED-2BDC-7CE7-A04A-9CB52B4A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E273F-29A2-8A62-1C2F-5B124B8AC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FD4E0-7C7D-95F7-EA17-B71ECBC47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669FC-4292-65E3-ED24-18A35F45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5D13B-5788-0814-954B-7577A61D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3B83B-6863-D70F-5A46-E6CDEAC4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3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26AA3-54D3-5093-0FBA-5BE57EDA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0DA14-11DF-869B-7941-BC70A7CD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C7F0-DC65-20B3-FEB5-54C3303FF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94CEBC-F080-4EF8-A0C3-C1F59FD5FE9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6ECC-3B33-5777-9D17-1FABBC27F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8EB39-EE5F-450B-4BA8-BDFD776C0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34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.techaltum.com/javascript.html" TargetMode="External"/><Relationship Id="rId2" Type="http://schemas.openxmlformats.org/officeDocument/2006/relationships/hyperlink" Target="https://tutorial.techaltum.com/css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html.com/html5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.com/attributes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.techaltum.com/responsive-webdesign.html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A20150-FCA7-49E7-B8B0-89C1C86D5891}"/>
              </a:ext>
            </a:extLst>
          </p:cNvPr>
          <p:cNvSpPr/>
          <p:nvPr/>
        </p:nvSpPr>
        <p:spPr>
          <a:xfrm>
            <a:off x="3557963" y="495344"/>
            <a:ext cx="48933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HTML(Hypertext Markup Language)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05104-FFB6-4880-B0FB-D75E2728F540}"/>
              </a:ext>
            </a:extLst>
          </p:cNvPr>
          <p:cNvGrpSpPr/>
          <p:nvPr/>
        </p:nvGrpSpPr>
        <p:grpSpPr>
          <a:xfrm>
            <a:off x="3347880" y="495344"/>
            <a:ext cx="4617113" cy="1424682"/>
            <a:chOff x="2906183" y="1249655"/>
            <a:chExt cx="6738932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1F211A-47EF-4497-914A-32774A6CAB8F}"/>
                </a:ext>
              </a:extLst>
            </p:cNvPr>
            <p:cNvSpPr/>
            <p:nvPr/>
          </p:nvSpPr>
          <p:spPr>
            <a:xfrm>
              <a:off x="2906183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6F46438-E611-4CE7-99C8-ACCF8BAFF120}"/>
                </a:ext>
              </a:extLst>
            </p:cNvPr>
            <p:cNvSpPr/>
            <p:nvPr/>
          </p:nvSpPr>
          <p:spPr>
            <a:xfrm>
              <a:off x="8105628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F69B1-7E69-483B-10A0-0CFBB767F38E}"/>
              </a:ext>
            </a:extLst>
          </p:cNvPr>
          <p:cNvSpPr txBox="1"/>
          <p:nvPr/>
        </p:nvSpPr>
        <p:spPr>
          <a:xfrm>
            <a:off x="1900036" y="1993604"/>
            <a:ext cx="869141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is the standard language of web used to build the structure of a website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along with </a:t>
            </a:r>
            <a:r>
              <a:rPr lang="en-US" sz="1600" b="0" i="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tooltip="CSS Tutor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1600" b="0" i="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tooltip="javascript tutor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is the core part of web technologies.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was first created by Tim Berners-Lee, Robert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Cailliau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others starting in 1989. It stands for Hyper Text Markup Language.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Hypertext means that the document contains links that allow the reader to jump to other places in the document or to another document altogether. The latest version is known as 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HTML5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 Markup Language is a way how text is processed and presented. To do this HTML uses two things: tags and attributes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Latest – HTML5 </a:t>
            </a:r>
          </a:p>
          <a:p>
            <a:pPr marL="285750" indent="-2857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is used in following applications.</a:t>
            </a:r>
          </a:p>
          <a:p>
            <a:pPr marL="7429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Designing and Development</a:t>
            </a:r>
          </a:p>
          <a:p>
            <a:pPr marL="7429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Emailers Designing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1500"/>
              </a:spcAft>
            </a:pPr>
            <a:endParaRPr lang="en-US" sz="1600" b="0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system-ui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8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34DD2D-31CE-A145-28BA-C527F0871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C737C2C-23AB-A867-6F4B-4C7026ECC6A7}"/>
              </a:ext>
            </a:extLst>
          </p:cNvPr>
          <p:cNvSpPr/>
          <p:nvPr/>
        </p:nvSpPr>
        <p:spPr>
          <a:xfrm>
            <a:off x="3338355" y="472626"/>
            <a:ext cx="4893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Browser Dev tool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844D73-A061-AACD-93F3-FA5E0F05F91E}"/>
              </a:ext>
            </a:extLst>
          </p:cNvPr>
          <p:cNvGrpSpPr/>
          <p:nvPr/>
        </p:nvGrpSpPr>
        <p:grpSpPr>
          <a:xfrm>
            <a:off x="3157380" y="199046"/>
            <a:ext cx="4626638" cy="1424682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54EE117-6B93-9E5D-D837-C968E7F0B705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8140098-99F4-B564-7660-2EE9233B3ADB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D579325-B870-32D3-0E8A-D8CF4202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36" y="1699874"/>
            <a:ext cx="9688277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9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8DA111-25F7-CFAB-CE69-0DDEC01A7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D8135-E416-CF0C-24C6-79AB23AFB912}"/>
              </a:ext>
            </a:extLst>
          </p:cNvPr>
          <p:cNvSpPr/>
          <p:nvPr/>
        </p:nvSpPr>
        <p:spPr>
          <a:xfrm>
            <a:off x="2443242" y="618999"/>
            <a:ext cx="63075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Block-level Elements and Inline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3E7C50-1FA8-47D9-C991-A23FB242D0F8}"/>
              </a:ext>
            </a:extLst>
          </p:cNvPr>
          <p:cNvGrpSpPr/>
          <p:nvPr/>
        </p:nvGrpSpPr>
        <p:grpSpPr>
          <a:xfrm>
            <a:off x="3285396" y="263054"/>
            <a:ext cx="4578444" cy="1538314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3FC95AE-036D-A7B3-F37F-62FAA53F87D4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69E59C1-F21F-E6E3-AEBB-D039ED43DCF9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C786529-90E9-37B4-E3ED-E32D942E0D45}"/>
              </a:ext>
            </a:extLst>
          </p:cNvPr>
          <p:cNvSpPr txBox="1"/>
          <p:nvPr/>
        </p:nvSpPr>
        <p:spPr>
          <a:xfrm>
            <a:off x="1398983" y="1970862"/>
            <a:ext cx="3772825" cy="291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ystem-ui"/>
              </a:rPr>
              <a:t>HTML Block level elements</a:t>
            </a:r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 are elements who behave like blocks, like &lt;p&gt;, &lt;h1&gt;, &lt;div&gt;, &lt;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ystem-ui"/>
              </a:rPr>
              <a:t>ul</a:t>
            </a:r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&gt;, &lt;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ystem-ui"/>
              </a:rPr>
              <a:t>ol</a:t>
            </a:r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&gt;, &lt;pre&gt; and &lt;address&gt;. These elements always starts from a new line and occupy full width of parent element. </a:t>
            </a:r>
            <a:r>
              <a:rPr lang="en-US" b="1" i="0" dirty="0">
                <a:solidFill>
                  <a:schemeClr val="bg1"/>
                </a:solidFill>
                <a:effectLst/>
                <a:latin typeface="system-ui"/>
              </a:rPr>
              <a:t>Block elements</a:t>
            </a:r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 can contain both </a:t>
            </a:r>
            <a:r>
              <a:rPr lang="en-US" b="1" i="0" dirty="0">
                <a:solidFill>
                  <a:schemeClr val="bg1"/>
                </a:solidFill>
                <a:effectLst/>
                <a:latin typeface="system-ui"/>
              </a:rPr>
              <a:t>inline elements</a:t>
            </a:r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 and </a:t>
            </a:r>
            <a:r>
              <a:rPr lang="en-US" b="1" i="0" dirty="0">
                <a:solidFill>
                  <a:schemeClr val="bg1"/>
                </a:solidFill>
                <a:effectLst/>
                <a:latin typeface="system-ui"/>
              </a:rPr>
              <a:t>block elements</a:t>
            </a:r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. Here are some </a:t>
            </a:r>
            <a:r>
              <a:rPr lang="en-US" b="1" i="0" dirty="0">
                <a:solidFill>
                  <a:schemeClr val="bg1"/>
                </a:solidFill>
                <a:effectLst/>
                <a:latin typeface="system-ui"/>
              </a:rPr>
              <a:t>block elements</a:t>
            </a:r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55D11-9BF0-D9A8-31EA-1398D3C7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4866"/>
            <a:ext cx="4646385" cy="39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1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481038-E582-56EA-7E5B-DAB5BC924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3055151-163F-B4A6-32FD-4F5F01EC8277}"/>
              </a:ext>
            </a:extLst>
          </p:cNvPr>
          <p:cNvSpPr/>
          <p:nvPr/>
        </p:nvSpPr>
        <p:spPr>
          <a:xfrm>
            <a:off x="2443242" y="618999"/>
            <a:ext cx="63075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Inline Elements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E99CBE-71B8-C14D-B6BB-DF5EC7A4143F}"/>
              </a:ext>
            </a:extLst>
          </p:cNvPr>
          <p:cNvGrpSpPr/>
          <p:nvPr/>
        </p:nvGrpSpPr>
        <p:grpSpPr>
          <a:xfrm>
            <a:off x="3285396" y="263054"/>
            <a:ext cx="4578444" cy="1538314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6BFF3E9-44A0-6444-2E97-6D59D756E086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5551746-1B7D-C39B-BA75-059A14718531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BADE1D7-7949-6742-CE11-8BD00286828D}"/>
              </a:ext>
            </a:extLst>
          </p:cNvPr>
          <p:cNvSpPr txBox="1"/>
          <p:nvPr/>
        </p:nvSpPr>
        <p:spPr>
          <a:xfrm>
            <a:off x="1292928" y="2239609"/>
            <a:ext cx="39849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HTML</a:t>
            </a:r>
            <a:r>
              <a:rPr lang="en-US" b="1" i="0" dirty="0">
                <a:solidFill>
                  <a:schemeClr val="bg1"/>
                </a:solidFill>
                <a:effectLst/>
                <a:latin typeface="system-ui"/>
              </a:rPr>
              <a:t> inline elements</a:t>
            </a:r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 always start in the same line. Their width is equal to their content. Maximum </a:t>
            </a:r>
            <a:r>
              <a:rPr lang="en-US" b="1" i="0" dirty="0">
                <a:solidFill>
                  <a:schemeClr val="bg1"/>
                </a:solidFill>
                <a:effectLst/>
                <a:latin typeface="system-ui"/>
              </a:rPr>
              <a:t>inline elements</a:t>
            </a:r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 are presentational, for exp, &lt;b&gt;, &lt;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ystem-ui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&gt;, &lt;s&gt;, &lt;u&gt;. Some functional </a:t>
            </a:r>
            <a:r>
              <a:rPr lang="en-US" b="1" i="0" dirty="0">
                <a:solidFill>
                  <a:schemeClr val="bg1"/>
                </a:solidFill>
                <a:effectLst/>
                <a:latin typeface="system-ui"/>
              </a:rPr>
              <a:t>inline elements</a:t>
            </a:r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 are &lt;strong&gt;, &lt;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ystem-ui"/>
              </a:rPr>
              <a:t>em</a:t>
            </a:r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&gt;, &lt;del&gt;, &lt;time&gt; etc.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71BEC-D9DB-67AF-B3BF-C7270BE01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85" y="1559719"/>
            <a:ext cx="452500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9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50CC8-4271-2353-356B-1B50527DE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E0F2EEC-481D-B721-8BE4-E9154A94EB51}"/>
              </a:ext>
            </a:extLst>
          </p:cNvPr>
          <p:cNvGrpSpPr/>
          <p:nvPr/>
        </p:nvGrpSpPr>
        <p:grpSpPr>
          <a:xfrm>
            <a:off x="3347880" y="495344"/>
            <a:ext cx="4617113" cy="1424682"/>
            <a:chOff x="2906183" y="1249655"/>
            <a:chExt cx="6738932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B8F86EC-C39A-2B92-9AE0-75AD9125CCD1}"/>
                </a:ext>
              </a:extLst>
            </p:cNvPr>
            <p:cNvSpPr/>
            <p:nvPr/>
          </p:nvSpPr>
          <p:spPr>
            <a:xfrm>
              <a:off x="2906183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3ACE133-794A-7407-CE3B-FAE75C0BDA38}"/>
                </a:ext>
              </a:extLst>
            </p:cNvPr>
            <p:cNvSpPr/>
            <p:nvPr/>
          </p:nvSpPr>
          <p:spPr>
            <a:xfrm>
              <a:off x="8105628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8591C84-9D6B-0448-3E9D-A1BEC282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501" y="410525"/>
            <a:ext cx="5961489" cy="60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4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A2E13A-2F38-B75E-9738-F185767AA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D8FEE0-4C59-F64D-575E-8379D5FEFD91}"/>
              </a:ext>
            </a:extLst>
          </p:cNvPr>
          <p:cNvSpPr/>
          <p:nvPr/>
        </p:nvSpPr>
        <p:spPr>
          <a:xfrm>
            <a:off x="1921164" y="3574473"/>
            <a:ext cx="2974109" cy="434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AD53CD-887F-9919-A92C-4172177EFB38}"/>
              </a:ext>
            </a:extLst>
          </p:cNvPr>
          <p:cNvSpPr/>
          <p:nvPr/>
        </p:nvSpPr>
        <p:spPr>
          <a:xfrm>
            <a:off x="3493308" y="781671"/>
            <a:ext cx="4893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Tags and Attributes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023C12-7E38-D5D2-CDEC-C6D5E058683C}"/>
              </a:ext>
            </a:extLst>
          </p:cNvPr>
          <p:cNvGrpSpPr/>
          <p:nvPr/>
        </p:nvGrpSpPr>
        <p:grpSpPr>
          <a:xfrm>
            <a:off x="3347880" y="495344"/>
            <a:ext cx="4617113" cy="1424682"/>
            <a:chOff x="2906183" y="1249655"/>
            <a:chExt cx="6738932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CBA770-7978-9C56-BFCA-18F11C27FB7B}"/>
                </a:ext>
              </a:extLst>
            </p:cNvPr>
            <p:cNvSpPr/>
            <p:nvPr/>
          </p:nvSpPr>
          <p:spPr>
            <a:xfrm>
              <a:off x="2906183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419C09-A9AD-1E66-96FE-00F620C69FC5}"/>
                </a:ext>
              </a:extLst>
            </p:cNvPr>
            <p:cNvSpPr/>
            <p:nvPr/>
          </p:nvSpPr>
          <p:spPr>
            <a:xfrm>
              <a:off x="8105628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155AF0-0498-4974-1FB1-40532A7C948C}"/>
              </a:ext>
            </a:extLst>
          </p:cNvPr>
          <p:cNvSpPr txBox="1"/>
          <p:nvPr/>
        </p:nvSpPr>
        <p:spPr>
          <a:xfrm>
            <a:off x="1900036" y="1993604"/>
            <a:ext cx="8691418" cy="424731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Tags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are used to build components in a webpage. Everything in a webpage is create by </a:t>
            </a: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Tags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and closing Tags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 closing tags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C725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tagname</a:t>
            </a:r>
            <a:r>
              <a:rPr lang="en-US" dirty="0">
                <a:solidFill>
                  <a:srgbClr val="C725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Welcome to code&lt;/</a:t>
            </a:r>
            <a:r>
              <a:rPr lang="en-US" dirty="0" err="1">
                <a:solidFill>
                  <a:srgbClr val="C725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tagname</a:t>
            </a:r>
            <a:r>
              <a:rPr lang="en-US" dirty="0">
                <a:solidFill>
                  <a:srgbClr val="C725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dirty="0">
                <a:solidFill>
                  <a:srgbClr val="C725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C725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tagname</a:t>
            </a:r>
            <a:r>
              <a:rPr lang="en-US" dirty="0">
                <a:solidFill>
                  <a:srgbClr val="C725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Attributes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contain additional pieces of information. Attributes take the form of an opening tag and additional info is placed inside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solidFill>
                  <a:srgbClr val="C7254E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b="0" i="0" dirty="0" err="1">
                <a:solidFill>
                  <a:srgbClr val="C7254E"/>
                </a:solidFill>
                <a:effectLst/>
                <a:latin typeface="Courier New" panose="02070309020205020404" pitchFamily="49" charset="0"/>
              </a:rPr>
              <a:t>tagname</a:t>
            </a:r>
            <a:r>
              <a:rPr lang="en-US" b="0" i="0" dirty="0">
                <a:solidFill>
                  <a:srgbClr val="C7254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C7254E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en-US" b="0" i="0" dirty="0">
                <a:solidFill>
                  <a:srgbClr val="C7254E"/>
                </a:solidFill>
                <a:effectLst/>
                <a:latin typeface="Courier New" panose="02070309020205020404" pitchFamily="49" charset="0"/>
              </a:rPr>
              <a:t>="mydog.jpg" alt="A photo of my dog.“/&gt;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720548-B0B5-D03C-1CBD-A516941FD8A7}"/>
              </a:ext>
            </a:extLst>
          </p:cNvPr>
          <p:cNvCxnSpPr/>
          <p:nvPr/>
        </p:nvCxnSpPr>
        <p:spPr>
          <a:xfrm flipH="1">
            <a:off x="4045527" y="2937164"/>
            <a:ext cx="1099128" cy="720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11482F-176D-6B53-A4E8-6CA69103648C}"/>
              </a:ext>
            </a:extLst>
          </p:cNvPr>
          <p:cNvSpPr txBox="1"/>
          <p:nvPr/>
        </p:nvSpPr>
        <p:spPr>
          <a:xfrm>
            <a:off x="5098475" y="2715709"/>
            <a:ext cx="19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HTML Element</a:t>
            </a:r>
          </a:p>
        </p:txBody>
      </p:sp>
    </p:spTree>
    <p:extLst>
      <p:ext uri="{BB962C8B-B14F-4D97-AF65-F5344CB8AC3E}">
        <p14:creationId xmlns:p14="http://schemas.microsoft.com/office/powerpoint/2010/main" val="355669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9C8F9C-EF4C-5723-B878-A4D4FBC07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1DB05D6-A3BF-222D-6516-A819CA1F6859}"/>
              </a:ext>
            </a:extLst>
          </p:cNvPr>
          <p:cNvSpPr/>
          <p:nvPr/>
        </p:nvSpPr>
        <p:spPr>
          <a:xfrm>
            <a:off x="3493308" y="781671"/>
            <a:ext cx="4893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chemeClr val="bg2"/>
                </a:solidFill>
              </a:rPr>
              <a:t>Basic Text Editors</a:t>
            </a:r>
            <a:endParaRPr lang="en-US" sz="3600" dirty="0">
              <a:solidFill>
                <a:schemeClr val="bg2"/>
              </a:solidFill>
              <a:latin typeface="Ubuntu" panose="020B0504030602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FDEF501-F64B-9849-441E-F150EB744598}"/>
              </a:ext>
            </a:extLst>
          </p:cNvPr>
          <p:cNvGrpSpPr/>
          <p:nvPr/>
        </p:nvGrpSpPr>
        <p:grpSpPr>
          <a:xfrm>
            <a:off x="3347880" y="495344"/>
            <a:ext cx="4617113" cy="1424682"/>
            <a:chOff x="2906183" y="1249655"/>
            <a:chExt cx="6738932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F2DFFB1-3088-1296-12F8-38E3E1D668B3}"/>
                </a:ext>
              </a:extLst>
            </p:cNvPr>
            <p:cNvSpPr/>
            <p:nvPr/>
          </p:nvSpPr>
          <p:spPr>
            <a:xfrm>
              <a:off x="2906183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1FB015E-CFA1-A6CA-BB6E-DE967249800F}"/>
                </a:ext>
              </a:extLst>
            </p:cNvPr>
            <p:cNvSpPr/>
            <p:nvPr/>
          </p:nvSpPr>
          <p:spPr>
            <a:xfrm>
              <a:off x="8105628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7DC78A4-3163-E04F-ECC7-FB2C4BDF51B4}"/>
              </a:ext>
            </a:extLst>
          </p:cNvPr>
          <p:cNvSpPr txBox="1"/>
          <p:nvPr/>
        </p:nvSpPr>
        <p:spPr>
          <a:xfrm>
            <a:off x="1858050" y="2253400"/>
            <a:ext cx="403442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Visual Studio Code (VS Code), </a:t>
            </a:r>
            <a:r>
              <a:rPr lang="en-IN" dirty="0" err="1"/>
              <a:t>Atom,Sublime</a:t>
            </a:r>
            <a:r>
              <a:rPr lang="en-IN" dirty="0"/>
              <a:t> Text</a:t>
            </a:r>
          </a:p>
          <a:p>
            <a:pPr marL="342900" indent="-342900">
              <a:buAutoNum type="arabicPeriod"/>
            </a:pPr>
            <a:r>
              <a:rPr lang="en-IN" dirty="0" err="1"/>
              <a:t>CodePen,fiddle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Notepad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23779-8234-1D55-B53D-6D4DA089F787}"/>
              </a:ext>
            </a:extLst>
          </p:cNvPr>
          <p:cNvSpPr txBox="1"/>
          <p:nvPr/>
        </p:nvSpPr>
        <p:spPr>
          <a:xfrm>
            <a:off x="6299531" y="1929354"/>
            <a:ext cx="371078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1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D0B19-7CA2-B305-65D7-EBF9E27D9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78FB6E-7B8D-3DFB-4BB5-66AAC39A2236}"/>
              </a:ext>
            </a:extLst>
          </p:cNvPr>
          <p:cNvSpPr/>
          <p:nvPr/>
        </p:nvSpPr>
        <p:spPr>
          <a:xfrm>
            <a:off x="3493308" y="781671"/>
            <a:ext cx="4893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Basic structure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35C853-A24B-2416-D270-2AF0B33DF546}"/>
              </a:ext>
            </a:extLst>
          </p:cNvPr>
          <p:cNvGrpSpPr/>
          <p:nvPr/>
        </p:nvGrpSpPr>
        <p:grpSpPr>
          <a:xfrm>
            <a:off x="3347880" y="495344"/>
            <a:ext cx="4617113" cy="1424682"/>
            <a:chOff x="2906183" y="1249655"/>
            <a:chExt cx="6738932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DD48B5-2ECC-B0D9-CA28-9D3438E27ED6}"/>
                </a:ext>
              </a:extLst>
            </p:cNvPr>
            <p:cNvSpPr/>
            <p:nvPr/>
          </p:nvSpPr>
          <p:spPr>
            <a:xfrm>
              <a:off x="2906183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DA2837E-9770-099E-3E72-D873D18D8124}"/>
                </a:ext>
              </a:extLst>
            </p:cNvPr>
            <p:cNvSpPr/>
            <p:nvPr/>
          </p:nvSpPr>
          <p:spPr>
            <a:xfrm>
              <a:off x="8105628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2E1F2B-062D-7AB5-F9BE-63902A7DB21E}"/>
              </a:ext>
            </a:extLst>
          </p:cNvPr>
          <p:cNvSpPr txBox="1"/>
          <p:nvPr/>
        </p:nvSpPr>
        <p:spPr>
          <a:xfrm>
            <a:off x="1900036" y="1993604"/>
            <a:ext cx="3558655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//contains metadata</a:t>
            </a:r>
          </a:p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Links,title,content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&lt;/head&gt;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83F5E-7C85-F4BF-1158-951F7276E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131" y="2206353"/>
            <a:ext cx="5088441" cy="1517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2DED2-C7BF-6DBF-1238-E18A2E22D9BC}"/>
              </a:ext>
            </a:extLst>
          </p:cNvPr>
          <p:cNvSpPr txBox="1"/>
          <p:nvPr/>
        </p:nvSpPr>
        <p:spPr>
          <a:xfrm>
            <a:off x="6135131" y="4241194"/>
            <a:ext cx="525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DoctType</a:t>
            </a:r>
            <a:r>
              <a:rPr lang="en-IN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tells – the HTML we using is HTML 5</a:t>
            </a:r>
          </a:p>
        </p:txBody>
      </p:sp>
    </p:spTree>
    <p:extLst>
      <p:ext uri="{BB962C8B-B14F-4D97-AF65-F5344CB8AC3E}">
        <p14:creationId xmlns:p14="http://schemas.microsoft.com/office/powerpoint/2010/main" val="102247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8550E-CC24-4EDB-84D5-50ED465ED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CCE478A-E85E-F508-9322-EFAA03F35A7B}"/>
              </a:ext>
            </a:extLst>
          </p:cNvPr>
          <p:cNvSpPr/>
          <p:nvPr/>
        </p:nvSpPr>
        <p:spPr>
          <a:xfrm>
            <a:off x="3493308" y="781671"/>
            <a:ext cx="4893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HTML head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4F3FB5-8BD0-CAFF-FCCE-F5CD5FF1C808}"/>
              </a:ext>
            </a:extLst>
          </p:cNvPr>
          <p:cNvGrpSpPr/>
          <p:nvPr/>
        </p:nvGrpSpPr>
        <p:grpSpPr>
          <a:xfrm>
            <a:off x="3375589" y="523053"/>
            <a:ext cx="4617113" cy="1424682"/>
            <a:chOff x="2906183" y="1249655"/>
            <a:chExt cx="6738932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82D61-5C77-A319-0651-C46D5746014E}"/>
                </a:ext>
              </a:extLst>
            </p:cNvPr>
            <p:cNvSpPr/>
            <p:nvPr/>
          </p:nvSpPr>
          <p:spPr>
            <a:xfrm>
              <a:off x="2906183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E40111-07E1-1EA0-8271-FD2EB712906E}"/>
                </a:ext>
              </a:extLst>
            </p:cNvPr>
            <p:cNvSpPr/>
            <p:nvPr/>
          </p:nvSpPr>
          <p:spPr>
            <a:xfrm>
              <a:off x="8105628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2D89D1-C9E4-74C8-3627-CBAD5F4FACD4}"/>
              </a:ext>
            </a:extLst>
          </p:cNvPr>
          <p:cNvSpPr txBox="1"/>
          <p:nvPr/>
        </p:nvSpPr>
        <p:spPr>
          <a:xfrm>
            <a:off x="938351" y="1845823"/>
            <a:ext cx="4806667" cy="36856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&lt;meta&gt; element</a:t>
            </a:r>
          </a:p>
          <a:p>
            <a:r>
              <a:rPr lang="en-IN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1.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charset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="UTF-8"&gt;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50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meta charset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 is used to specify the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character encoding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 of webpage. It is compulsory to declare meta charset in a webpage.</a:t>
            </a:r>
          </a:p>
          <a:p>
            <a:pPr lvl="1">
              <a:spcAft>
                <a:spcPts val="1500"/>
              </a:spcAft>
            </a:pP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For Windows OS, the default value for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meta charset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 is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windows-1252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.</a:t>
            </a:r>
          </a:p>
          <a:p>
            <a:pPr lvl="1">
              <a:spcAft>
                <a:spcPts val="1500"/>
              </a:spcAft>
            </a:pP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UTF-8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 or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Unicode Transformation Format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 is the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ystem-ui"/>
              </a:rPr>
              <a:t>the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 most popular charset.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UTF-8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 can render almost all characters like alphabets, numbers,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ystem-ui"/>
              </a:rPr>
              <a:t>greek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ystem-ui"/>
              </a:rPr>
              <a:t>devanagari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ystem-ui"/>
              </a:rPr>
              <a:t>spanish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ystem-ui"/>
              </a:rPr>
              <a:t>french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ystem-ui"/>
              </a:rPr>
              <a:t>chinese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 etc.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UTF-8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 is also the default charset of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Chrome Browser</a:t>
            </a:r>
            <a:endParaRPr lang="en-US" sz="1400" b="0" i="0" dirty="0">
              <a:solidFill>
                <a:srgbClr val="222222"/>
              </a:solidFill>
              <a:effectLst/>
              <a:latin typeface="system-ui"/>
            </a:endParaRPr>
          </a:p>
          <a:p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EA2086-80D3-BD17-1DFF-6D871DA2D62B}"/>
              </a:ext>
            </a:extLst>
          </p:cNvPr>
          <p:cNvSpPr txBox="1"/>
          <p:nvPr/>
        </p:nvSpPr>
        <p:spPr>
          <a:xfrm>
            <a:off x="5892800" y="1845823"/>
            <a:ext cx="5615709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2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.&lt;meta name="description" content="type your description here"&gt;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3.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&lt;meta name="viewport" content="width=device-width, initial-scale=1.0"&gt; </a:t>
            </a:r>
            <a:endParaRPr lang="en-US" altLang="en-US" sz="1400" b="1" dirty="0">
              <a:solidFill>
                <a:srgbClr val="333333"/>
              </a:solidFill>
              <a:latin typeface="Menl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Meta viewport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 is used in </a:t>
            </a:r>
            <a:r>
              <a:rPr lang="en-US" sz="1400" b="0" i="0" u="sng" dirty="0">
                <a:solidFill>
                  <a:srgbClr val="0000CC"/>
                </a:solidFill>
                <a:effectLst/>
                <a:latin typeface="system-ui"/>
                <a:hlinkClick r:id="rId2"/>
              </a:rPr>
              <a:t>Responsive Web Design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 to control the width, scaling and user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22222"/>
              </a:solidFill>
              <a:latin typeface="system-ui"/>
            </a:endParaRP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to style </a:t>
            </a:r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links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link </a:t>
            </a:r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third parties libraries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.&lt;title&gt;HTML course&lt;/title&gt;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---  Defines title in the browser toolbar</a:t>
            </a:r>
          </a:p>
          <a:p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22222"/>
              </a:solidFill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2469BF-5A8D-1C84-07D0-E17F0CC2A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8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01D4FE-3209-8184-73AB-B4125FB55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E21F3C9-AD15-D51D-733C-0D8B55262BBD}"/>
              </a:ext>
            </a:extLst>
          </p:cNvPr>
          <p:cNvSpPr/>
          <p:nvPr/>
        </p:nvSpPr>
        <p:spPr>
          <a:xfrm>
            <a:off x="3493308" y="781671"/>
            <a:ext cx="4893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HTML headings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30645D-0C71-DC92-4F1D-94D24AB2DB25}"/>
              </a:ext>
            </a:extLst>
          </p:cNvPr>
          <p:cNvGrpSpPr/>
          <p:nvPr/>
        </p:nvGrpSpPr>
        <p:grpSpPr>
          <a:xfrm>
            <a:off x="3347880" y="495344"/>
            <a:ext cx="4617113" cy="1424682"/>
            <a:chOff x="2906183" y="1249655"/>
            <a:chExt cx="6738932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6399F7A-A786-AF5A-C26B-92EC436EB35E}"/>
                </a:ext>
              </a:extLst>
            </p:cNvPr>
            <p:cNvSpPr/>
            <p:nvPr/>
          </p:nvSpPr>
          <p:spPr>
            <a:xfrm>
              <a:off x="2906183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91AC9DE-3498-9B59-608B-57E52C53CD53}"/>
                </a:ext>
              </a:extLst>
            </p:cNvPr>
            <p:cNvSpPr/>
            <p:nvPr/>
          </p:nvSpPr>
          <p:spPr>
            <a:xfrm>
              <a:off x="8105628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55829FE-56F9-6295-16D3-41BE24C88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61" y="2129790"/>
            <a:ext cx="2302313" cy="2452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DCA340-4B52-4593-639F-DD7A1A8F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172" y="1714329"/>
            <a:ext cx="4043168" cy="4182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E60CC1-6606-C442-50C0-D65803FCD276}"/>
              </a:ext>
            </a:extLst>
          </p:cNvPr>
          <p:cNvSpPr txBox="1"/>
          <p:nvPr/>
        </p:nvSpPr>
        <p:spPr>
          <a:xfrm>
            <a:off x="2548647" y="5029200"/>
            <a:ext cx="2302313" cy="955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H1 is main heading(level one heading)</a:t>
            </a:r>
          </a:p>
        </p:txBody>
      </p:sp>
    </p:spTree>
    <p:extLst>
      <p:ext uri="{BB962C8B-B14F-4D97-AF65-F5344CB8AC3E}">
        <p14:creationId xmlns:p14="http://schemas.microsoft.com/office/powerpoint/2010/main" val="30014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89E2D-5F8C-3251-A21F-A2173856C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2130A2-7157-D1ED-7698-901C2A5E2108}"/>
              </a:ext>
            </a:extLst>
          </p:cNvPr>
          <p:cNvSpPr/>
          <p:nvPr/>
        </p:nvSpPr>
        <p:spPr>
          <a:xfrm>
            <a:off x="3347880" y="1299355"/>
            <a:ext cx="4893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HTML Paragraph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8D4D26-C51F-B997-7A5F-5BBEC2B616A4}"/>
              </a:ext>
            </a:extLst>
          </p:cNvPr>
          <p:cNvGrpSpPr/>
          <p:nvPr/>
        </p:nvGrpSpPr>
        <p:grpSpPr>
          <a:xfrm>
            <a:off x="3347880" y="978801"/>
            <a:ext cx="4617113" cy="1424682"/>
            <a:chOff x="2906183" y="1249655"/>
            <a:chExt cx="6738932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E860BFE-BCBD-5409-94CF-1914C6356011}"/>
                </a:ext>
              </a:extLst>
            </p:cNvPr>
            <p:cNvSpPr/>
            <p:nvPr/>
          </p:nvSpPr>
          <p:spPr>
            <a:xfrm>
              <a:off x="2906183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4EC6B59-FD84-D503-7DCE-B7E7E115B9F8}"/>
                </a:ext>
              </a:extLst>
            </p:cNvPr>
            <p:cNvSpPr/>
            <p:nvPr/>
          </p:nvSpPr>
          <p:spPr>
            <a:xfrm>
              <a:off x="8105628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BA02AA-6849-CD5A-38FD-0A39C2ACA6E9}"/>
              </a:ext>
            </a:extLst>
          </p:cNvPr>
          <p:cNvSpPr/>
          <p:nvPr/>
        </p:nvSpPr>
        <p:spPr>
          <a:xfrm>
            <a:off x="1126507" y="2861279"/>
            <a:ext cx="9626912" cy="25671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&lt;!-- Paragraph  --&gt;</a:t>
            </a: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&lt;p&gt;</a:t>
            </a: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 Lorem ipsum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 	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Aut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illo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ratione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fuga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sunt quos error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obcaecati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maxime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velit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? Omnis illum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eos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&lt;/p&gt;</a:t>
            </a:r>
          </a:p>
        </p:txBody>
      </p:sp>
    </p:spTree>
    <p:extLst>
      <p:ext uri="{BB962C8B-B14F-4D97-AF65-F5344CB8AC3E}">
        <p14:creationId xmlns:p14="http://schemas.microsoft.com/office/powerpoint/2010/main" val="124247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6876EC-EEF2-B194-02E1-8593DC9A1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A11D47C-AB3A-DDDA-F007-28BFCB02F07F}"/>
              </a:ext>
            </a:extLst>
          </p:cNvPr>
          <p:cNvSpPr/>
          <p:nvPr/>
        </p:nvSpPr>
        <p:spPr>
          <a:xfrm>
            <a:off x="3347880" y="865873"/>
            <a:ext cx="48933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HTML Formatting elements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9884A2-1B2D-830A-73ED-A24F274AB9EC}"/>
              </a:ext>
            </a:extLst>
          </p:cNvPr>
          <p:cNvGrpSpPr/>
          <p:nvPr/>
        </p:nvGrpSpPr>
        <p:grpSpPr>
          <a:xfrm>
            <a:off x="3485978" y="641520"/>
            <a:ext cx="4617113" cy="1424682"/>
            <a:chOff x="2906183" y="1249655"/>
            <a:chExt cx="6738932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9B9930-B031-AE1B-C8B2-B7A590ACE8EB}"/>
                </a:ext>
              </a:extLst>
            </p:cNvPr>
            <p:cNvSpPr/>
            <p:nvPr/>
          </p:nvSpPr>
          <p:spPr>
            <a:xfrm>
              <a:off x="2906183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74F2841-465D-2E65-0B08-6B7CD41043E3}"/>
                </a:ext>
              </a:extLst>
            </p:cNvPr>
            <p:cNvSpPr/>
            <p:nvPr/>
          </p:nvSpPr>
          <p:spPr>
            <a:xfrm>
              <a:off x="8105628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05ACC8-4F9D-2D8D-C3DD-EE97CC607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67" y="2472718"/>
            <a:ext cx="5512037" cy="2254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C94E5D-FF6C-9242-56E5-39E9F1ED3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4" y="2929250"/>
            <a:ext cx="5582020" cy="17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15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694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Consolas</vt:lpstr>
      <vt:lpstr>Courier New</vt:lpstr>
      <vt:lpstr>Menlo</vt:lpstr>
      <vt:lpstr>Open Sans Light</vt:lpstr>
      <vt:lpstr>system-ui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Lavi Rastogi</dc:creator>
  <cp:lastModifiedBy>Lavi Rastogi</cp:lastModifiedBy>
  <cp:revision>38</cp:revision>
  <dcterms:created xsi:type="dcterms:W3CDTF">2024-11-15T10:32:17Z</dcterms:created>
  <dcterms:modified xsi:type="dcterms:W3CDTF">2024-11-18T06:20:27Z</dcterms:modified>
</cp:coreProperties>
</file>