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8" r:id="rId3"/>
    <p:sldId id="284" r:id="rId4"/>
    <p:sldId id="289" r:id="rId5"/>
    <p:sldId id="285" r:id="rId6"/>
    <p:sldId id="286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10" r:id="rId26"/>
    <p:sldId id="311" r:id="rId27"/>
    <p:sldId id="312" r:id="rId28"/>
    <p:sldId id="314" r:id="rId29"/>
    <p:sldId id="315" r:id="rId30"/>
    <p:sldId id="317" r:id="rId31"/>
    <p:sldId id="318" r:id="rId32"/>
    <p:sldId id="319" r:id="rId33"/>
    <p:sldId id="320" r:id="rId34"/>
    <p:sldId id="322" r:id="rId35"/>
    <p:sldId id="324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AEE5-A1AB-DE25-A248-2E153DB9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24444-08AC-145D-A5FE-2F102F22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1C92-FD09-FF30-E6EC-1A8DD195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E2E7-3AEA-47FE-3925-11244268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7357-326C-DD93-1940-575A58A6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476-EA7F-6928-5643-6AA6AE1C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52B87-F66F-2A97-A5FF-866BF83F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6079-4D0E-B114-E626-076F7359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9ACD-6246-3B54-5362-5B78F458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7A63-EF9F-8B9C-3088-507A7A10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752D9-C1E1-E285-4102-4CEF905B3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DB7AC-175D-5CA4-42C6-809855D9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82331-2D1A-849B-4C65-9CE24B15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BB2C-9CF4-FBD9-E21C-078CDE4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D13-46CC-76EE-39CD-CD19159A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4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18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AE8-72CC-6788-5540-2B3B0C9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E99D-8ECE-D58C-7612-8173484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C671-D09B-CFE7-AD07-966C3823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06A1-1978-CC4F-AF65-3A9837B3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6542-8D24-F82E-DAB3-A80421BF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5905-D4FA-C6E5-F9B4-16E667F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75C19-2279-4327-11CD-C995C631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A54C-827F-D71E-FC78-897794EA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CC28-A85E-F2F8-2E84-833CED7B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E8375-9B3D-ABB4-5C4E-D26ABCF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6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32A5-3189-2AAA-07A6-45F1C49A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5D18-8852-5EA7-A29F-5333F29E6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8270-04D9-C343-4461-0ABB1F1B0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DBE66-B758-3A62-85E3-E215BD14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254C-7CB0-1444-C553-B56C8481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95308-3158-7A42-BCC4-22E394D8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576-733B-98F7-C676-BB810E79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213D0-23E4-6196-2751-7904D552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F41A-48C7-B7E7-35E7-EAED7C6D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1B3CD-6D9D-9804-D6EB-6FA9B59E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D921A-3A33-C546-799F-8E9171153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D1FB3-D3C5-DE27-11FB-F617257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7097F-3A60-265B-2BEC-36A6592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BC7BA-A481-D692-238D-5ADE18E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C8DD-A4A0-890C-5E9B-FFA3F78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9800-9DCE-AC1E-7154-3CB1AB25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F4582-AD86-2444-F86A-E5EB3C29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10F54-3712-221D-5702-116B948E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E3484-2BD4-70B1-A699-0C187F80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D9C3C-D57A-8D4D-81B8-DA670970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4A7CC-A6CB-76CC-FAF6-E1CD58F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3F00-7DFA-3538-38BB-C2658683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DC9F-5453-7C17-A3D1-FE616AE3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D836D-4A29-0438-A534-8316BB2B5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8893-A355-2CF3-35D8-16A405BE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1530-334B-F31F-44CB-ADF05D2A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F537-A7E6-27B6-EE59-4EA9DA91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3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8ED-2BDC-7CE7-A04A-9CB52B4A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E273F-29A2-8A62-1C2F-5B124B8A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FD4E0-7C7D-95F7-EA17-B71ECBC4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669FC-4292-65E3-ED24-18A35F45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5D13B-5788-0814-954B-7577A61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B83B-6863-D70F-5A46-E6CDEAC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26AA3-54D3-5093-0FBA-5BE57EDA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0DA14-11DF-869B-7941-BC70A7CD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C7F0-DC65-20B3-FEB5-54C3303FF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4CEBC-F080-4EF8-A0C3-C1F59FD5FE91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6ECC-3B33-5777-9D17-1FABBC27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B39-EE5F-450B-4BA8-BDFD776C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E2F62-EE3F-42C1-96B3-06F43771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4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techaltum.com/javascript.html" TargetMode="External"/><Relationship Id="rId2" Type="http://schemas.openxmlformats.org/officeDocument/2006/relationships/hyperlink" Target="https://tutorial.techaltum.com/cs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html.com/html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com/attributes/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utorial.techaltum.com/responsive-webdesign.html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20150-FCA7-49E7-B8B0-89C1C86D5891}"/>
              </a:ext>
            </a:extLst>
          </p:cNvPr>
          <p:cNvSpPr/>
          <p:nvPr/>
        </p:nvSpPr>
        <p:spPr>
          <a:xfrm>
            <a:off x="1133515" y="715379"/>
            <a:ext cx="10176151" cy="109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HTML(Hypertext Markup Language)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05104-FFB6-4880-B0FB-D75E2728F540}"/>
              </a:ext>
            </a:extLst>
          </p:cNvPr>
          <p:cNvGrpSpPr/>
          <p:nvPr/>
        </p:nvGrpSpPr>
        <p:grpSpPr>
          <a:xfrm>
            <a:off x="722352" y="2306697"/>
            <a:ext cx="10754630" cy="3318507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1F211A-47EF-4497-914A-32774A6CAB8F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F46438-E611-4CE7-99C8-ACCF8BAFF120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F69B1-7E69-483B-10A0-0CFBB767F38E}"/>
              </a:ext>
            </a:extLst>
          </p:cNvPr>
          <p:cNvSpPr txBox="1"/>
          <p:nvPr/>
        </p:nvSpPr>
        <p:spPr>
          <a:xfrm>
            <a:off x="2352214" y="2176818"/>
            <a:ext cx="72081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the standard language of web used to build the structure of a website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along with 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tooltip="CSS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600" b="0" i="0" u="sng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tooltip="javascript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core part of web technologies.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was first created by Tim Berners-Lee, Robert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Cailliau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others starting in 1989. It stands for Hyper Text Markup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 means that the document contains links that allow the reader to jump to other places in the document or to another document altogether. The latest version is known as 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Markup Language is a way how text is processed and presented. To do this HTML uses two things: tags and 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 – HTML5 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is used in following applications.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Designing and Development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Emailers Designing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1500"/>
              </a:spcAft>
            </a:pPr>
            <a:endParaRPr lang="en-US" sz="1600" b="0" i="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2"/>
              </a:solidFill>
              <a:latin typeface="system-ui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4DD2D-31CE-A145-28BA-C527F087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C737C2C-23AB-A867-6F4B-4C7026ECC6A7}"/>
              </a:ext>
            </a:extLst>
          </p:cNvPr>
          <p:cNvSpPr/>
          <p:nvPr/>
        </p:nvSpPr>
        <p:spPr>
          <a:xfrm>
            <a:off x="3338355" y="472626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Ubuntu" panose="020B0504030602030204" pitchFamily="34" charset="0"/>
              </a:rPr>
              <a:t>Browser Dev tool </a:t>
            </a:r>
            <a:endParaRPr lang="en-US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844D73-A061-AACD-93F3-FA5E0F05F91E}"/>
              </a:ext>
            </a:extLst>
          </p:cNvPr>
          <p:cNvGrpSpPr/>
          <p:nvPr/>
        </p:nvGrpSpPr>
        <p:grpSpPr>
          <a:xfrm>
            <a:off x="3157380" y="199046"/>
            <a:ext cx="4626638" cy="142468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4EE117-6B93-9E5D-D837-C968E7F0B70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8140098-99F4-B564-7660-2EE9233B3ADB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D579325-B870-32D3-0E8A-D8CF4202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36" y="1699874"/>
            <a:ext cx="968827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DA111-25F7-CFAB-CE69-0DDEC01A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4D8135-E416-CF0C-24C6-79AB23AFB912}"/>
              </a:ext>
            </a:extLst>
          </p:cNvPr>
          <p:cNvSpPr/>
          <p:nvPr/>
        </p:nvSpPr>
        <p:spPr>
          <a:xfrm>
            <a:off x="498143" y="456345"/>
            <a:ext cx="3179929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Block-level Elements and Inline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55D11-9BF0-D9A8-31EA-1398D3C7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8580"/>
            <a:ext cx="3514725" cy="296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17325-52FF-7459-DE14-80F5ED00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67" y="2769631"/>
            <a:ext cx="2998699" cy="284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19F0E-56EC-3760-26FC-38DCF0FB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579" y="3160927"/>
            <a:ext cx="7256656" cy="43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786529-90E9-37B4-E3ED-E32D942E0D45}"/>
              </a:ext>
            </a:extLst>
          </p:cNvPr>
          <p:cNvSpPr txBox="1"/>
          <p:nvPr/>
        </p:nvSpPr>
        <p:spPr>
          <a:xfrm>
            <a:off x="4539145" y="794635"/>
            <a:ext cx="6483958" cy="169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>
                <a:effectLst/>
              </a:rPr>
              <a:t>HTML Block level elements</a:t>
            </a:r>
            <a:r>
              <a:rPr lang="en-US" sz="1900" b="0" i="0">
                <a:effectLst/>
              </a:rPr>
              <a:t> are elements who behave like blocks, like &lt;p&gt;, &lt;h1&gt;, &lt;div&gt;, &lt;ul&gt;, &lt;ol&gt;, &lt;pre&gt; and &lt;address&gt;. These elements always starts from a new line and occupy full width of parent element. </a:t>
            </a:r>
            <a:r>
              <a:rPr lang="en-US" sz="1900" b="1" i="0">
                <a:effectLst/>
              </a:rPr>
              <a:t>Block elements</a:t>
            </a:r>
            <a:r>
              <a:rPr lang="en-US" sz="1900" b="0" i="0">
                <a:effectLst/>
              </a:rPr>
              <a:t> can contain both </a:t>
            </a:r>
            <a:r>
              <a:rPr lang="en-US" sz="1900" b="1" i="0">
                <a:effectLst/>
              </a:rPr>
              <a:t>inline elements</a:t>
            </a:r>
            <a:r>
              <a:rPr lang="en-US" sz="1900" b="0" i="0">
                <a:effectLst/>
              </a:rPr>
              <a:t> and </a:t>
            </a:r>
            <a:r>
              <a:rPr lang="en-US" sz="1900" b="1" i="0">
                <a:effectLst/>
              </a:rPr>
              <a:t>block elements</a:t>
            </a:r>
            <a:r>
              <a:rPr lang="en-US" sz="1900" b="0" i="0">
                <a:effectLst/>
              </a:rPr>
              <a:t>. Here are some </a:t>
            </a:r>
            <a:r>
              <a:rPr lang="en-US" sz="1900" b="1" i="0">
                <a:effectLst/>
              </a:rPr>
              <a:t>block elements</a:t>
            </a:r>
            <a:r>
              <a:rPr lang="en-US" sz="1900" b="0" i="0">
                <a:effectLst/>
              </a:rPr>
              <a:t>.</a:t>
            </a:r>
            <a:endParaRPr lang="en-US" sz="19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3E7C50-1FA8-47D9-C991-A23FB242D0F8}"/>
              </a:ext>
            </a:extLst>
          </p:cNvPr>
          <p:cNvGrpSpPr/>
          <p:nvPr/>
        </p:nvGrpSpPr>
        <p:grpSpPr>
          <a:xfrm>
            <a:off x="8286430" y="1294396"/>
            <a:ext cx="2998698" cy="1007535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FC95AE-036D-A7B3-F37F-62FAA53F87D4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69E59C1-F21F-E6E3-AEBB-D039ED43DCF9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81038-E582-56EA-7E5B-DAB5BC92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3055151-163F-B4A6-32FD-4F5F01EC8277}"/>
              </a:ext>
            </a:extLst>
          </p:cNvPr>
          <p:cNvSpPr/>
          <p:nvPr/>
        </p:nvSpPr>
        <p:spPr>
          <a:xfrm>
            <a:off x="2443242" y="618999"/>
            <a:ext cx="6307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 Elements</a:t>
            </a:r>
            <a:endParaRPr lang="en-I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E99CBE-71B8-C14D-B6BB-DF5EC7A4143F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BFF3E9-44A0-6444-2E97-6D59D756E086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551746-1B7D-C39B-BA75-059A14718531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BADE1D7-7949-6742-CE11-8BD00286828D}"/>
              </a:ext>
            </a:extLst>
          </p:cNvPr>
          <p:cNvSpPr txBox="1"/>
          <p:nvPr/>
        </p:nvSpPr>
        <p:spPr>
          <a:xfrm>
            <a:off x="1292928" y="2239609"/>
            <a:ext cx="39849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ystem-ui"/>
              </a:rPr>
              <a:t>HTML</a:t>
            </a:r>
            <a:r>
              <a:rPr lang="en-US" b="1" i="0">
                <a:solidFill>
                  <a:schemeClr val="bg1"/>
                </a:solidFill>
                <a:effectLst/>
                <a:latin typeface="system-ui"/>
              </a:rPr>
              <a:t> inline elements</a:t>
            </a:r>
            <a:r>
              <a:rPr lang="en-US" b="0" i="0">
                <a:solidFill>
                  <a:schemeClr val="bg1"/>
                </a:solidFill>
                <a:effectLst/>
                <a:latin typeface="system-ui"/>
              </a:rPr>
              <a:t> always start in the same line. Their width is equal to their content. Maximum </a:t>
            </a:r>
            <a:r>
              <a:rPr lang="en-US" b="1" i="0">
                <a:solidFill>
                  <a:schemeClr val="bg1"/>
                </a:solidFill>
                <a:effectLst/>
                <a:latin typeface="system-ui"/>
              </a:rPr>
              <a:t>inline elements</a:t>
            </a:r>
            <a:r>
              <a:rPr lang="en-US" b="0" i="0">
                <a:solidFill>
                  <a:schemeClr val="bg1"/>
                </a:solidFill>
                <a:effectLst/>
                <a:latin typeface="system-ui"/>
              </a:rPr>
              <a:t> are presentational, for exp, &lt;b&gt;, &lt;i&gt;, &lt;s&gt;, &lt;u&gt;. Some functional </a:t>
            </a:r>
            <a:r>
              <a:rPr lang="en-US" b="1" i="0">
                <a:solidFill>
                  <a:schemeClr val="bg1"/>
                </a:solidFill>
                <a:effectLst/>
                <a:latin typeface="system-ui"/>
              </a:rPr>
              <a:t>inline elements</a:t>
            </a:r>
            <a:r>
              <a:rPr lang="en-US" b="0" i="0">
                <a:solidFill>
                  <a:schemeClr val="bg1"/>
                </a:solidFill>
                <a:effectLst/>
                <a:latin typeface="system-ui"/>
              </a:rPr>
              <a:t> are &lt;strong&gt;, &lt;em&gt;, &lt;del&gt;, &lt;time&gt; etc.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71BEC-D9DB-67AF-B3BF-C7270BE0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66" y="1494421"/>
            <a:ext cx="4525006" cy="423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B9FA9-4078-4145-AA6A-8F06AF89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4" y="5100137"/>
            <a:ext cx="4629796" cy="63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D3DB8-1959-2197-25AA-E201C4E0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5" y="6043711"/>
            <a:ext cx="931675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93DDD1-32D4-4414-4170-0981D4F1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A89D32-B6CB-0884-4BA5-540E2DA7200F}"/>
              </a:ext>
            </a:extLst>
          </p:cNvPr>
          <p:cNvSpPr/>
          <p:nvPr/>
        </p:nvSpPr>
        <p:spPr>
          <a:xfrm>
            <a:off x="2443242" y="618999"/>
            <a:ext cx="6119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Nesting of inline and block elements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CF963E-CDD3-1170-50C1-12D6CC832024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1C38B2D-34B4-0952-1926-7324BA4D00BA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1AB62-ACEE-0C0A-52C6-7B0C7073928B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B789F1-0FAA-525D-8645-1CF325F5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85" y="4271770"/>
            <a:ext cx="7659872" cy="2157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C9305-DCAE-4C14-665F-BD378D4D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5" y="1993255"/>
            <a:ext cx="7659872" cy="21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CFA46-6B11-8178-FC54-04050A93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EEF3BA-C16E-AB9F-E9E6-3CAAC3F261C8}"/>
              </a:ext>
            </a:extLst>
          </p:cNvPr>
          <p:cNvSpPr/>
          <p:nvPr/>
        </p:nvSpPr>
        <p:spPr>
          <a:xfrm>
            <a:off x="2443242" y="618999"/>
            <a:ext cx="6119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List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512772-9343-28A9-F424-D69E12F053DC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FF022E-F941-7D5A-B586-C5B87176EC1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132970-B25B-11AB-014C-6B14D888528C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157E0C-4DE6-DCE3-9DE0-962D696209EA}"/>
              </a:ext>
            </a:extLst>
          </p:cNvPr>
          <p:cNvSpPr/>
          <p:nvPr/>
        </p:nvSpPr>
        <p:spPr>
          <a:xfrm>
            <a:off x="967028" y="1668513"/>
            <a:ext cx="3362144" cy="457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1F1FF-150C-01D3-A6F7-10B0AF2A8615}"/>
              </a:ext>
            </a:extLst>
          </p:cNvPr>
          <p:cNvSpPr txBox="1"/>
          <p:nvPr/>
        </p:nvSpPr>
        <p:spPr>
          <a:xfrm>
            <a:off x="1142608" y="1902690"/>
            <a:ext cx="3050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1.Unordered list (</a:t>
            </a:r>
            <a:r>
              <a:rPr lang="en-IN" dirty="0" err="1"/>
              <a:t>ul</a:t>
            </a:r>
            <a:r>
              <a:rPr lang="en-IN" dirty="0"/>
              <a:t>)</a:t>
            </a:r>
          </a:p>
          <a:p>
            <a:r>
              <a:rPr lang="en-IN" dirty="0"/>
              <a:t>Unordered—</a:t>
            </a:r>
          </a:p>
          <a:p>
            <a:r>
              <a:rPr lang="en-IN" dirty="0"/>
              <a:t>type=none/circle/square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2.Ordered List(</a:t>
            </a:r>
            <a:r>
              <a:rPr lang="en-IN" dirty="0" err="1"/>
              <a:t>ol</a:t>
            </a:r>
            <a:r>
              <a:rPr lang="en-IN" dirty="0"/>
              <a:t>)</a:t>
            </a:r>
          </a:p>
          <a:p>
            <a:r>
              <a:rPr lang="en-IN" dirty="0"/>
              <a:t>type(number by </a:t>
            </a:r>
            <a:r>
              <a:rPr lang="en-IN" dirty="0" err="1"/>
              <a:t>deafault</a:t>
            </a:r>
            <a:r>
              <a:rPr lang="en-IN" dirty="0"/>
              <a:t>)</a:t>
            </a:r>
          </a:p>
          <a:p>
            <a:r>
              <a:rPr lang="en-IN" dirty="0"/>
              <a:t>type=I/</a:t>
            </a:r>
            <a:r>
              <a:rPr lang="en-IN" dirty="0" err="1"/>
              <a:t>i</a:t>
            </a:r>
            <a:r>
              <a:rPr lang="en-IN" dirty="0"/>
              <a:t>(roman)</a:t>
            </a:r>
          </a:p>
          <a:p>
            <a:r>
              <a:rPr lang="en-IN" dirty="0"/>
              <a:t>Type=A/a(alphabets)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type="1" start="10"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They can be nested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1A7F6-FBCC-E1EB-84B7-1B82945D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115" y="2433302"/>
            <a:ext cx="4045508" cy="276263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9FCF1F7-20A4-EB05-3FE4-CE254607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5C173-6446-BC57-66C1-FEE8BC23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84" y="1668513"/>
            <a:ext cx="2458411" cy="2146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A547F2-7990-6DBC-DBAA-C81ECF84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40" y="4001400"/>
            <a:ext cx="20576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A2EFE-F663-F2E5-0C2A-371F0BE1C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938AA0-6A10-9F17-7A28-E9D7A8DC99A3}"/>
              </a:ext>
            </a:extLst>
          </p:cNvPr>
          <p:cNvSpPr/>
          <p:nvPr/>
        </p:nvSpPr>
        <p:spPr>
          <a:xfrm>
            <a:off x="2443242" y="618999"/>
            <a:ext cx="6119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HyperLinks</a:t>
            </a:r>
            <a:endParaRPr lang="en-I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9FC6BB-A2A1-8C75-6094-F27F95AE6A1D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E9583C-8D03-AC0B-5FE7-63D1027CA6A1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CDF979-63ED-EABD-F69C-30F3376E8195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1AAA9B-991F-7EE3-2C9A-C1716964DC4D}"/>
              </a:ext>
            </a:extLst>
          </p:cNvPr>
          <p:cNvSpPr/>
          <p:nvPr/>
        </p:nvSpPr>
        <p:spPr>
          <a:xfrm>
            <a:off x="967028" y="1668513"/>
            <a:ext cx="4777990" cy="457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4D71B-E14F-E252-DD78-73DEE0B47965}"/>
              </a:ext>
            </a:extLst>
          </p:cNvPr>
          <p:cNvSpPr txBox="1"/>
          <p:nvPr/>
        </p:nvSpPr>
        <p:spPr>
          <a:xfrm>
            <a:off x="1142608" y="1902690"/>
            <a:ext cx="44361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Hyperlinks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build using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44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tag. Formally known as anchor tag,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defines a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44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44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444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html document. A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connect a webpage with other webpages or external pages</a:t>
            </a: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 Of 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hyperlinks—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javascript:void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(0)"&gt;Empty Link&lt;/a&gt;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path --&gt;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&lt;a 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="index.html"&gt;First link &lt;/a&gt;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internal link  --&gt;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&lt;a 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="#about"&gt;About&lt;/a&gt;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email link --&gt;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&lt;a </a:t>
            </a:r>
            <a:r>
              <a:rPr lang="en-US" sz="1200" b="0" dirty="0" err="1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200" b="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="mailto:user@domain.com"&gt;Mail Us&lt;/a&gt;</a:t>
            </a:r>
          </a:p>
          <a:p>
            <a:pPr>
              <a:lnSpc>
                <a:spcPts val="1650"/>
              </a:lnSpc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07A594-F294-59AD-6B2F-286ACB4E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7444B1-1F32-19C0-99CE-CA53BA58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6C93EF-29B0-4ED2-74C6-C7BF99F4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466" y="2007552"/>
            <a:ext cx="5785250" cy="2561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105F-F021-ABD1-542C-EF4781BD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66" y="4783265"/>
            <a:ext cx="5705118" cy="5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845A1-AA13-4398-774A-5FBDE6EF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D70FAA1-F518-DD21-15ED-42C48BF6A845}"/>
              </a:ext>
            </a:extLst>
          </p:cNvPr>
          <p:cNvSpPr/>
          <p:nvPr/>
        </p:nvSpPr>
        <p:spPr>
          <a:xfrm>
            <a:off x="2443242" y="618999"/>
            <a:ext cx="6119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D8A3A2-030D-9D1D-9E8B-4D5F1CF33A05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959156-9D62-1ABE-11F0-3DE4D4197420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3B1C41-D910-0A03-BFE2-92E7C7A7AE59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B92CDC-FAC4-3DF2-7D0D-ECFFAE966B68}"/>
              </a:ext>
            </a:extLst>
          </p:cNvPr>
          <p:cNvSpPr/>
          <p:nvPr/>
        </p:nvSpPr>
        <p:spPr>
          <a:xfrm>
            <a:off x="967028" y="1668513"/>
            <a:ext cx="4777990" cy="4570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7D91C-D058-1E94-694A-330F5C578ED0}"/>
              </a:ext>
            </a:extLst>
          </p:cNvPr>
          <p:cNvSpPr txBox="1"/>
          <p:nvPr/>
        </p:nvSpPr>
        <p:spPr>
          <a:xfrm>
            <a:off x="1137945" y="2322541"/>
            <a:ext cx="443615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Images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defined within 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 tag.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tag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an void tag.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alt attributes are compulsory to add path of image and alternative text.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="logo.png" alt="alternate text of image" 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Attributes--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/alt – compulsory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 high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Width/height – to set width height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71C545C-0E76-192B-D1E7-9BAD2322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45FC1D-9DDE-7435-24A4-02D16EB4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9D0F5A-0B92-E3B5-D918-EA1DDFAD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F6C8C-FC1F-1262-26A5-9EFDA757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98" y="1559719"/>
            <a:ext cx="4662972" cy="242021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9C37997-2BE8-9B61-AA26-B45A6549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47DB18-043F-E408-B669-651CECA7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0191"/>
            <a:ext cx="4331855" cy="23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8B788-8A5B-8299-BBD8-3629262E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EBE721-3017-C8BF-40D3-2AB3CD7B964E}"/>
              </a:ext>
            </a:extLst>
          </p:cNvPr>
          <p:cNvSpPr/>
          <p:nvPr/>
        </p:nvSpPr>
        <p:spPr>
          <a:xfrm>
            <a:off x="2443242" y="618999"/>
            <a:ext cx="6119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Entities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A6F6DA-A15A-B224-7DE6-3C4EF66FA058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A4B005-19D7-0D98-97C6-A27319D9937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C8EE72-BAF1-B97D-40F2-A41C6204C0F1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1617C6-C494-82D3-DE01-47454531E823}"/>
              </a:ext>
            </a:extLst>
          </p:cNvPr>
          <p:cNvSpPr/>
          <p:nvPr/>
        </p:nvSpPr>
        <p:spPr>
          <a:xfrm>
            <a:off x="967028" y="1668513"/>
            <a:ext cx="3362144" cy="3906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CD29F-55D2-4A22-5C63-40F70C06B77F}"/>
              </a:ext>
            </a:extLst>
          </p:cNvPr>
          <p:cNvSpPr txBox="1"/>
          <p:nvPr/>
        </p:nvSpPr>
        <p:spPr>
          <a:xfrm>
            <a:off x="1137945" y="2266107"/>
            <a:ext cx="2922778" cy="261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Entities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can be written using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name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(ASCII Code). To use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type &amp;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 and to use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type &amp;#ascii;. To write Entity Number in Hexadecimal, use &amp;#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hexecode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Examples—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27746EE-0C04-7AB0-7618-9A63102A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881FC1-DC58-5D8D-781B-E607A490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1B7EB9-C109-15BF-BE68-677BA044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B473AC-389A-21E7-11B4-75EA254F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F4BC36-A838-D85B-7592-B0C7705F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AC1411-2E02-82BB-503D-AFE684CA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89" y="1675887"/>
            <a:ext cx="7129632" cy="2281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C2EAED-0762-2941-9EEF-978B8AAB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89" y="4185868"/>
            <a:ext cx="7135528" cy="808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7FA168-C2F5-2E6F-3A8F-016CBA52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89" y="5412942"/>
            <a:ext cx="7129632" cy="2956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C394B2-B29C-0CF8-FE44-A7DE01E0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287" y="4249393"/>
            <a:ext cx="2329625" cy="11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F0201-B1C7-A23C-8F2B-2CC69F7C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FAFCA78-F3C2-0863-77F9-9D7C601CDC48}"/>
              </a:ext>
            </a:extLst>
          </p:cNvPr>
          <p:cNvSpPr/>
          <p:nvPr/>
        </p:nvSpPr>
        <p:spPr>
          <a:xfrm>
            <a:off x="2443242" y="618999"/>
            <a:ext cx="6119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IN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endParaRPr lang="en-IN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C9BD9C-9D95-205E-EAD0-A91E0975EC39}"/>
              </a:ext>
            </a:extLst>
          </p:cNvPr>
          <p:cNvGrpSpPr/>
          <p:nvPr/>
        </p:nvGrpSpPr>
        <p:grpSpPr>
          <a:xfrm>
            <a:off x="3285396" y="263054"/>
            <a:ext cx="4578444" cy="1538314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054939-77B5-C048-4181-A6F681AC5729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57D8A22-0A1A-D01E-F1DF-8E740B0C4C64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D2B55B-904D-FFD1-5543-F8EAA933BE80}"/>
              </a:ext>
            </a:extLst>
          </p:cNvPr>
          <p:cNvSpPr/>
          <p:nvPr/>
        </p:nvSpPr>
        <p:spPr>
          <a:xfrm>
            <a:off x="766917" y="2004639"/>
            <a:ext cx="5663380" cy="3708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64A7E-1237-E00C-C914-B09DAED0F074}"/>
              </a:ext>
            </a:extLst>
          </p:cNvPr>
          <p:cNvSpPr txBox="1"/>
          <p:nvPr/>
        </p:nvSpPr>
        <p:spPr>
          <a:xfrm>
            <a:off x="926899" y="2268557"/>
            <a:ext cx="511537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Iframe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 is a inline element used to embed other webpages or website within a page. 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system-ui"/>
              </a:rPr>
              <a:t>Iframe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can also be used to embedded 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system-ui"/>
              </a:rPr>
              <a:t>Youtube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 video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embed Google map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to a webpage</a:t>
            </a:r>
            <a:r>
              <a:rPr lang="en-US" sz="1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Examples—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&lt;</a:t>
            </a:r>
            <a:r>
              <a:rPr lang="en-US" altLang="en-US" sz="1400" dirty="0" err="1">
                <a:latin typeface="Arial" panose="020B0604020202020204" pitchFamily="34" charset="0"/>
              </a:rPr>
              <a:t>iframe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src</a:t>
            </a:r>
            <a:r>
              <a:rPr lang="en-US" altLang="en-US" sz="1400" dirty="0">
                <a:latin typeface="Arial" panose="020B0604020202020204" pitchFamily="34" charset="0"/>
              </a:rPr>
              <a:t>=‘’&gt;&lt;/</a:t>
            </a:r>
            <a:r>
              <a:rPr lang="en-US" altLang="en-US" sz="1400" dirty="0" err="1">
                <a:latin typeface="Arial" panose="020B0604020202020204" pitchFamily="34" charset="0"/>
              </a:rPr>
              <a:t>iframe</a:t>
            </a:r>
            <a:r>
              <a:rPr lang="en-US" altLang="en-US" sz="1400" dirty="0">
                <a:latin typeface="Arial" panose="020B0604020202020204" pitchFamily="34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935FBBD-97C6-0F21-EBEF-3C62C6F6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E73434-A91B-4003-215C-0C4EEC88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BA6917-9D9C-F832-4597-44C817496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6C6D1E-DEFD-ED2A-6C8E-B3EBF01B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52CA3F-56DF-B460-1273-E4908BEC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CEB2B-9AE1-4F5A-1663-89A32B83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82" y="2004638"/>
            <a:ext cx="5019810" cy="37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FD38B-2F8B-6371-7300-C41AF829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67BA6-EF75-3F69-0E2E-0E936BB54E97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Semantic Elements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C955DB-06FE-10D7-5D22-1C7929C9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3" y="3111607"/>
            <a:ext cx="4130734" cy="2808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28E5B-09FC-E620-9E76-795ABE73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912" y="2776567"/>
            <a:ext cx="4781654" cy="31439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D7D575-F618-8DD0-590A-88E52FC2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DE9D71-16DE-C908-8296-B4A1047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3743C7-B214-DD33-84E6-EFB4DDCE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983F7C-49E8-45D0-8082-0F43A54EDCCD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265ADF-1C17-7666-01D2-FEFC6BCD9368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02BEC2-5D98-7607-C887-BDF23374B1EA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A995641C-FA43-5842-7803-C4B5CB1D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483FE8-8D79-0A55-AA4C-B96089AA7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80F705-85B8-F34E-56D5-15741BB5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50CC8-4271-2353-356B-1B50527D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91C84-9D6B-0448-3E9D-A1BEC282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287693"/>
            <a:ext cx="3343202" cy="3385521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0F2EEC-481D-B721-8BE4-E9154A94EB51}"/>
              </a:ext>
            </a:extLst>
          </p:cNvPr>
          <p:cNvGrpSpPr/>
          <p:nvPr/>
        </p:nvGrpSpPr>
        <p:grpSpPr>
          <a:xfrm>
            <a:off x="5545244" y="2769691"/>
            <a:ext cx="6020730" cy="1857790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B8F86EC-C39A-2B92-9AE0-75AD9125CCD1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3ACE133-794A-7407-CE3B-FAE75C0BDA38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2C204A-9DDA-7C19-3328-536A1D074CE8}"/>
              </a:ext>
            </a:extLst>
          </p:cNvPr>
          <p:cNvSpPr txBox="1"/>
          <p:nvPr/>
        </p:nvSpPr>
        <p:spPr>
          <a:xfrm>
            <a:off x="7164842" y="3307991"/>
            <a:ext cx="3486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6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41CB5-E33C-0627-43C9-21EF12ED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23E110-B0E1-AFEA-A135-3AAAABA7E874}"/>
              </a:ext>
            </a:extLst>
          </p:cNvPr>
          <p:cNvSpPr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Emmet shortcut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E08149-05E7-DD7F-F756-7A382D5D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2777"/>
            <a:ext cx="1590019" cy="1983588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E1A553-779C-22F2-EAA3-17BAA171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7" y="3077453"/>
            <a:ext cx="2461060" cy="3700842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DDD9A6-B802-97A1-2503-34500D39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050" y="4605513"/>
            <a:ext cx="1774224" cy="217278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5FF460E-72D8-63C0-0649-BB4735F34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DD8230-BB9F-EA41-74D5-F0641671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8E5C9A-9D62-ADD1-EC6A-32B8FCB6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66DC59-7D7A-804C-1C98-29FBA48E4027}"/>
              </a:ext>
            </a:extLst>
          </p:cNvPr>
          <p:cNvGrpSpPr/>
          <p:nvPr/>
        </p:nvGrpSpPr>
        <p:grpSpPr>
          <a:xfrm>
            <a:off x="1992086" y="558731"/>
            <a:ext cx="2410098" cy="809770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59A6A54-7564-9898-ACD7-C3E95ACF5C1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F823B0-3AE8-CBF3-551D-850FB62432A2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6FAE1B11-B33A-28DA-F5F2-1701708C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8A2BB8-3694-D1D3-3763-EE738AB4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7FD82E-28CE-EDAF-F29F-F38992537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649" y="49526"/>
            <a:ext cx="1797555" cy="27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0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45F49-85C3-777E-604E-F7E08805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DB3ABC5-A08C-763B-58B8-5440FD67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734F09-AE67-76C3-D9CD-A109B6DB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98CDE-7BBE-BB01-3CCC-C243B5AB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25BDF0-2E3F-E7C9-4E62-8DDA0C14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D6537-8BDD-4D10-C165-798A9A91503B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ADF64D-C5B0-E18D-6902-60169FE6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AD9F31-811D-547C-6C6A-FD4CEAA9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933E85-A82F-59DD-7149-116EB607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1BE422-36BC-5531-AA72-7C9085FBE0C7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C6E498-C15B-F47A-1C7E-D4D791A9E54A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C59716-15F0-C9D3-E97A-37EC8D91CF14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14C6A886-C981-D7E3-96BE-660A21A2B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D7D19F-5F19-0E8D-19D0-ABE21299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BF7BCB-F865-DCED-4639-06488475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A92B6-2101-12CC-6679-ABB07D4D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57" y="1721043"/>
            <a:ext cx="11282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HTML Tables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are used to display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tabular 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in html.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Table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is defined within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&lt;table&gt;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tag and then table row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&lt;tr&gt;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and cells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&lt;td&gt;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or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&lt;th&gt;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7526B-A41C-EFB6-CDB9-219CD13C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92" y="3756330"/>
            <a:ext cx="3818048" cy="1452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B81E2C-65FA-5EC0-B3F1-2FD5CEA84875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AAB014-ED73-2D3C-7A29-A5F93FE9FDC2}"/>
              </a:ext>
            </a:extLst>
          </p:cNvPr>
          <p:cNvSpPr txBox="1"/>
          <p:nvPr/>
        </p:nvSpPr>
        <p:spPr>
          <a:xfrm>
            <a:off x="699715" y="2638105"/>
            <a:ext cx="5041752" cy="3149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&lt;table&gt;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&gt;cell Heading 1&lt;/td&gt;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&gt;cell Heading 2&lt;/td&gt;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&lt;/tr&gt;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&lt;td&gt;row 1 - cell 1&lt;/td&gt;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&lt;td&gt;row 1 - cell 2&lt;/td&gt;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&lt;td&gt;row 2 - cell 1&lt;/td&gt;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&lt;td&gt;row 2 - cell 2&lt;/td&gt;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&lt;/table&gt;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AE520A-23B3-E52A-92B8-9FC67FB7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42" y="3486277"/>
            <a:ext cx="3818048" cy="145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816DB-1938-6E9B-1B52-EC1E6F5E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F21DF2F-4F65-D8AD-4F34-A06077941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924BC-A6B5-AAA3-D43A-414E5D911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8E184-0E73-8C12-D3D0-514B315F1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AAC020-0DDC-9785-F679-B9716E44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842A0-F136-24F9-EF1E-C5BBCB95BBEE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tables(</a:t>
            </a:r>
            <a:r>
              <a:rPr lang="en-US" sz="3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colspan</a:t>
            </a: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36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rowspan</a:t>
            </a: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25934-D686-C89E-E4F3-DD5FD3F9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8C2133-E328-ECAB-8D73-E0065626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DD8D7D-953B-E220-1185-2838C24D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8C6FD0-2C2F-E43A-D819-2A59D31B1720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58958F-0FFA-B3D4-1605-195606582C5B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0F0F85-5DCE-6F81-58F0-7B4572C2191C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5AAA54DA-65B4-C630-6B84-0F90F465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5ED34D7-EB89-CDB2-EE2E-721E85FA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6B24E8-EE56-C88B-4EE4-6A4AD05A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B37CD-5251-E9A8-8EA8-87348EB6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57" y="1721043"/>
            <a:ext cx="11282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HTML Tables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are used to display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tabular data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in html.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Table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is defined within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&lt;table&gt;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tag and then table row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&lt;tr&gt;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and cells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&lt;td&gt;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system-ui"/>
              </a:rPr>
              <a:t> or 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enlo"/>
              </a:rPr>
              <a:t>&lt;th&gt;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36F1C-8C27-7C60-6C42-5967C123C024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89495-86D2-9085-7034-6FDF6043C50A}"/>
              </a:ext>
            </a:extLst>
          </p:cNvPr>
          <p:cNvSpPr txBox="1"/>
          <p:nvPr/>
        </p:nvSpPr>
        <p:spPr>
          <a:xfrm>
            <a:off x="293900" y="2083562"/>
            <a:ext cx="4376467" cy="35655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1&lt;/td&gt;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2&lt;/td&gt;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3&lt;/td&gt;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&lt;/tr&gt;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1 - cell 1&lt;/td&gt;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1 - cell 2&lt;/td&gt;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1 - cell 3&lt;/td&gt;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 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="2"&gt;row 2 - cell 1&lt;/td&gt;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2 - cell 3&lt;/td&gt;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&lt;/table&gt;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2EB8F2-FB26-8042-D04B-E1B318AE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2" y="5649090"/>
            <a:ext cx="4703640" cy="1189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7F92E-6CC1-89D9-EFE1-B73353DA20BA}"/>
              </a:ext>
            </a:extLst>
          </p:cNvPr>
          <p:cNvSpPr txBox="1"/>
          <p:nvPr/>
        </p:nvSpPr>
        <p:spPr>
          <a:xfrm>
            <a:off x="5603065" y="2063885"/>
            <a:ext cx="5867700" cy="35655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&lt;table&gt;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1&lt;/td&gt;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2&lt;/td&gt;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  &lt;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&gt;cell Heading 3&lt;/td&gt;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  &lt;/tr&gt;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="2"&gt;row 1 - cell 1&lt;/td&gt;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1 - cell 2&lt;/td&gt;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1 - cell 3&lt;/td&gt;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2 - cell 1&lt;/td&gt;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&lt;td&gt;row 2 - cell 3&lt;/td&gt;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&lt;/tr&gt;</a:t>
            </a: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&lt;/table&gt;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70838F-2BC1-30D7-53C8-E73C0B08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99" y="5709755"/>
            <a:ext cx="510611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D8039-4D62-8A33-DF9D-1AC0B907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D6D9243-B707-DB03-3704-478E5082B06C}"/>
              </a:ext>
            </a:extLst>
          </p:cNvPr>
          <p:cNvSpPr/>
          <p:nvPr/>
        </p:nvSpPr>
        <p:spPr>
          <a:xfrm>
            <a:off x="529582" y="26000"/>
            <a:ext cx="5349875" cy="3374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Assignment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4ADCB-7022-9B9B-2AAA-D01A04D8BDD6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318E3F-FE41-866E-4282-170F72239D71}"/>
              </a:ext>
            </a:extLst>
          </p:cNvPr>
          <p:cNvGrpSpPr/>
          <p:nvPr/>
        </p:nvGrpSpPr>
        <p:grpSpPr>
          <a:xfrm>
            <a:off x="6185998" y="4476461"/>
            <a:ext cx="5455138" cy="1832877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F4B617D-8DD3-BED5-09BF-F9FD144DDA91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5D6288-009A-DFEF-955A-C05DC9152F04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899095F1-81DB-1A20-DE40-265529FE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56A38D-C846-556C-1C91-624191A9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354943-6DEA-DF35-057E-A7F5479E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D991E34-1644-A7AD-1075-64B53233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4" y="1000192"/>
            <a:ext cx="5846511" cy="56323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Topics to Include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Basic Structure of an HTML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&lt;!DOCTYPE html&gt; at the 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the &lt;html&gt;, &lt;head&gt;, and &lt;body&gt;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proper title using &lt;title&gt; in the &lt;head&gt;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Headings and Paragraphs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all six heading tags (&lt;h1&gt; to &lt;h6&gt;) with appropriate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at least three paragraphs using &lt;p&gt;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Text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tags like &lt;b&gt;,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&lt;u&gt;, &lt;small&gt;, &lt;mark&gt;, &lt;strong&gt;, and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within the paragraphs.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ordered list (&lt;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 of your favorite hobbies.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unordered list (&lt;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 of five programming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nested list inside one of the unordered list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an external link to a search engine (e.g., Google).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an internal link that scrolls to a section on the same page (use &lt;a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="#section-id"&gt;).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table displaying a student’s marks in 3 subjects.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these elements: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heading (&lt;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 and columns using &lt;tr&gt; and &lt;td&gt;.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caption for the 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11B42-578C-2C3C-18AC-CED4C3C8FEB9}"/>
              </a:ext>
            </a:extLst>
          </p:cNvPr>
          <p:cNvSpPr txBox="1"/>
          <p:nvPr/>
        </p:nvSpPr>
        <p:spPr>
          <a:xfrm>
            <a:off x="6500706" y="1341830"/>
            <a:ext cx="4787610" cy="43396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an image from your computer (use the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tag with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an image from a URL.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alt text for all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the image size using the width and height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Div and Span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 &lt;div&gt; to create a section with a background color and some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&lt;span&gt; to highlight specific words in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Inline and Block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 at least three block-level elements (e.g., &lt;div&gt;, &lt;p&gt;, &lt;h1&gt;).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 at least three inline elements (e.g., &lt;span&gt;, &lt;b&gt;,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comments to explain each section of your HTML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Should make a proper website type design using all semantic elements.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FEDA1-175F-CDEE-BF3B-DD09F661E4A1}"/>
              </a:ext>
            </a:extLst>
          </p:cNvPr>
          <p:cNvSpPr txBox="1"/>
          <p:nvPr/>
        </p:nvSpPr>
        <p:spPr>
          <a:xfrm>
            <a:off x="4636719" y="268201"/>
            <a:ext cx="4150960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ts val="2700"/>
              </a:lnSpc>
            </a:pPr>
            <a:r>
              <a:rPr lang="en-IN" sz="3600" b="0" i="0" dirty="0">
                <a:effectLst/>
                <a:latin typeface="Google Sans"/>
              </a:rPr>
              <a:t>ASSIGNMENT 1</a:t>
            </a:r>
            <a:endParaRPr lang="en-IN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92FEE6-B411-88A8-02EE-11526B7A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F7DDD98-3C92-9595-81FC-DC9D0144E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8B3997-3F3D-134A-6C9F-A1781B43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1DA7C8-880B-5B0D-F96E-7D60C3296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4D82B8-1F45-FE93-1F3C-14E92427C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AB75D-33FD-7383-EBBA-13FBBDD0D121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Forms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6E820B-E59D-1137-BDB7-F282D552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23256C-9439-0F18-3ADA-3A3EF9D3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DFE324-8E1A-4725-1990-8F79D866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AC4623-E3AE-7069-1709-E536B18C20A6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D3E99F-BD82-C63E-F214-A4A78BA68FC6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72FD51-9DC7-69C5-2AB3-3E32A9981B57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5A379CC1-3255-E8B9-7302-5EA86B43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405A87-0330-E1C2-B999-21F3D207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94B5CC2-C8E4-0C05-5243-F236A261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35771D-5674-91FF-C25E-026F9B1A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57" y="1727413"/>
            <a:ext cx="11220286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&lt;form&gt;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element is a container for different types of input elements, such as: text fields, checkboxes, radio buttons, submit buttons, etc.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can display forms , not process them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HTML form is used to collect user input. The user input is most often sent to a server for processing.(action and method)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used to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across the web, like login, signup etc.</a:t>
            </a: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&lt;label&gt;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&lt;select&gt;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&lt;button&gt;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fieldset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&lt;legend&gt;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datalist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&lt;option&gt;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optgroup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E4468-8B26-D8B1-ED76-F1B73993B4F5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1A614B5-0E5D-1335-EBFF-2C6366B5E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7F5B44-9C7B-1845-CAB6-846FE494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09" y="3189321"/>
            <a:ext cx="4693162" cy="33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5D707-2960-FB4B-F047-17F7E60D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6BFE75-5AFD-64AA-1B2C-391770C5B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4F5F52-DA5A-CE38-063C-EF7F5BE4F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802ECA-E065-1C26-395D-385429AA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9B1CF9-E3D1-2308-6EC3-01E8D7DDE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69812-BDF1-A833-C055-A16E6EFE7FBC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&lt;input&gt;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E5A40-52D5-C2DB-06D0-85CB7F51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C553F2-150B-85B3-33EA-096D3D37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9B58D5-9A11-69E9-C7E1-65513C77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7E70EB-615C-514D-43B1-3D06B8E9633C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25CF72-7685-680A-9BC5-7CB45770CFEE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B03668-DF70-6A9B-1B82-4B5FF0B5AAFE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F8A7237A-CEC9-052F-0A4D-0A1A88577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0D36E2-E1E4-3B50-EB17-2551EC77E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90C0C4-B2D8-887F-ECF0-156DC8E6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EC9B0C-D501-C4C1-1318-5831BAE6B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455945"/>
            <a:ext cx="4996869" cy="29623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&lt;input type="text"&gt;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defines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single-line text input field.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type text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&lt;input type="text"&gt; is the common </a:t>
            </a:r>
            <a:r>
              <a:rPr lang="en-US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element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name, surname, country, numbers and symbols in single line. Default input type is always text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&lt;label for="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"&gt;First Name:&lt;/label&gt;</a:t>
            </a:r>
          </a:p>
          <a:p>
            <a:pPr>
              <a:lnSpc>
                <a:spcPts val="1650"/>
              </a:lnSpc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&lt;input type="text" id="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value="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lavi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rastogi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  </a:t>
            </a:r>
            <a: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DA043-AE6F-1393-345F-0DC27185CD34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519E99-13A1-214B-BD7A-76CBBAE7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77640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25D8B7B-2F76-8992-CA75-74C8C079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251" y="115756"/>
            <a:ext cx="5597304" cy="65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17E89-3170-6057-C70C-0AFDE8A1D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6A7D8-9D82-F649-8A34-9895055A0F80}"/>
              </a:ext>
            </a:extLst>
          </p:cNvPr>
          <p:cNvSpPr/>
          <p:nvPr/>
        </p:nvSpPr>
        <p:spPr>
          <a:xfrm>
            <a:off x="455064" y="3202631"/>
            <a:ext cx="3198525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&lt;input types&gt;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D500AA-2277-3D53-CADF-750A6370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2" y="1062507"/>
            <a:ext cx="2708196" cy="10977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49A22-2AE1-3F52-8FA5-4EDDA2B8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124" y="43934"/>
            <a:ext cx="5428283" cy="659973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7DB22F6-7D3E-4C0A-99C0-6067FDFE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D8A27F-CA9F-EBB8-F76D-AA2FE667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E5762B-B337-C297-B84D-03987232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844D3-976C-68C2-F95A-169405432253}"/>
              </a:ext>
            </a:extLst>
          </p:cNvPr>
          <p:cNvSpPr txBox="1"/>
          <p:nvPr/>
        </p:nvSpPr>
        <p:spPr>
          <a:xfrm>
            <a:off x="2133266" y="2104873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8FC965-DAC1-C5C2-D276-099E31DCB8CC}"/>
              </a:ext>
            </a:extLst>
          </p:cNvPr>
          <p:cNvGrpSpPr/>
          <p:nvPr/>
        </p:nvGrpSpPr>
        <p:grpSpPr>
          <a:xfrm>
            <a:off x="4775216" y="2900119"/>
            <a:ext cx="3147411" cy="105750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334BC29-80C6-F83E-0502-12FEE5D14D14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6D6263-B2A4-0204-9965-48245ECC27E7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9A51E052-EA99-77AC-AA2B-776E2633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F1F792-3467-B52E-7162-3AAF0E25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290DC7-58FB-110B-7B55-80660ED2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39D05-EE50-1CC9-3DAE-DB467C36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1AA067-EE1F-71CC-99CF-F54FC95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460438-8485-C813-0169-7F20B591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F0F8CD-D84C-4D58-C82F-345DDC5CB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2306CD-EE5E-AC81-7DF3-5FD08CE3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7FF6D-C918-207E-9DD2-0BF49E01B768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HTML forms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43461-B11C-B70D-96DE-D0B5BE33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31D9D3-4549-7B5E-6BC1-9A2F6BB6ABAB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8D88DA-EE38-F07F-70AC-D437E4DB125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364BCC-4619-7B3C-0F20-1C2E636561B0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42530A96-4863-CF7E-6BAF-683BBBC1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BCFFB7-D382-FBF2-68BE-7D3D2A01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F1956F-C6FA-8233-B6EB-591DDC68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DC5727-D186-C8D0-2C73-8C3D35EB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130304"/>
            <a:ext cx="4751063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 or select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dropdown is used to fetch single or multiple options in dropdown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&lt;</a:t>
            </a:r>
            <a:r>
              <a:rPr lang="en-US" alt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 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 defines a multi-line input field (a text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&lt;button&gt; 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 defines a clickable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feildset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group some elements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5C04F-6612-F5E6-439D-40F79A87B20C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5B7192-872D-998F-699A-B8AA2446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58" y="643095"/>
            <a:ext cx="7106667" cy="56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36B9C-C3D0-B3C7-A528-6E65F358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8E839C-852A-A098-6AC4-16E98124B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950E82-F013-28FE-C5BB-3738C6B9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0349CA-DF7F-9A0B-3EC3-F50979223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544CA2-7524-C91B-EE96-3FBB506A8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77F7F-2B59-0F3F-EFD6-05FB29DD0D0C}"/>
              </a:ext>
            </a:extLst>
          </p:cNvPr>
          <p:cNvSpPr/>
          <p:nvPr/>
        </p:nvSpPr>
        <p:spPr>
          <a:xfrm>
            <a:off x="529582" y="26000"/>
            <a:ext cx="5349875" cy="3374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Assignment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AD79E-4220-124B-BC53-5D71BF285B5C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86DA3-8008-D075-0A4F-8CB41EF9245E}"/>
              </a:ext>
            </a:extLst>
          </p:cNvPr>
          <p:cNvGrpSpPr/>
          <p:nvPr/>
        </p:nvGrpSpPr>
        <p:grpSpPr>
          <a:xfrm>
            <a:off x="6185998" y="4476461"/>
            <a:ext cx="5455138" cy="1832877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BFFF61-9CD0-28D5-5921-E2D64F694603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BD01E7-CA2A-B9B3-B2B4-C4FE8005DF5E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E00222A6-6DBE-E03D-9E59-EBAFFAFD6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DACEF7-BCD2-FC4D-6A03-CC1FA627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B7A348A-DBE4-3531-93C1-4FFA361A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EE130E-E000-7BCF-5E93-13C265DA9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4" y="1141775"/>
            <a:ext cx="11696831" cy="5016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a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Form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users can sign up for an account. The form should include various input types, such as text, password, email, select, radio buttons, and checkboxes, with appropriate validation.</a:t>
            </a: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Structure: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Information: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Name (Text)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Name (Text)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(Radio buttons: Male, Female, Other)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Birth (Date picker)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Details: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Address (Email)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(Password)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Information: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Preferred Language (Checkboxes: JavaScript, Python, C++)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Subscription Plan (Select: Free, Basic, Premium)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 Terms (Checkbox)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Buttons: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FC843-494B-9627-3031-8A80C1024286}"/>
              </a:ext>
            </a:extLst>
          </p:cNvPr>
          <p:cNvSpPr txBox="1"/>
          <p:nvPr/>
        </p:nvSpPr>
        <p:spPr>
          <a:xfrm>
            <a:off x="6750195" y="2809647"/>
            <a:ext cx="478761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Design Example: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sure to validate fields where applicable (e.g., email, password).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the user can select a preferred subscription plan.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B5A92-E79E-A1B8-CF5A-35B80C3D0791}"/>
              </a:ext>
            </a:extLst>
          </p:cNvPr>
          <p:cNvSpPr txBox="1"/>
          <p:nvPr/>
        </p:nvSpPr>
        <p:spPr>
          <a:xfrm>
            <a:off x="2401889" y="179426"/>
            <a:ext cx="782131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ts val="2700"/>
              </a:lnSpc>
            </a:pPr>
            <a:r>
              <a:rPr lang="en-IN" sz="3600" b="0" i="0" dirty="0">
                <a:effectLst/>
                <a:latin typeface="Google Sans"/>
              </a:rPr>
              <a:t>ASSIGNMENT 2(Registration Form1)</a:t>
            </a:r>
            <a:endParaRPr lang="en-IN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7D527-4974-E35D-0B62-A2FF160F3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B2C113D-53CD-2877-955D-7995ABACB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7B3FD3-67FF-1A1F-FB93-31BF34450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409C24-4DCD-931A-9AFE-332AE7AC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C722DE-8140-7D0D-36C7-F8FAC97A2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1AD233-3A37-C33F-032B-06F9CB4D40A3}"/>
              </a:ext>
            </a:extLst>
          </p:cNvPr>
          <p:cNvSpPr/>
          <p:nvPr/>
        </p:nvSpPr>
        <p:spPr>
          <a:xfrm>
            <a:off x="529582" y="26000"/>
            <a:ext cx="5349875" cy="3374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Assignment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50DAC-2AAB-8F43-2D95-0D70A2444386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BF20FC-7353-17B6-41AE-57708A701D4C}"/>
              </a:ext>
            </a:extLst>
          </p:cNvPr>
          <p:cNvGrpSpPr/>
          <p:nvPr/>
        </p:nvGrpSpPr>
        <p:grpSpPr>
          <a:xfrm>
            <a:off x="6185998" y="4476461"/>
            <a:ext cx="5455138" cy="1832877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4A75D57-5BAE-D9BA-E12D-30FAECB5D7E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307CB30-109B-79A6-6C83-3AD2361EA123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2578457B-8DD0-68A8-FDAC-B1ABFFA3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5CA006-4ED5-64B6-9447-BF53F3DF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764E71-1827-DF2E-B175-63D46B186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C0DAF13-B265-63E7-8487-BBE587DC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47" y="1225479"/>
            <a:ext cx="11431102" cy="47705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a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Application Form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users can apply for a job. Include sections for personal details, resume upload, and job preferences.</a:t>
            </a:r>
          </a:p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Structure: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Information: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Name (Text)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Address (Email)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 Number (Tel)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(</a:t>
            </a:r>
            <a:r>
              <a:rPr lang="en-US" sz="16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Preferences: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 Applied For (Select Dropdown: Developer, Designer, Manager, etc.)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(Radio Buttons: Immediate, 1 Week, 1 Month, Other)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 Upload: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Resume (File Input)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Button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Design Example: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 buttons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availability.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dropdown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job position.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users to upload their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resume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a </a:t>
            </a: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input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038A5-911B-F7B4-853C-5F842F88E1E2}"/>
              </a:ext>
            </a:extLst>
          </p:cNvPr>
          <p:cNvSpPr txBox="1"/>
          <p:nvPr/>
        </p:nvSpPr>
        <p:spPr>
          <a:xfrm>
            <a:off x="2401889" y="179426"/>
            <a:ext cx="782131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ts val="2700"/>
              </a:lnSpc>
            </a:pPr>
            <a:r>
              <a:rPr lang="en-IN" sz="3600" b="0" i="0" dirty="0">
                <a:effectLst/>
                <a:latin typeface="Google Sans"/>
              </a:rPr>
              <a:t>ASSIGNMENT 3(Job Application Form1)</a:t>
            </a:r>
            <a:endParaRPr lang="en-IN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2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2E13A-2F38-B75E-9738-F185767A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D8FEE0-4C59-F64D-575E-8379D5FEFD91}"/>
              </a:ext>
            </a:extLst>
          </p:cNvPr>
          <p:cNvSpPr/>
          <p:nvPr/>
        </p:nvSpPr>
        <p:spPr>
          <a:xfrm>
            <a:off x="1921164" y="3574473"/>
            <a:ext cx="2974109" cy="434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AD53CD-887F-9919-A92C-4172177EFB38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Tags and Attributes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23C12-7E38-D5D2-CDEC-C6D5E058683C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CBA770-7978-9C56-BFCA-18F11C27FB7B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419C09-A9AD-1E66-96FE-00F620C69FC5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155AF0-0498-4974-1FB1-40532A7C948C}"/>
              </a:ext>
            </a:extLst>
          </p:cNvPr>
          <p:cNvSpPr txBox="1"/>
          <p:nvPr/>
        </p:nvSpPr>
        <p:spPr>
          <a:xfrm>
            <a:off x="1900036" y="1993604"/>
            <a:ext cx="8691418" cy="424731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Tags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are used to build components in a webpage. Everything in a webpage is create by 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Tags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and closing Tags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 closing tags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Welcome to code&lt;/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tagname</a:t>
            </a:r>
            <a:r>
              <a:rPr lang="en-US" dirty="0">
                <a:solidFill>
                  <a:srgbClr val="C725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Attributes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contain additional pieces of information. Attributes take the form of an opening tag and additional info is placed inside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 err="1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tagname</a:t>
            </a:r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US" b="0" i="0" dirty="0">
                <a:solidFill>
                  <a:srgbClr val="C7254E"/>
                </a:solidFill>
                <a:effectLst/>
                <a:latin typeface="Courier New" panose="02070309020205020404" pitchFamily="49" charset="0"/>
              </a:rPr>
              <a:t>="mydog.jpg" alt="A photo of my dog.“/&gt;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720548-B0B5-D03C-1CBD-A516941FD8A7}"/>
              </a:ext>
            </a:extLst>
          </p:cNvPr>
          <p:cNvCxnSpPr/>
          <p:nvPr/>
        </p:nvCxnSpPr>
        <p:spPr>
          <a:xfrm flipH="1">
            <a:off x="4045527" y="2937164"/>
            <a:ext cx="1099128" cy="720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11482F-176D-6B53-A4E8-6CA69103648C}"/>
              </a:ext>
            </a:extLst>
          </p:cNvPr>
          <p:cNvSpPr txBox="1"/>
          <p:nvPr/>
        </p:nvSpPr>
        <p:spPr>
          <a:xfrm>
            <a:off x="5098475" y="2715709"/>
            <a:ext cx="19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55669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640EC-151B-9DB6-C174-25BA7961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17579-6F34-A823-C300-80BF60219948}"/>
              </a:ext>
            </a:extLst>
          </p:cNvPr>
          <p:cNvSpPr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elements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5861C-83B6-BD19-763A-C1ECB672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94" y="49295"/>
            <a:ext cx="5487506" cy="4307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557F04-90C3-2FA1-7D6B-32833434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20" y="4494125"/>
            <a:ext cx="7112423" cy="211594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B844632-D8EE-FDAC-8F81-E5D557FF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4FB8E-1D64-297C-FAB3-67592A2D7ACB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379B56-04A0-A7B4-B9BC-DEE8E0273697}"/>
              </a:ext>
            </a:extLst>
          </p:cNvPr>
          <p:cNvGrpSpPr/>
          <p:nvPr/>
        </p:nvGrpSpPr>
        <p:grpSpPr>
          <a:xfrm>
            <a:off x="8293929" y="2024902"/>
            <a:ext cx="3419532" cy="114893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EB525E-6FAB-99FD-5552-E7F5D7AAB715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E35946-2F6A-BD46-B5E8-311D9CB66169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E89DCC7D-3147-654D-8178-6AE2CCDC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BFFB47C-7D69-134A-A617-CC4BFF72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6AE11DF-F63B-C66D-C111-EBC2CA89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EDA97-E888-657B-39F8-16A657A3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89A9253-BAB2-F676-CF3D-37AF94AE6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B9996D-51D8-DAF9-80CC-5C431F76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9C154-AD39-E4E6-7AAB-81123049C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907473-E70E-9EBA-AE26-1A7EEE7AA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B4C997-879B-F92D-919C-D33181CA4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D1029-44BE-A843-5E8F-E7C37938E677}"/>
              </a:ext>
            </a:extLst>
          </p:cNvPr>
          <p:cNvSpPr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Audio and Video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FC40C5-EDB6-03D3-5E64-BF76CDB4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A5900-7679-5D47-E2CC-BA9B2F8B09EB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4E25EA-E0ED-BA91-63D0-FD5F3400EFCD}"/>
              </a:ext>
            </a:extLst>
          </p:cNvPr>
          <p:cNvGrpSpPr/>
          <p:nvPr/>
        </p:nvGrpSpPr>
        <p:grpSpPr>
          <a:xfrm>
            <a:off x="8293929" y="2024902"/>
            <a:ext cx="3419532" cy="114893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D3443ED-6725-2BF2-7CDC-C557E10CD753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D1C7F7-9B30-AC61-42CC-EFB2099E5683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F5A151ED-B553-A5AB-A6A8-B0CD886F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5D6111-3362-DF32-3A1E-73B674C5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0C536F-427C-5456-6176-C76086B1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11F19-00BC-FA9C-EA43-5652C5A88264}"/>
              </a:ext>
            </a:extLst>
          </p:cNvPr>
          <p:cNvSpPr txBox="1"/>
          <p:nvPr/>
        </p:nvSpPr>
        <p:spPr>
          <a:xfrm>
            <a:off x="4334820" y="1656467"/>
            <a:ext cx="7666199" cy="3367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&lt;!-- audio  play audio we can specify types--&gt;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&lt;!-- doesn't support autoplay  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&lt;audio controls autoplay&gt;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&lt;!-- &lt;audio controls autoplay loop&gt; 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&lt;source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="./voice.wav" type="audio/wav" /&gt;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Your browser does not support the audio element.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&lt;/audio&gt;</a:t>
            </a:r>
          </a:p>
          <a:p>
            <a:pPr>
              <a:lnSpc>
                <a:spcPts val="1650"/>
              </a:lnSpc>
            </a:pP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effectLst/>
                <a:latin typeface="Consolas" panose="020B0609020204030204" pitchFamily="49" charset="0"/>
              </a:rPr>
              <a:t> /&gt;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&lt;!-- video </a:t>
            </a:r>
          </a:p>
          <a:p>
            <a:pPr>
              <a:lnSpc>
                <a:spcPts val="165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video is muted it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autoplays</a:t>
            </a:r>
            <a:r>
              <a:rPr lang="en-IN" b="0" dirty="0">
                <a:effectLst/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effectLst/>
                <a:latin typeface="Consolas" panose="020B0609020204030204" pitchFamily="49" charset="0"/>
              </a:rPr>
              <a:t>&lt;!-- doesn't support autoplay  simple--&gt;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&lt;video controls width="400" height="400" autoplay loop&gt;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&lt;source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="video.mp4" type="video/mp4" /&gt;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21161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4F98A-56AD-F4FA-73F2-EE7AC085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4ADDBF0-8BDB-B16B-D7ED-3A6CBBEAD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7B966-4A6C-386F-8FF6-B0EEE8953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11B0A-FB6D-4E8D-7A4B-A56473E16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471461-B732-170B-C373-BE9057A79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5C80B-A072-CF4D-EEB5-203E3FAF4AD5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svg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9A56CE-25A4-B7E0-C7B6-18B1AA32E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4BE51D-5DB1-3939-DA00-0559A65EAD63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C0A9AF-CA87-3292-63F1-D5715554B84A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6A8444-2CE6-892E-E749-11B03212C71A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154F7F25-EF06-CD45-AB70-062CBC8BD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F29B4D-B8A4-DED5-DFAD-4D72D989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453A1B-6568-11CB-4EA7-1CC9221C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94F5C5-09C4-DE74-5274-1BC2C8B27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9" y="1847506"/>
            <a:ext cx="3294563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SVG (Scalable Vector Graphics) is an XML-based format for creating vector graphics.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 It is widely used for creating interactive graphics and animations in web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 It allows for high-quality, scalable images that don't lose resolution when zoomed 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-- container for SVG content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C31B8-96FD-3D0D-7CAF-EFC5E1DC99D6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D9BC4-7A74-EB8C-E9C0-CEDBD5393EDC}"/>
              </a:ext>
            </a:extLst>
          </p:cNvPr>
          <p:cNvSpPr txBox="1"/>
          <p:nvPr/>
        </p:nvSpPr>
        <p:spPr>
          <a:xfrm>
            <a:off x="4010162" y="224162"/>
            <a:ext cx="8088053" cy="645194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sz="12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&lt;!-- </a:t>
            </a:r>
            <a:r>
              <a:rPr lang="en-US" sz="1200" b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&lt;line&gt; - Draw a line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The &lt;line&gt; element is used to draw straight lines between two points.</a:t>
            </a:r>
            <a:b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Attributes: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x1, y1: The starting point of the line.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x2, y2: The ending point of the line.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stroke: The color of the line. --&gt;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&lt;</a:t>
            </a:r>
            <a:r>
              <a:rPr lang="en-US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width="200" height="200"&gt;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&lt;line x1="0" x2="100" y1="0" y2="10" stroke="red" stroke-width="2" /&gt;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&lt;/</a:t>
            </a:r>
            <a:r>
              <a:rPr lang="en-US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circle --&gt;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&lt;!-- The &lt;circle&gt; element is used to create circles. It requires the cx (center x), cy (center y), and r (radius) attributes.</a:t>
            </a:r>
          </a:p>
          <a:p>
            <a:pPr>
              <a:lnSpc>
                <a:spcPts val="1650"/>
              </a:lnSpc>
            </a:pPr>
            <a:b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Attributes: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cx, cy: The coordinates for the center of the circle.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r: The radius of the circle.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fill: The fill color of the circle.</a:t>
            </a:r>
          </a:p>
          <a:p>
            <a:pPr>
              <a:lnSpc>
                <a:spcPts val="1650"/>
              </a:lnSpc>
            </a:pPr>
            <a:r>
              <a:rPr lang="en-US" sz="1200" b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stroke: The color of the border of the circle. --&gt;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en-US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width="200" height="200" style="border: 1px </a:t>
            </a:r>
            <a:r>
              <a:rPr lang="en-US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seagreen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solid"&gt;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&lt;circle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cx="100"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cy="100"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r="40"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fill="blue"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stroke="black"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  stroke-width="2"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/&gt;</a:t>
            </a:r>
          </a:p>
          <a:p>
            <a:pPr>
              <a:lnSpc>
                <a:spcPts val="1650"/>
              </a:lnSpc>
            </a:pP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&lt;/</a:t>
            </a:r>
            <a:r>
              <a:rPr lang="en-US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1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44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8CB1A-4859-313E-D521-E045987A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517894-15CE-3212-584E-93DC1BB22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8DA9B-2554-50FD-C7C0-855E54B4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968C7-DF95-2D37-E427-7AA81ACE5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DA7446-F568-5546-AC7C-AC1A34410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C4BE6E-2F2E-57B8-EED9-406F52C6CF56}"/>
              </a:ext>
            </a:extLst>
          </p:cNvPr>
          <p:cNvSpPr/>
          <p:nvPr/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canvas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944FC3-2DEF-A72F-B697-2FC993A77827}"/>
              </a:ext>
            </a:extLst>
          </p:cNvPr>
          <p:cNvGrpSpPr/>
          <p:nvPr/>
        </p:nvGrpSpPr>
        <p:grpSpPr>
          <a:xfrm>
            <a:off x="8050739" y="3668679"/>
            <a:ext cx="3238706" cy="1088176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2E41D1-6CC2-4334-D986-2642DAC68609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06BB01-0F8F-B23F-1D64-D0C5A5655699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0666B635-EE7F-AF51-991E-31FFB88F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26E716-20E2-7755-D296-FD5E68F8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D864DB-A179-A4EC-0B2E-80E61195B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CEA74D-7B4F-AC79-756D-4BA2B7BA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9" y="2755446"/>
            <a:ext cx="329456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&lt;canvas&gt;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element is used to draw graphics, on the fly, via 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a blank space where you can draw shapes, images, and animations dynamically, making it ideal for tasks like creating games, data visualizations, or interactive applications.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E3A46-4F75-258D-BE95-C1B56FD63B98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FC43B-15AA-8629-544F-CBCF927965BD}"/>
              </a:ext>
            </a:extLst>
          </p:cNvPr>
          <p:cNvSpPr txBox="1"/>
          <p:nvPr/>
        </p:nvSpPr>
        <p:spPr>
          <a:xfrm>
            <a:off x="4010162" y="224162"/>
            <a:ext cx="8088053" cy="661873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sz="14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dirty="0">
                <a:solidFill>
                  <a:srgbClr val="8B949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&lt;!-- canvas  --  to draw graphics on fly --&gt;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en-IN" sz="1400" b="0" dirty="0">
                <a:solidFill>
                  <a:srgbClr val="7EE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canvas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b="0" dirty="0" err="1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myCanvas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"400"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"400"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"border: 1px black solid"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&gt;&lt;/</a:t>
            </a:r>
            <a:r>
              <a:rPr lang="en-IN" sz="1400" b="0" dirty="0">
                <a:solidFill>
                  <a:srgbClr val="7EE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b="0" dirty="0">
                <a:solidFill>
                  <a:srgbClr val="8B949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&lt;!--  Drawing Shapes on the Canvas --&gt;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en-IN" sz="1400" b="0" dirty="0">
                <a:solidFill>
                  <a:srgbClr val="7EE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canvas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 err="1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b="0" dirty="0" err="1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myCanvas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canvas.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getContext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"2d"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8B949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Draw filled rectangle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ctx.fillStyle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"blue"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fillRect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8B949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Draw outlined rectangle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ctx.strokeStyle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"red"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ctx.lineWidth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strokeRect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ts val="1650"/>
              </a:lnSpc>
            </a:pPr>
            <a:b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>
                <a:solidFill>
                  <a:srgbClr val="8B949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Draw a circle</a:t>
            </a:r>
            <a:endParaRPr lang="en-IN" sz="1400" b="0" dirty="0">
              <a:solidFill>
                <a:srgbClr val="E6EDF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beginPath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ctx.</a:t>
            </a:r>
            <a:r>
              <a:rPr lang="en-IN" sz="1400" b="0" dirty="0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0" dirty="0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 err="1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400" b="0" dirty="0" err="1">
                <a:solidFill>
                  <a:srgbClr val="79C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ctx.fillStyle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"green"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ctx.strokeStyle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FF7B7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b="0" dirty="0">
                <a:solidFill>
                  <a:srgbClr val="A5D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"black"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en-IN" sz="1400" b="0" dirty="0" err="1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ctx.</a:t>
            </a:r>
            <a:r>
              <a:rPr lang="en-IN" sz="1400" b="0" dirty="0" err="1">
                <a:solidFill>
                  <a:srgbClr val="D2A8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stroke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>
              <a:lnSpc>
                <a:spcPts val="1650"/>
              </a:lnSpc>
            </a:pP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  &lt;/</a:t>
            </a:r>
            <a:r>
              <a:rPr lang="en-IN" sz="1400" b="0" dirty="0">
                <a:solidFill>
                  <a:srgbClr val="7EE78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IN" sz="1400" b="0" dirty="0">
                <a:solidFill>
                  <a:srgbClr val="E6ED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lnSpc>
                <a:spcPts val="1650"/>
              </a:lnSpc>
            </a:pPr>
            <a:endParaRPr lang="en-US" sz="14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D21D01-CE8C-A8A6-96ED-F731952C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3" y="93357"/>
            <a:ext cx="2648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54973-3BBE-CC14-7E26-E96AC799C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65EA75E-EB7C-9610-4626-A2E63D01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0A6DEC-C339-0DC7-6A4F-E2A3A750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AC0E95-5DB0-FB43-D0AE-5FC1C6344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24D07D5-8D05-FC41-D332-CCBA8D412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59C09C-5300-3F3C-D41B-A8D8038A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20518-D21D-98A0-16AE-C333C0ED5196}"/>
              </a:ext>
            </a:extLst>
          </p:cNvPr>
          <p:cNvSpPr/>
          <p:nvPr/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Svg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canva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29A8D3-180B-A71F-A3EA-CEC95B1A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7969A-9CFD-C6DD-F935-34D1E6E53B41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FE087A-56EE-9A8B-5037-CBE78822D7DF}"/>
              </a:ext>
            </a:extLst>
          </p:cNvPr>
          <p:cNvGrpSpPr/>
          <p:nvPr/>
        </p:nvGrpSpPr>
        <p:grpSpPr>
          <a:xfrm>
            <a:off x="8293929" y="2024902"/>
            <a:ext cx="3419532" cy="1148932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25152B-749C-6E1A-C617-33B8C2E0CEC6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FB9BE3D-4C0D-BAAA-EFFE-F57A5122FC12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33224B77-80B1-53EE-64F4-1E8A9263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B12AF1-F588-7F61-A68E-F1F03CE72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D8BE512-3D95-07DB-357F-F838C361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75FF9-B5A4-101C-EAC5-2391B2CC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22" y="160424"/>
            <a:ext cx="568721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7D12E-1453-42B4-F067-2B74E760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D288AA5-DABA-764E-90E1-2E77D617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D24430-1572-25A4-7379-7F3C5B78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AB5D71-F570-5795-681C-C031AA1A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C8825C8-66F6-EAE6-28F1-13A9F5ACF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71CD0-AFB6-4D39-F7F4-8A7C1D29B44B}"/>
              </a:ext>
            </a:extLst>
          </p:cNvPr>
          <p:cNvSpPr/>
          <p:nvPr/>
        </p:nvSpPr>
        <p:spPr>
          <a:xfrm>
            <a:off x="529582" y="26000"/>
            <a:ext cx="5349875" cy="3374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Assignment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C1AB8-1A07-4AAA-5DA8-9FD5D7117037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3A1D02-9067-9031-A5B1-A87AE703D60D}"/>
              </a:ext>
            </a:extLst>
          </p:cNvPr>
          <p:cNvGrpSpPr/>
          <p:nvPr/>
        </p:nvGrpSpPr>
        <p:grpSpPr>
          <a:xfrm>
            <a:off x="6185998" y="4476461"/>
            <a:ext cx="5455138" cy="1832877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B3F8E9-8D9D-35A3-D4A0-BBC9CBFB5B36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84AF19-9DA2-0537-D0E5-DCB4E1C7803D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F131F2B6-01FC-28BB-03BE-8F09F6487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9E29DF-7F5C-9760-2D72-14FF238B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A59C7A-DE6E-3B63-0560-CE240D40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D2C980C-0206-7C03-0921-E178035B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1289199"/>
            <a:ext cx="11518091" cy="37856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webpage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player playing a background music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showing an example of a tutorial or animation.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represents a scene from the tutorial or animation.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draws a simple shape (e.g., a square or circle).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graphic illustrating a simple shape (e.g., a house, sun, or tree).</a:t>
            </a:r>
          </a:p>
          <a:p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each media element and graphic on the page.</a:t>
            </a:r>
          </a:p>
          <a:p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2C7F0-446A-CBC6-9675-BF03FC3922A1}"/>
              </a:ext>
            </a:extLst>
          </p:cNvPr>
          <p:cNvSpPr txBox="1"/>
          <p:nvPr/>
        </p:nvSpPr>
        <p:spPr>
          <a:xfrm>
            <a:off x="4080238" y="431199"/>
            <a:ext cx="7821311" cy="49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lnSpc>
                <a:spcPts val="2700"/>
              </a:lnSpc>
            </a:pPr>
            <a:r>
              <a:rPr lang="en-IN" sz="3600" b="0" i="0" dirty="0">
                <a:effectLst/>
                <a:latin typeface="Google Sans"/>
              </a:rPr>
              <a:t>ASSIGNMENT 4</a:t>
            </a:r>
            <a:endParaRPr lang="en-IN" sz="3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8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EBE8C-B5B8-13F6-3183-F6CBB2DB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2A41D-A5C0-336C-30D1-F78E9D957E9E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98C11E-C10A-D5BE-DA97-7F0FFF81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72303A-4650-7B98-158F-4B6F8361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AF36A9-93C0-41EE-308D-86879309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93EB-FFD0-6F42-A7A9-37DAD085AB5C}"/>
              </a:ext>
            </a:extLst>
          </p:cNvPr>
          <p:cNvSpPr txBox="1"/>
          <p:nvPr/>
        </p:nvSpPr>
        <p:spPr>
          <a:xfrm>
            <a:off x="3048000" y="1574417"/>
            <a:ext cx="6096000" cy="533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600"/>
              </a:spcAft>
            </a:pPr>
            <a:br>
              <a:rPr lang="en-US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0CF43B-D5CD-85F1-77C8-BC85B5FC3B8B}"/>
              </a:ext>
            </a:extLst>
          </p:cNvPr>
          <p:cNvGrpSpPr/>
          <p:nvPr/>
        </p:nvGrpSpPr>
        <p:grpSpPr>
          <a:xfrm>
            <a:off x="644055" y="2373155"/>
            <a:ext cx="10927827" cy="3671653"/>
            <a:chOff x="2878378" y="1364192"/>
            <a:chExt cx="6752835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953F2-2323-18DB-9039-01EB93A96A87}"/>
                </a:ext>
              </a:extLst>
            </p:cNvPr>
            <p:cNvSpPr/>
            <p:nvPr/>
          </p:nvSpPr>
          <p:spPr>
            <a:xfrm>
              <a:off x="2878378" y="1364192"/>
              <a:ext cx="1539486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4484650-E38E-1850-D1C7-E349E4BAF76E}"/>
                </a:ext>
              </a:extLst>
            </p:cNvPr>
            <p:cNvSpPr/>
            <p:nvPr/>
          </p:nvSpPr>
          <p:spPr>
            <a:xfrm>
              <a:off x="8091726" y="1364192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CA9015B9-DAA4-D070-8DED-670181EFD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51D66F-550E-203E-FCBF-0764D76E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F0F7A9-CBB1-F9CC-35BF-3B3DD117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0EBC8C-86AF-216E-91B4-20F37AC93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5" y="1785892"/>
            <a:ext cx="1132136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discuss in our JS course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Geoloacation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4800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 drop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C8F9C-EF4C-5723-B878-A4D4FBC07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1DB05D6-A3BF-222D-6516-A819CA1F6859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bg2"/>
                </a:solidFill>
              </a:rPr>
              <a:t>Basic Text Editors</a:t>
            </a:r>
            <a:endParaRPr lang="en-US" sz="3600" dirty="0">
              <a:solidFill>
                <a:schemeClr val="bg2"/>
              </a:solidFill>
              <a:latin typeface="Ubuntu" panose="020B0504030602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DEF501-F64B-9849-441E-F150EB744598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2DFFB1-3088-1296-12F8-38E3E1D668B3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FB015E-CFA1-A6CA-BB6E-DE967249800F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DC78A4-3163-E04F-ECC7-FB2C4BDF51B4}"/>
              </a:ext>
            </a:extLst>
          </p:cNvPr>
          <p:cNvSpPr txBox="1"/>
          <p:nvPr/>
        </p:nvSpPr>
        <p:spPr>
          <a:xfrm>
            <a:off x="1858050" y="2253400"/>
            <a:ext cx="4034420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Visual Studio Code (VS Code), </a:t>
            </a:r>
            <a:r>
              <a:rPr lang="en-IN" dirty="0" err="1"/>
              <a:t>Atom,Sublime</a:t>
            </a:r>
            <a:r>
              <a:rPr lang="en-IN" dirty="0"/>
              <a:t> Text</a:t>
            </a:r>
          </a:p>
          <a:p>
            <a:pPr marL="342900" indent="-342900">
              <a:buAutoNum type="arabicPeriod"/>
            </a:pPr>
            <a:r>
              <a:rPr lang="en-IN" dirty="0" err="1"/>
              <a:t>CodePen,fiddle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Notepad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23779-8234-1D55-B53D-6D4DA089F787}"/>
              </a:ext>
            </a:extLst>
          </p:cNvPr>
          <p:cNvSpPr txBox="1"/>
          <p:nvPr/>
        </p:nvSpPr>
        <p:spPr>
          <a:xfrm>
            <a:off x="6299531" y="1929354"/>
            <a:ext cx="371078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0B19-7CA2-B305-65D7-EBF9E27D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78FB6E-7B8D-3DFB-4BB5-66AAC39A2236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Basic structure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35C853-A24B-2416-D270-2AF0B33DF546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DD48B5-2ECC-B0D9-CA28-9D3438E27ED6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A2837E-9770-099E-3E72-D873D18D8124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2E1F2B-062D-7AB5-F9BE-63902A7DB21E}"/>
              </a:ext>
            </a:extLst>
          </p:cNvPr>
          <p:cNvSpPr txBox="1"/>
          <p:nvPr/>
        </p:nvSpPr>
        <p:spPr>
          <a:xfrm>
            <a:off x="1900036" y="1993604"/>
            <a:ext cx="3558655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//contains metadata</a:t>
            </a: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Links,title,content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&lt;/head&gt;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83F5E-7C85-F4BF-1158-951F7276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31" y="2206353"/>
            <a:ext cx="5088441" cy="151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2DED2-C7BF-6DBF-1238-E18A2E22D9BC}"/>
              </a:ext>
            </a:extLst>
          </p:cNvPr>
          <p:cNvSpPr txBox="1"/>
          <p:nvPr/>
        </p:nvSpPr>
        <p:spPr>
          <a:xfrm>
            <a:off x="6135131" y="4241194"/>
            <a:ext cx="525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DoctType</a:t>
            </a:r>
            <a:r>
              <a:rPr lang="en-IN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tells – the HTML we using is HTML 5</a:t>
            </a:r>
          </a:p>
        </p:txBody>
      </p:sp>
    </p:spTree>
    <p:extLst>
      <p:ext uri="{BB962C8B-B14F-4D97-AF65-F5344CB8AC3E}">
        <p14:creationId xmlns:p14="http://schemas.microsoft.com/office/powerpoint/2010/main" val="10224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550E-CC24-4EDB-84D5-50ED465E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CE478A-E85E-F508-9322-EFAA03F35A7B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head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4F3FB5-8BD0-CAFF-FCCE-F5CD5FF1C808}"/>
              </a:ext>
            </a:extLst>
          </p:cNvPr>
          <p:cNvGrpSpPr/>
          <p:nvPr/>
        </p:nvGrpSpPr>
        <p:grpSpPr>
          <a:xfrm>
            <a:off x="3375589" y="523053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82D61-5C77-A319-0651-C46D5746014E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E40111-07E1-1EA0-8271-FD2EB712906E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2D89D1-C9E4-74C8-3627-CBAD5F4FACD4}"/>
              </a:ext>
            </a:extLst>
          </p:cNvPr>
          <p:cNvSpPr txBox="1"/>
          <p:nvPr/>
        </p:nvSpPr>
        <p:spPr>
          <a:xfrm>
            <a:off x="938351" y="1845823"/>
            <a:ext cx="4806667" cy="36856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&lt;meta&gt; element</a:t>
            </a:r>
          </a:p>
          <a:p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1.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charset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50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charset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used to specify the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character encoding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of webpage. It is compulsory to declare meta charset in a webpage.</a:t>
            </a:r>
          </a:p>
          <a:p>
            <a:pPr lvl="1">
              <a:spcAft>
                <a:spcPts val="1500"/>
              </a:spcAft>
            </a:pP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For Windows OS, the default value for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charset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windows-1252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.</a:t>
            </a:r>
          </a:p>
          <a:p>
            <a:pPr lvl="1">
              <a:spcAft>
                <a:spcPts val="1500"/>
              </a:spcAft>
            </a:pP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or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Unicode Transformation Format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the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the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 most popular charset.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can render almost all characters like alphabets, numbers,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greek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devanagari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spanish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french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system-ui"/>
              </a:rPr>
              <a:t>chinese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 etc.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UTF-8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also the default charset of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Chrome Browser</a:t>
            </a:r>
            <a:endParaRPr lang="en-US" sz="1400" b="0" i="0" dirty="0">
              <a:solidFill>
                <a:srgbClr val="222222"/>
              </a:solidFill>
              <a:effectLst/>
              <a:latin typeface="system-ui"/>
            </a:endParaRP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A2086-80D3-BD17-1DFF-6D871DA2D62B}"/>
              </a:ext>
            </a:extLst>
          </p:cNvPr>
          <p:cNvSpPr txBox="1"/>
          <p:nvPr/>
        </p:nvSpPr>
        <p:spPr>
          <a:xfrm>
            <a:off x="5892800" y="1845823"/>
            <a:ext cx="5615709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.&lt;meta name="description" content="type your description here"&gt;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&lt;meta name="viewport" content="width=device-width, initial-scale=1.0"&gt; </a:t>
            </a:r>
            <a:endParaRPr lang="en-US" altLang="en-US" sz="1400" b="1" dirty="0">
              <a:solidFill>
                <a:srgbClr val="333333"/>
              </a:solidFill>
              <a:latin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0" dirty="0">
                <a:solidFill>
                  <a:srgbClr val="222222"/>
                </a:solidFill>
                <a:effectLst/>
                <a:latin typeface="system-ui"/>
              </a:rPr>
              <a:t>Meta viewport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is used in </a:t>
            </a:r>
            <a:r>
              <a:rPr lang="en-US" sz="1400" b="0" i="0" u="sng" dirty="0">
                <a:solidFill>
                  <a:srgbClr val="0000CC"/>
                </a:solidFill>
                <a:effectLst/>
                <a:latin typeface="system-ui"/>
                <a:hlinkClick r:id="rId2"/>
              </a:rPr>
              <a:t>Responsive Web Design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system-ui"/>
              </a:rPr>
              <a:t> to control the width, scaling and user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system-ui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to style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link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third parties libraries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.&lt;title&gt;HTML course&lt;/title&gt;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---  Defines title in the browser toolbar</a:t>
            </a:r>
          </a:p>
          <a:p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222222"/>
              </a:solidFill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2469BF-5A8D-1C84-07D0-E17F0CC2A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7F861-1117-1F54-43B3-8ADB7305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1" y="5206214"/>
            <a:ext cx="908811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1D4FE-3209-8184-73AB-B4125FB5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21F3C9-AD15-D51D-733C-0D8B55262BBD}"/>
              </a:ext>
            </a:extLst>
          </p:cNvPr>
          <p:cNvSpPr/>
          <p:nvPr/>
        </p:nvSpPr>
        <p:spPr>
          <a:xfrm>
            <a:off x="3493308" y="781671"/>
            <a:ext cx="4893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HTML headings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30645D-0C71-DC92-4F1D-94D24AB2DB25}"/>
              </a:ext>
            </a:extLst>
          </p:cNvPr>
          <p:cNvGrpSpPr/>
          <p:nvPr/>
        </p:nvGrpSpPr>
        <p:grpSpPr>
          <a:xfrm>
            <a:off x="3347880" y="495344"/>
            <a:ext cx="4617113" cy="1424682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399F7A-A786-AF5A-C26B-92EC436EB35E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1AC9DE-3498-9B59-608B-57E52C53CD53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5829FE-56F9-6295-16D3-41BE24C8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61" y="2129790"/>
            <a:ext cx="2302313" cy="2452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CA340-4B52-4593-639F-DD7A1A8F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172" y="1714329"/>
            <a:ext cx="4043168" cy="4182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60CC1-6606-C442-50C0-D65803FCD276}"/>
              </a:ext>
            </a:extLst>
          </p:cNvPr>
          <p:cNvSpPr txBox="1"/>
          <p:nvPr/>
        </p:nvSpPr>
        <p:spPr>
          <a:xfrm>
            <a:off x="2548647" y="5029200"/>
            <a:ext cx="2302313" cy="95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H1 is main heading(level one heading)</a:t>
            </a:r>
          </a:p>
        </p:txBody>
      </p:sp>
    </p:spTree>
    <p:extLst>
      <p:ext uri="{BB962C8B-B14F-4D97-AF65-F5344CB8AC3E}">
        <p14:creationId xmlns:p14="http://schemas.microsoft.com/office/powerpoint/2010/main" val="30014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89E2D-5F8C-3251-A21F-A2173856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130A2-7157-D1ED-7698-901C2A5E2108}"/>
              </a:ext>
            </a:extLst>
          </p:cNvPr>
          <p:cNvSpPr/>
          <p:nvPr/>
        </p:nvSpPr>
        <p:spPr>
          <a:xfrm>
            <a:off x="532015" y="4495568"/>
            <a:ext cx="3861960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HTML Paragraph and span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FAC70-115C-41E4-8BE0-125B7306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2" y="1351988"/>
            <a:ext cx="10017241" cy="117702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A02AA-6849-CD5A-38FD-0A39C2ACA6E9}"/>
              </a:ext>
            </a:extLst>
          </p:cNvPr>
          <p:cNvSpPr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  <a:effectLst/>
              </a:rPr>
              <a:t>    &lt;p&gt;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  <a:effectLst/>
              </a:rPr>
              <a:t>      Lorem ipsum, dolor sit amet consectetur adipisicing elit. Atque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  <a:effectLst/>
              </a:rPr>
              <a:t>      minima ullam nesciunt earum rerum magni ex cupiditate maxime&lt;/p&gt;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/>
                </a:solidFill>
                <a:effectLst/>
              </a:rPr>
              <a:t>    &lt;span&gt;Lavi Rastogi&lt;/span&gt;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8D4D26-C51F-B997-7A5F-5BBEC2B616A4}"/>
              </a:ext>
            </a:extLst>
          </p:cNvPr>
          <p:cNvGrpSpPr/>
          <p:nvPr/>
        </p:nvGrpSpPr>
        <p:grpSpPr>
          <a:xfrm>
            <a:off x="838200" y="1284855"/>
            <a:ext cx="5136795" cy="1585038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E860BFE-BCBD-5409-94CF-1914C6356011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EC6B59-FD84-D503-7DCE-B7E7E115B9F8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4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876EC-EEF2-B194-02E1-8593DC9A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6E277-5087-87DE-C50B-7A20D429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" y="2124938"/>
            <a:ext cx="4708455" cy="1942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EEA76-FA6D-A38B-4222-CB002C68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0" y="4823527"/>
            <a:ext cx="8747010" cy="743495"/>
          </a:xfrm>
          <a:prstGeom prst="rect">
            <a:avLst/>
          </a:prstGeom>
        </p:spPr>
      </p:pic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1D47C-AB3A-DDDA-F007-28BFCB02F07F}"/>
              </a:ext>
            </a:extLst>
          </p:cNvPr>
          <p:cNvSpPr/>
          <p:nvPr/>
        </p:nvSpPr>
        <p:spPr>
          <a:xfrm>
            <a:off x="5864811" y="1056640"/>
            <a:ext cx="5385345" cy="3515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HTML Formatting elements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9884A2-1B2D-830A-73ED-A24F274AB9EC}"/>
              </a:ext>
            </a:extLst>
          </p:cNvPr>
          <p:cNvGrpSpPr/>
          <p:nvPr/>
        </p:nvGrpSpPr>
        <p:grpSpPr>
          <a:xfrm>
            <a:off x="621675" y="811177"/>
            <a:ext cx="3869720" cy="1194063"/>
            <a:chOff x="2906183" y="1249655"/>
            <a:chExt cx="6738932" cy="2079403"/>
          </a:xfrm>
          <a:solidFill>
            <a:schemeClr val="bg1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9B9930-B031-AE1B-C8B2-B7A590ACE8EB}"/>
                </a:ext>
              </a:extLst>
            </p:cNvPr>
            <p:cNvSpPr/>
            <p:nvPr/>
          </p:nvSpPr>
          <p:spPr>
            <a:xfrm>
              <a:off x="2906183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4F2841-465D-2E65-0B08-6B7CD41043E3}"/>
                </a:ext>
              </a:extLst>
            </p:cNvPr>
            <p:cNvSpPr/>
            <p:nvPr/>
          </p:nvSpPr>
          <p:spPr>
            <a:xfrm>
              <a:off x="8105628" y="1249655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71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3218</Words>
  <Application>Microsoft Office PowerPoint</Application>
  <PresentationFormat>Widescreen</PresentationFormat>
  <Paragraphs>414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Consolas</vt:lpstr>
      <vt:lpstr>Courier New</vt:lpstr>
      <vt:lpstr>Google Sans</vt:lpstr>
      <vt:lpstr>Menlo</vt:lpstr>
      <vt:lpstr>Open Sans Light</vt:lpstr>
      <vt:lpstr>Segoe UI</vt:lpstr>
      <vt:lpstr>system-ui</vt:lpstr>
      <vt:lpstr>Ubuntu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 Rastogi</dc:creator>
  <cp:lastModifiedBy>Lavi Rastogi</cp:lastModifiedBy>
  <cp:revision>162</cp:revision>
  <dcterms:created xsi:type="dcterms:W3CDTF">2024-11-15T10:32:17Z</dcterms:created>
  <dcterms:modified xsi:type="dcterms:W3CDTF">2024-11-30T08:31:12Z</dcterms:modified>
</cp:coreProperties>
</file>