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sldIdLst>
    <p:sldId id="256" r:id="rId3"/>
    <p:sldId id="257" r:id="rId4"/>
    <p:sldId id="370" r:id="rId5"/>
    <p:sldId id="324" r:id="rId6"/>
    <p:sldId id="334" r:id="rId7"/>
    <p:sldId id="368" r:id="rId8"/>
    <p:sldId id="371" r:id="rId9"/>
    <p:sldId id="360" r:id="rId10"/>
    <p:sldId id="361" r:id="rId11"/>
    <p:sldId id="372" r:id="rId12"/>
    <p:sldId id="373" r:id="rId13"/>
    <p:sldId id="357" r:id="rId14"/>
    <p:sldId id="362" r:id="rId15"/>
    <p:sldId id="363" r:id="rId16"/>
    <p:sldId id="369" r:id="rId17"/>
    <p:sldId id="346" r:id="rId18"/>
    <p:sldId id="364" r:id="rId19"/>
    <p:sldId id="347" r:id="rId20"/>
    <p:sldId id="348" r:id="rId21"/>
    <p:sldId id="365" r:id="rId22"/>
    <p:sldId id="366" r:id="rId23"/>
    <p:sldId id="354" r:id="rId24"/>
    <p:sldId id="355" r:id="rId25"/>
    <p:sldId id="339" r:id="rId26"/>
    <p:sldId id="350" r:id="rId27"/>
    <p:sldId id="3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BEF734-81DF-4771-AACB-A95BB3AA76A7}">
          <p14:sldIdLst>
            <p14:sldId id="256"/>
          </p14:sldIdLst>
        </p14:section>
        <p14:section name="Untitled Section" id="{F37C4966-0D93-47A3-BF2F-5F6789EC25F7}">
          <p14:sldIdLst>
            <p14:sldId id="257"/>
            <p14:sldId id="370"/>
          </p14:sldIdLst>
        </p14:section>
        <p14:section name="Untitled Section" id="{65714A3A-96BB-4651-B130-804CBC05BDE5}">
          <p14:sldIdLst>
            <p14:sldId id="324"/>
            <p14:sldId id="334"/>
            <p14:sldId id="368"/>
            <p14:sldId id="371"/>
            <p14:sldId id="360"/>
            <p14:sldId id="361"/>
          </p14:sldIdLst>
        </p14:section>
        <p14:section name="Untitled Section" id="{73A2EE91-0716-4E5D-BCB4-E01A1A8D31EC}">
          <p14:sldIdLst>
            <p14:sldId id="372"/>
            <p14:sldId id="373"/>
            <p14:sldId id="357"/>
            <p14:sldId id="362"/>
            <p14:sldId id="363"/>
            <p14:sldId id="369"/>
          </p14:sldIdLst>
        </p14:section>
        <p14:section name="Untitled Section" id="{6535E97B-1A56-4296-984F-CF509AAF2C7F}">
          <p14:sldIdLst>
            <p14:sldId id="346"/>
            <p14:sldId id="364"/>
            <p14:sldId id="347"/>
            <p14:sldId id="348"/>
            <p14:sldId id="365"/>
            <p14:sldId id="366"/>
            <p14:sldId id="354"/>
            <p14:sldId id="355"/>
            <p14:sldId id="339"/>
            <p14:sldId id="350"/>
            <p14:sldId id="36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nmh112@gmail.com"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8"/>
    <a:srgbClr val="FF0000"/>
    <a:srgbClr val="42E109"/>
    <a:srgbClr val="FF090F"/>
    <a:srgbClr val="FFFFFF"/>
    <a:srgbClr val="FFC000"/>
    <a:srgbClr val="003300"/>
    <a:srgbClr val="9BDB67"/>
    <a:srgbClr val="7FD13B"/>
    <a:srgbClr val="6ABB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1" autoAdjust="0"/>
    <p:restoredTop sz="94660"/>
  </p:normalViewPr>
  <p:slideViewPr>
    <p:cSldViewPr>
      <p:cViewPr varScale="1">
        <p:scale>
          <a:sx n="85" d="100"/>
          <a:sy n="85" d="100"/>
        </p:scale>
        <p:origin x="158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146437-8F6A-4EA8-88A6-52EEC50F7E73}"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F00A3-5CF2-4C39-92F0-65624ACA691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7120CDC-1AFA-4FB0-B663-46DC647671D7}" type="datetime3">
              <a:rPr lang="en-US" smtClean="0"/>
            </a:fld>
            <a:r>
              <a:rPr lang="en-US"/>
              <a:t> </a:t>
            </a:r>
            <a:endParaRPr lang="en-US" dirty="0"/>
          </a:p>
        </p:txBody>
      </p:sp>
      <p:sp>
        <p:nvSpPr>
          <p:cNvPr id="5" name="Footer Placeholder 4"/>
          <p:cNvSpPr>
            <a:spLocks noGrp="1"/>
          </p:cNvSpPr>
          <p:nvPr>
            <p:ph type="ftr" sz="quarter" idx="11"/>
          </p:nvPr>
        </p:nvSpPr>
        <p:spPr/>
        <p:txBody>
          <a:bodyPr/>
          <a:lstStyle/>
          <a:p>
            <a:r>
              <a:rPr lang="en-US"/>
              <a:t>DEPT ofCSE, GECT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A0190A4-457C-4386-AF62-8A316DBFDC48}" type="datetime3">
              <a:rPr lang="en-US" smtClean="0"/>
            </a:fld>
            <a:endParaRPr lang="en-US" dirty="0"/>
          </a:p>
        </p:txBody>
      </p:sp>
      <p:sp>
        <p:nvSpPr>
          <p:cNvPr id="5" name="Footer Placeholder 4"/>
          <p:cNvSpPr>
            <a:spLocks noGrp="1"/>
          </p:cNvSpPr>
          <p:nvPr>
            <p:ph type="ftr" sz="quarter" idx="11"/>
          </p:nvPr>
        </p:nvSpPr>
        <p:spPr/>
        <p:txBody>
          <a:bodyPr/>
          <a:lstStyle/>
          <a:p>
            <a:r>
              <a:rPr lang="en-US"/>
              <a:t>DEPT ofCSE, GECT</a:t>
            </a:r>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54B822E-06D1-4F58-8A9C-C206259EE6C8}" type="datetime3">
              <a:rPr lang="en-US" smtClean="0"/>
            </a:fld>
            <a:endParaRPr lang="en-US" dirty="0"/>
          </a:p>
        </p:txBody>
      </p:sp>
      <p:sp>
        <p:nvSpPr>
          <p:cNvPr id="5" name="Footer Placeholder 4"/>
          <p:cNvSpPr>
            <a:spLocks noGrp="1"/>
          </p:cNvSpPr>
          <p:nvPr>
            <p:ph type="ftr" sz="quarter" idx="11"/>
          </p:nvPr>
        </p:nvSpPr>
        <p:spPr/>
        <p:txBody>
          <a:bodyPr/>
          <a:lstStyle/>
          <a:p>
            <a:r>
              <a:rPr lang="en-US"/>
              <a:t>DEPT ofCSE, GECT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A3CD782-6F45-4B5A-A24B-1D07035D231F}" type="datetime3">
              <a:rPr lang="en-US" smtClean="0"/>
            </a:fld>
            <a:endParaRPr lang="en-US" dirty="0"/>
          </a:p>
        </p:txBody>
      </p:sp>
      <p:sp>
        <p:nvSpPr>
          <p:cNvPr id="5" name="Footer Placeholder 4"/>
          <p:cNvSpPr>
            <a:spLocks noGrp="1"/>
          </p:cNvSpPr>
          <p:nvPr>
            <p:ph type="ftr" sz="quarter" idx="11"/>
          </p:nvPr>
        </p:nvSpPr>
        <p:spPr/>
        <p:txBody>
          <a:bodyPr/>
          <a:lstStyle/>
          <a:p>
            <a:r>
              <a:rPr lang="en-US"/>
              <a:t>DEPT ofCSE, GECT</a:t>
            </a:r>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1DCBDEE-B5D7-45D3-909A-2F8A4484B207}" type="datetime3">
              <a:rPr lang="en-US" smtClean="0"/>
            </a:fld>
            <a:endParaRPr lang="en-US" dirty="0"/>
          </a:p>
        </p:txBody>
      </p:sp>
      <p:sp>
        <p:nvSpPr>
          <p:cNvPr id="5" name="Footer Placeholder 4"/>
          <p:cNvSpPr>
            <a:spLocks noGrp="1"/>
          </p:cNvSpPr>
          <p:nvPr>
            <p:ph type="ftr" sz="quarter" idx="11"/>
          </p:nvPr>
        </p:nvSpPr>
        <p:spPr/>
        <p:txBody>
          <a:bodyPr/>
          <a:lstStyle/>
          <a:p>
            <a:r>
              <a:rPr lang="en-US"/>
              <a:t>DEPT ofCSE, GECT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0473C2D-A233-4969-8152-43BF005A28E1}" type="datetime3">
              <a:rPr lang="en-US" smtClean="0"/>
            </a:fld>
            <a:endParaRPr lang="en-US" dirty="0"/>
          </a:p>
        </p:txBody>
      </p:sp>
      <p:sp>
        <p:nvSpPr>
          <p:cNvPr id="6" name="Footer Placeholder 5"/>
          <p:cNvSpPr>
            <a:spLocks noGrp="1"/>
          </p:cNvSpPr>
          <p:nvPr>
            <p:ph type="ftr" sz="quarter" idx="11"/>
          </p:nvPr>
        </p:nvSpPr>
        <p:spPr/>
        <p:txBody>
          <a:bodyPr/>
          <a:lstStyle/>
          <a:p>
            <a:r>
              <a:rPr lang="en-US"/>
              <a:t>DEPT ofCSE, GECT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08107B8-E32A-4256-B486-9A0B9ABFDD89}" type="datetime3">
              <a:rPr lang="en-US" smtClean="0"/>
            </a:fld>
            <a:endParaRPr lang="en-US" dirty="0"/>
          </a:p>
        </p:txBody>
      </p:sp>
      <p:sp>
        <p:nvSpPr>
          <p:cNvPr id="8" name="Footer Placeholder 7"/>
          <p:cNvSpPr>
            <a:spLocks noGrp="1"/>
          </p:cNvSpPr>
          <p:nvPr>
            <p:ph type="ftr" sz="quarter" idx="11"/>
          </p:nvPr>
        </p:nvSpPr>
        <p:spPr/>
        <p:txBody>
          <a:bodyPr/>
          <a:lstStyle/>
          <a:p>
            <a:r>
              <a:rPr lang="en-US"/>
              <a:t>DEPT ofCSE, GECT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00057C6-23C6-45F4-B846-0636921749F4}" type="datetime3">
              <a:rPr lang="en-US" smtClean="0"/>
            </a:fld>
            <a:endParaRPr lang="en-US" dirty="0"/>
          </a:p>
        </p:txBody>
      </p:sp>
      <p:sp>
        <p:nvSpPr>
          <p:cNvPr id="4" name="Footer Placeholder 3"/>
          <p:cNvSpPr>
            <a:spLocks noGrp="1"/>
          </p:cNvSpPr>
          <p:nvPr>
            <p:ph type="ftr" sz="quarter" idx="11"/>
          </p:nvPr>
        </p:nvSpPr>
        <p:spPr/>
        <p:txBody>
          <a:bodyPr/>
          <a:lstStyle/>
          <a:p>
            <a:r>
              <a:rPr lang="en-US"/>
              <a:t>DEPT ofCSE, GECT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0308D-DC9A-41F3-A101-9E6E0260196E}" type="datetime3">
              <a:rPr lang="en-US" smtClean="0"/>
            </a:fld>
            <a:endParaRPr lang="en-US" dirty="0"/>
          </a:p>
        </p:txBody>
      </p:sp>
      <p:sp>
        <p:nvSpPr>
          <p:cNvPr id="3" name="Footer Placeholder 2"/>
          <p:cNvSpPr>
            <a:spLocks noGrp="1"/>
          </p:cNvSpPr>
          <p:nvPr>
            <p:ph type="ftr" sz="quarter" idx="11"/>
          </p:nvPr>
        </p:nvSpPr>
        <p:spPr/>
        <p:txBody>
          <a:bodyPr/>
          <a:lstStyle/>
          <a:p>
            <a:r>
              <a:rPr lang="en-US"/>
              <a:t>DEPT ofCSE, GECT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32834A3-B5F0-47F2-BA90-5F01F0572EBA}" type="datetime3">
              <a:rPr lang="en-US" smtClean="0"/>
            </a:fld>
            <a:endParaRPr lang="en-US" dirty="0"/>
          </a:p>
        </p:txBody>
      </p:sp>
      <p:sp>
        <p:nvSpPr>
          <p:cNvPr id="6" name="Footer Placeholder 5"/>
          <p:cNvSpPr>
            <a:spLocks noGrp="1"/>
          </p:cNvSpPr>
          <p:nvPr>
            <p:ph type="ftr" sz="quarter" idx="11"/>
          </p:nvPr>
        </p:nvSpPr>
        <p:spPr/>
        <p:txBody>
          <a:bodyPr/>
          <a:lstStyle/>
          <a:p>
            <a:r>
              <a:rPr lang="en-US"/>
              <a:t>DEPT ofCSE, GECT</a:t>
            </a:r>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EA6A6D9-7C4E-469B-AAE0-FAE3D78B3802}" type="datetime3">
              <a:rPr lang="en-US" smtClean="0"/>
            </a:fld>
            <a:endParaRPr lang="en-US" dirty="0"/>
          </a:p>
        </p:txBody>
      </p:sp>
      <p:sp>
        <p:nvSpPr>
          <p:cNvPr id="6" name="Footer Placeholder 5"/>
          <p:cNvSpPr>
            <a:spLocks noGrp="1"/>
          </p:cNvSpPr>
          <p:nvPr>
            <p:ph type="ftr" sz="quarter" idx="11"/>
          </p:nvPr>
        </p:nvSpPr>
        <p:spPr/>
        <p:txBody>
          <a:bodyPr/>
          <a:lstStyle/>
          <a:p>
            <a:r>
              <a:rPr lang="en-US"/>
              <a:t>DEPT ofCSE, GECT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7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02869D-0A3F-4ED5-8250-28783BB1AB2A}" type="datetime3">
              <a:rPr lang="en-US" smtClean="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DEPT ofCSE, GECT</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fld>
            <a:endParaRPr lang="en-US" dirty="0"/>
          </a:p>
        </p:txBody>
      </p:sp>
      <p:sp>
        <p:nvSpPr>
          <p:cNvPr id="7" name="Rectangle 6"/>
          <p:cNvSpPr/>
          <p:nvPr userDrawn="1"/>
        </p:nvSpPr>
        <p:spPr>
          <a:xfrm>
            <a:off x="0" y="0"/>
            <a:ext cx="9144000" cy="6858000"/>
          </a:xfrm>
          <a:prstGeom prst="rect">
            <a:avLst/>
          </a:prstGeom>
          <a:solidFill>
            <a:srgbClr val="F2F6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7494104" y="6629400"/>
            <a:ext cx="1645920" cy="274320"/>
          </a:xfrm>
          <a:prstGeom prst="rect">
            <a:avLst/>
          </a:prstGeom>
          <a:solidFill>
            <a:srgbClr val="C00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userDrawn="1"/>
        </p:nvSpPr>
        <p:spPr>
          <a:xfrm>
            <a:off x="1267281" y="654148"/>
            <a:ext cx="7863840" cy="228600"/>
          </a:xfrm>
          <a:prstGeom prst="rect">
            <a:avLst/>
          </a:prstGeom>
          <a:solidFill>
            <a:srgbClr val="7FD13B"/>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 name="Slide Number Placeholder 22"/>
          <p:cNvSpPr txBox="1"/>
          <p:nvPr userDrawn="1"/>
        </p:nvSpPr>
        <p:spPr>
          <a:xfrm>
            <a:off x="13252" y="631288"/>
            <a:ext cx="1280160" cy="274320"/>
          </a:xfrm>
          <a:prstGeom prst="rect">
            <a:avLst/>
          </a:prstGeom>
          <a:solidFill>
            <a:srgbClr val="C00000"/>
          </a:solidFill>
        </p:spPr>
        <p:txBody>
          <a:bodyPr vert="horz" anchor="ctr" anchorCtr="0">
            <a:normAutofit fontScale="62500" lnSpcReduction="20000"/>
          </a:bodyPr>
          <a:lstStyle>
            <a:lvl1pPr algn="ctr" eaLnBrk="1" latinLnBrk="0" hangingPunct="1">
              <a:defRPr kumimoji="0" sz="1400" b="1">
                <a:solidFill>
                  <a:srgbClr val="FFFFFF"/>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1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n-lt"/>
                <a:ea typeface="+mn-ea"/>
                <a:cs typeface="+mn-cs"/>
              </a:rPr>
              <a:t>   </a:t>
            </a:r>
            <a:r>
              <a:rPr kumimoji="0" lang="en-US" sz="21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mbria" panose="02040503050406030204" pitchFamily="18" charset="0"/>
                <a:ea typeface="+mn-ea"/>
                <a:cs typeface="+mn-cs"/>
              </a:rPr>
              <a:t>Slide No. </a:t>
            </a:r>
            <a:fld id="{C3198791-98D4-4DD4-98B5-F4E3E52F59C2}" type="slidenum">
              <a:rPr kumimoji="0" lang="en-US" sz="2300" b="1" i="0" u="none" strike="noStrike" kern="1200" cap="none" spc="0" normalizeH="0" baseline="0" noProof="0" smtClean="0">
                <a:ln>
                  <a:noFill/>
                </a:ln>
                <a:solidFill>
                  <a:srgbClr val="FFFFFF"/>
                </a:solidFill>
                <a:effectLst>
                  <a:outerShdw blurRad="38100" dist="38100" dir="2700000" algn="tl">
                    <a:srgbClr val="000000">
                      <a:alpha val="43137"/>
                    </a:srgbClr>
                  </a:outerShdw>
                </a:effectLst>
                <a:uLnTx/>
                <a:uFillTx/>
                <a:latin typeface="Cambria" panose="02040503050406030204" pitchFamily="18" charset="0"/>
                <a:ea typeface="+mn-ea"/>
                <a:cs typeface="+mn-cs"/>
              </a:rPr>
            </a:fld>
            <a:endParaRPr kumimoji="0" lang="en-US" sz="1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mbria" panose="02040503050406030204" pitchFamily="18" charset="0"/>
              <a:ea typeface="+mn-ea"/>
              <a:cs typeface="+mn-cs"/>
            </a:endParaRPr>
          </a:p>
        </p:txBody>
      </p:sp>
      <p:sp>
        <p:nvSpPr>
          <p:cNvPr id="11" name="Rectangle 10"/>
          <p:cNvSpPr/>
          <p:nvPr userDrawn="1"/>
        </p:nvSpPr>
        <p:spPr>
          <a:xfrm>
            <a:off x="0" y="6629400"/>
            <a:ext cx="7406640" cy="228600"/>
          </a:xfrm>
          <a:prstGeom prst="rect">
            <a:avLst/>
          </a:prstGeom>
          <a:solidFill>
            <a:srgbClr val="7FD13B"/>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TextBox 11"/>
          <p:cNvSpPr txBox="1"/>
          <p:nvPr userDrawn="1"/>
        </p:nvSpPr>
        <p:spPr>
          <a:xfrm>
            <a:off x="347868" y="6584531"/>
            <a:ext cx="6757876" cy="323165"/>
          </a:xfrm>
          <a:prstGeom prst="rect">
            <a:avLst/>
          </a:prstGeom>
          <a:noFill/>
        </p:spPr>
        <p:txBody>
          <a:bodyPr wrap="none" rtlCol="0">
            <a:spAutoFit/>
          </a:bodyPr>
          <a:lstStyle/>
          <a:p>
            <a:r>
              <a:rPr lang="en-US" sz="1500" b="1" dirty="0">
                <a:solidFill>
                  <a:schemeClr val="tx1"/>
                </a:solidFill>
                <a:effectLst/>
              </a:rPr>
              <a:t>DEPARTMENT OF COMPUTER SCIENCE &amp; ENGINEERING, A.I.T.,</a:t>
            </a:r>
            <a:r>
              <a:rPr lang="en-US" sz="1500" b="1" baseline="0" dirty="0">
                <a:solidFill>
                  <a:schemeClr val="tx1"/>
                </a:solidFill>
                <a:effectLst/>
              </a:rPr>
              <a:t> CHIKKAMAGALURU.</a:t>
            </a:r>
            <a:endParaRPr lang="en-US" sz="1500" b="1" dirty="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www.google.com/" TargetMode="External"/><Relationship Id="rId1" Type="http://schemas.openxmlformats.org/officeDocument/2006/relationships/hyperlink" Target="https://www.youtub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 Box 1"/>
          <p:cNvSpPr txBox="1">
            <a:spLocks noChangeArrowheads="1"/>
          </p:cNvSpPr>
          <p:nvPr/>
        </p:nvSpPr>
        <p:spPr bwMode="auto">
          <a:xfrm>
            <a:off x="457200" y="2117197"/>
            <a:ext cx="7620001" cy="848345"/>
          </a:xfrm>
          <a:prstGeom prst="rect">
            <a:avLst/>
          </a:prstGeom>
          <a:noFill/>
          <a:ln w="9525">
            <a:noFill/>
            <a:miter lim="800000"/>
          </a:ln>
        </p:spPr>
        <p:txBody>
          <a:bodyPr/>
          <a:lstStyle/>
          <a:p>
            <a:pPr algn="ctr">
              <a:lnSpc>
                <a:spcPct val="120000"/>
              </a:lnSpc>
              <a:defRPr/>
            </a:pPr>
            <a:r>
              <a:rPr lang="en-IN" sz="2000" b="1" dirty="0">
                <a:solidFill>
                  <a:schemeClr val="accent5">
                    <a:lumMod val="75000"/>
                  </a:schemeClr>
                </a:solidFill>
                <a:latin typeface="Times New Roman" panose="02020603050405020304" pitchFamily="18" charset="0"/>
                <a:ea typeface="Cambria Math" panose="02040503050406030204" pitchFamily="18" charset="0"/>
                <a:cs typeface="Times New Roman" panose="02020603050405020304" pitchFamily="18" charset="0"/>
              </a:rPr>
              <a:t>DEPARTMENT  OF  COMPUTER  SCIENCE AND ENGINEERING</a:t>
            </a:r>
            <a:endParaRPr lang="en-IN" sz="2000" b="1" dirty="0">
              <a:solidFill>
                <a:schemeClr val="accent5">
                  <a:lumMod val="75000"/>
                </a:schemeClr>
              </a:solidFill>
              <a:latin typeface="Times New Roman" panose="02020603050405020304" pitchFamily="18" charset="0"/>
              <a:ea typeface="Cambria Math" panose="02040503050406030204" pitchFamily="18" charset="0"/>
              <a:cs typeface="Times New Roman" panose="02020603050405020304" pitchFamily="18" charset="0"/>
            </a:endParaRPr>
          </a:p>
          <a:p>
            <a:pPr algn="ctr">
              <a:lnSpc>
                <a:spcPct val="120000"/>
              </a:lnSpc>
              <a:defRPr/>
            </a:pPr>
            <a:endParaRPr lang="en-US" sz="2300" dirty="0">
              <a:solidFill>
                <a:srgbClr val="0072C8"/>
              </a:solidFill>
              <a:latin typeface="Times New Roman" panose="02020603050405020304" pitchFamily="18" charset="0"/>
              <a:cs typeface="Times New Roman" panose="02020603050405020304" pitchFamily="18" charset="0"/>
            </a:endParaRPr>
          </a:p>
        </p:txBody>
      </p:sp>
      <p:sp>
        <p:nvSpPr>
          <p:cNvPr id="25" name="Rectangle 24"/>
          <p:cNvSpPr/>
          <p:nvPr/>
        </p:nvSpPr>
        <p:spPr bwMode="auto">
          <a:xfrm>
            <a:off x="0" y="87385"/>
            <a:ext cx="9144000" cy="2052934"/>
          </a:xfrm>
          <a:prstGeom prst="rect">
            <a:avLst/>
          </a:prstGeom>
          <a:noFill/>
        </p:spPr>
        <p:txBody>
          <a:bodyPr wrap="square">
            <a:spAutoFit/>
          </a:bodyPr>
          <a:lstStyle/>
          <a:p>
            <a:pPr algn="ctr">
              <a:lnSpc>
                <a:spcPct val="130000"/>
              </a:lnSpc>
              <a:defRPr/>
            </a:pPr>
            <a:r>
              <a:rPr lang="en-US" sz="1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GOVERNMENT OF KARNATAKA </a:t>
            </a:r>
            <a:endParaRPr lang="en-US" sz="1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algn="ctr">
              <a:lnSpc>
                <a:spcPct val="130000"/>
              </a:lnSpc>
              <a:defRPr/>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DEPARTMENT OF TECHNICAL EDUCATION</a:t>
            </a:r>
            <a:endPar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algn="ctr">
              <a:lnSpc>
                <a:spcPct val="130000"/>
              </a:lnSpc>
              <a:defRPr/>
            </a:pPr>
            <a:r>
              <a:rPr lang="en-IN" sz="2000" b="1" dirty="0">
                <a:solidFill>
                  <a:srgbClr val="FF090F"/>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GOVERNMENT ENGINEERING COLLEGE</a:t>
            </a:r>
            <a:endParaRPr lang="en-IN" sz="2000" b="1" dirty="0">
              <a:solidFill>
                <a:srgbClr val="FF090F"/>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algn="ctr">
              <a:lnSpc>
                <a:spcPct val="130000"/>
              </a:lnSpc>
              <a:defRPr/>
            </a:pPr>
            <a:r>
              <a:rPr lang="en-IN" sz="1600" b="1" dirty="0">
                <a:latin typeface="Times New Roman" panose="02020603050405020304" pitchFamily="18" charset="0"/>
                <a:ea typeface="Cambria Math" panose="02040503050406030204" pitchFamily="18" charset="0"/>
                <a:cs typeface="Times New Roman" panose="02020603050405020304" pitchFamily="18" charset="0"/>
              </a:rPr>
              <a:t>Affiliated to Visvesvaraya Technological University, </a:t>
            </a:r>
            <a:r>
              <a:rPr lang="en-IN" sz="1600" b="1" dirty="0" err="1">
                <a:latin typeface="Times New Roman" panose="02020603050405020304" pitchFamily="18" charset="0"/>
                <a:ea typeface="Cambria Math" panose="02040503050406030204" pitchFamily="18" charset="0"/>
                <a:cs typeface="Times New Roman" panose="02020603050405020304" pitchFamily="18" charset="0"/>
              </a:rPr>
              <a:t>Belagavi</a:t>
            </a:r>
            <a:r>
              <a:rPr lang="en-IN" sz="1600" b="1" dirty="0">
                <a:latin typeface="Times New Roman" panose="02020603050405020304" pitchFamily="18" charset="0"/>
                <a:ea typeface="Cambria Math" panose="02040503050406030204" pitchFamily="18" charset="0"/>
                <a:cs typeface="Times New Roman" panose="02020603050405020304" pitchFamily="18" charset="0"/>
              </a:rPr>
              <a:t> ,</a:t>
            </a:r>
            <a:endParaRPr lang="en-IN" sz="1600" b="1" dirty="0">
              <a:latin typeface="Times New Roman" panose="02020603050405020304" pitchFamily="18" charset="0"/>
              <a:ea typeface="Cambria Math" panose="02040503050406030204" pitchFamily="18" charset="0"/>
              <a:cs typeface="Times New Roman" panose="02020603050405020304" pitchFamily="18" charset="0"/>
            </a:endParaRPr>
          </a:p>
          <a:p>
            <a:pPr algn="ctr">
              <a:lnSpc>
                <a:spcPct val="130000"/>
              </a:lnSpc>
              <a:defRPr/>
            </a:pPr>
            <a:r>
              <a:rPr lang="en-IN" sz="1600" b="1" dirty="0">
                <a:latin typeface="Times New Roman" panose="02020603050405020304" pitchFamily="18" charset="0"/>
                <a:ea typeface="Cambria Math" panose="02040503050406030204" pitchFamily="18" charset="0"/>
                <a:cs typeface="Times New Roman" panose="02020603050405020304" pitchFamily="18" charset="0"/>
              </a:rPr>
              <a:t>Approved by AICTE and </a:t>
            </a:r>
            <a:r>
              <a:rPr lang="en-US" sz="1600" b="1" dirty="0">
                <a:latin typeface="Times New Roman" panose="02020603050405020304" pitchFamily="18" charset="0"/>
                <a:cs typeface="Times New Roman" panose="02020603050405020304" pitchFamily="18" charset="0"/>
              </a:rPr>
              <a:t>Accredited by NAAC, </a:t>
            </a:r>
            <a:r>
              <a:rPr lang="en-IN" sz="1600" b="1" dirty="0">
                <a:latin typeface="Times New Roman" panose="02020603050405020304" pitchFamily="18" charset="0"/>
                <a:ea typeface="Cambria Math" panose="02040503050406030204" pitchFamily="18" charset="0"/>
                <a:cs typeface="Times New Roman" panose="02020603050405020304" pitchFamily="18" charset="0"/>
              </a:rPr>
              <a:t>New Delhi</a:t>
            </a:r>
            <a:r>
              <a:rPr lang="en-US" sz="16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ea typeface="Cambria Math" panose="02040503050406030204" pitchFamily="18" charset="0"/>
                <a:cs typeface="Times New Roman" panose="02020603050405020304" pitchFamily="18" charset="0"/>
              </a:rPr>
              <a:t> </a:t>
            </a:r>
            <a:endParaRPr lang="en-IN" sz="1600" b="1" dirty="0">
              <a:latin typeface="Times New Roman" panose="02020603050405020304" pitchFamily="18" charset="0"/>
              <a:ea typeface="Cambria Math" panose="02040503050406030204" pitchFamily="18" charset="0"/>
              <a:cs typeface="Times New Roman" panose="02020603050405020304" pitchFamily="18" charset="0"/>
            </a:endParaRPr>
          </a:p>
          <a:p>
            <a:pPr algn="ctr">
              <a:lnSpc>
                <a:spcPct val="130000"/>
              </a:lnSpc>
              <a:defRPr/>
            </a:pPr>
            <a:r>
              <a:rPr lang="en-IN"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Talakal,Koppal-583238.</a:t>
            </a:r>
            <a:endParaRPr lang="en-IN"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32" name="TextBox 31"/>
          <p:cNvSpPr txBox="1"/>
          <p:nvPr/>
        </p:nvSpPr>
        <p:spPr>
          <a:xfrm>
            <a:off x="304800" y="5045934"/>
            <a:ext cx="4015395" cy="1329659"/>
          </a:xfrm>
          <a:prstGeom prst="rect">
            <a:avLst/>
          </a:prstGeom>
          <a:noFill/>
        </p:spPr>
        <p:txBody>
          <a:bodyPr wrap="none" rtlCol="0">
            <a:spAutoFit/>
          </a:bodyPr>
          <a:lstStyle/>
          <a:p>
            <a:pPr>
              <a:lnSpc>
                <a:spcPct val="150000"/>
              </a:lnSpc>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Guidance of:</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TEJASWINI ESHWAR ACHAR </a:t>
            </a:r>
            <a:r>
              <a:rPr lang="en-US" sz="2000" baseline="-25000" dirty="0">
                <a:latin typeface="Times New Roman" panose="02020603050405020304" pitchFamily="18" charset="0"/>
                <a:cs typeface="Times New Roman" panose="02020603050405020304" pitchFamily="18" charset="0"/>
              </a:rPr>
              <a:t>(B.E., M.E.)</a:t>
            </a:r>
            <a:endParaRPr lang="en-US" sz="2000" baseline="-25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Assistant Professor</a:t>
            </a:r>
            <a:endParaRPr lang="en-IN" sz="2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953000" y="4147009"/>
            <a:ext cx="4114800" cy="3095078"/>
          </a:xfrm>
          <a:prstGeom prst="rect">
            <a:avLst/>
          </a:prstGeom>
          <a:noFill/>
        </p:spPr>
        <p:txBody>
          <a:bodyPr wrap="square" rtlCol="0">
            <a:spAutoFit/>
          </a:bodyPr>
          <a:lstStyle/>
          <a:p>
            <a:pPr>
              <a:lnSpc>
                <a:spcPct val="150000"/>
              </a:lnSpc>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             </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AYYAPPAYYA SWAMY     [2LG19CS009]</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LAXMI                                 [2LG19CS017]</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MONISH                              [2LG19CS018]</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MALLIKARJUN   A G       [2LG19CS019]  </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NAVEEN                              [2LG19CS024]</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SHASHANK                        [2LG19CS031]    </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1" name="TextBox 30"/>
          <p:cNvSpPr txBox="1"/>
          <p:nvPr/>
        </p:nvSpPr>
        <p:spPr>
          <a:xfrm>
            <a:off x="-76200" y="2842961"/>
            <a:ext cx="9144000" cy="1377749"/>
          </a:xfrm>
          <a:prstGeom prst="rect">
            <a:avLst/>
          </a:prstGeom>
          <a:noFill/>
        </p:spPr>
        <p:txBody>
          <a:bodyPr wrap="square" rtlCol="0">
            <a:spAutoFit/>
          </a:bodyPr>
          <a:lstStyle/>
          <a:p>
            <a:pPr algn="ctr">
              <a:lnSpc>
                <a:spcPct val="150000"/>
              </a:lnSpc>
            </a:pPr>
            <a:r>
              <a:rPr lang="en-US" sz="24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DBMS MINI PROJECT  (18CSL58) ON </a:t>
            </a:r>
            <a:endParaRPr lang="en-US" sz="24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lnSpc>
                <a:spcPct val="150000"/>
              </a:lnSpc>
            </a:pPr>
            <a:r>
              <a:rPr lang="en-US" sz="30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36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COVID BED  SLOT BOOKING  SYSTEM</a:t>
            </a:r>
            <a:r>
              <a:rPr lang="en-US" sz="30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30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327212" y="841628"/>
            <a:ext cx="987638" cy="976891"/>
          </a:xfrm>
          <a:prstGeom prst="rect">
            <a:avLst/>
          </a:prstGeom>
        </p:spPr>
      </p:pic>
      <p:pic>
        <p:nvPicPr>
          <p:cNvPr id="3" name="Picture 2"/>
          <p:cNvPicPr>
            <a:picLocks noChangeAspect="1"/>
          </p:cNvPicPr>
          <p:nvPr/>
        </p:nvPicPr>
        <p:blipFill>
          <a:blip r:embed="rId2"/>
          <a:stretch>
            <a:fillRect/>
          </a:stretch>
        </p:blipFill>
        <p:spPr>
          <a:xfrm>
            <a:off x="7585088" y="647934"/>
            <a:ext cx="1274174" cy="1469263"/>
          </a:xfrm>
          <a:prstGeom prst="rect">
            <a:avLst/>
          </a:prstGeom>
          <a:solidFill>
            <a:schemeClr val="accent2">
              <a:lumMod val="40000"/>
              <a:lumOff val="60000"/>
            </a:schemeClr>
          </a:solid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7543" y="1934134"/>
            <a:ext cx="838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23689" y="1193563"/>
            <a:ext cx="1143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400800" y="1219200"/>
            <a:ext cx="1219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76300" y="4173072"/>
            <a:ext cx="1371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0" y="4630272"/>
            <a:ext cx="609600" cy="3227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53200" y="3657600"/>
            <a:ext cx="1066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04800" y="1981200"/>
            <a:ext cx="4572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9600" y="838200"/>
            <a:ext cx="533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AIL</a:t>
            </a:r>
            <a:endParaRPr lang="en-US" dirty="0"/>
          </a:p>
        </p:txBody>
      </p:sp>
      <p:sp>
        <p:nvSpPr>
          <p:cNvPr id="10" name="Oval 9"/>
          <p:cNvSpPr/>
          <p:nvPr/>
        </p:nvSpPr>
        <p:spPr>
          <a:xfrm>
            <a:off x="1524000" y="838200"/>
            <a:ext cx="533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Oval 10"/>
          <p:cNvSpPr/>
          <p:nvPr/>
        </p:nvSpPr>
        <p:spPr>
          <a:xfrm>
            <a:off x="3962399" y="419100"/>
            <a:ext cx="798139"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613335" y="1914524"/>
            <a:ext cx="958665"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521824" y="419100"/>
            <a:ext cx="533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077200" y="838200"/>
            <a:ext cx="75808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239000" y="1860176"/>
            <a:ext cx="533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400800" y="2763370"/>
            <a:ext cx="533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035052" y="2590799"/>
            <a:ext cx="737347"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873253" y="2956110"/>
            <a:ext cx="481853"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086600" y="4654924"/>
            <a:ext cx="533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811246" y="4688544"/>
            <a:ext cx="533400" cy="3204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142505" y="4325472"/>
            <a:ext cx="533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907991" y="4282890"/>
            <a:ext cx="609600" cy="542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055283" y="3630708"/>
            <a:ext cx="609600" cy="542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4671732" y="3892926"/>
            <a:ext cx="609600" cy="542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4009464" y="3496236"/>
            <a:ext cx="609600" cy="542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3886200" y="5537950"/>
            <a:ext cx="609600" cy="542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3055283" y="5112124"/>
            <a:ext cx="609600" cy="542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4671732" y="5520020"/>
            <a:ext cx="609600" cy="6521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04800" y="3411071"/>
            <a:ext cx="609600" cy="4303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2079249" y="4848789"/>
            <a:ext cx="609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82948" y="4737852"/>
            <a:ext cx="609600" cy="542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257300" y="5266768"/>
            <a:ext cx="609600" cy="542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734110" y="2785782"/>
            <a:ext cx="609600" cy="542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1059795" y="3072654"/>
            <a:ext cx="609600" cy="542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Diamond 34"/>
          <p:cNvSpPr/>
          <p:nvPr/>
        </p:nvSpPr>
        <p:spPr>
          <a:xfrm>
            <a:off x="2455208" y="2014817"/>
            <a:ext cx="609600" cy="80458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iamond 35"/>
          <p:cNvSpPr/>
          <p:nvPr/>
        </p:nvSpPr>
        <p:spPr>
          <a:xfrm>
            <a:off x="7921438" y="1591234"/>
            <a:ext cx="609600" cy="80458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iamond 36"/>
          <p:cNvSpPr/>
          <p:nvPr/>
        </p:nvSpPr>
        <p:spPr>
          <a:xfrm>
            <a:off x="5281332" y="1764926"/>
            <a:ext cx="609600" cy="80458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iamond 38"/>
          <p:cNvSpPr/>
          <p:nvPr/>
        </p:nvSpPr>
        <p:spPr>
          <a:xfrm>
            <a:off x="6217024" y="5236509"/>
            <a:ext cx="609600" cy="80458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9" idx="4"/>
          </p:cNvCxnSpPr>
          <p:nvPr/>
        </p:nvCxnSpPr>
        <p:spPr>
          <a:xfrm>
            <a:off x="876300" y="12954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8" idx="6"/>
            <a:endCxn id="4" idx="1"/>
          </p:cNvCxnSpPr>
          <p:nvPr/>
        </p:nvCxnSpPr>
        <p:spPr>
          <a:xfrm>
            <a:off x="762000" y="2133600"/>
            <a:ext cx="195543" cy="672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806388" y="1286434"/>
            <a:ext cx="8966" cy="3372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69295" y="1609164"/>
            <a:ext cx="937093" cy="14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4" idx="0"/>
          </p:cNvCxnSpPr>
          <p:nvPr/>
        </p:nvCxnSpPr>
        <p:spPr>
          <a:xfrm flipH="1">
            <a:off x="1376643" y="1609164"/>
            <a:ext cx="12605" cy="324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7" idx="3"/>
          </p:cNvCxnSpPr>
          <p:nvPr/>
        </p:nvCxnSpPr>
        <p:spPr>
          <a:xfrm flipH="1">
            <a:off x="5890932" y="1623733"/>
            <a:ext cx="783852" cy="5434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3"/>
            <a:endCxn id="35" idx="1"/>
          </p:cNvCxnSpPr>
          <p:nvPr/>
        </p:nvCxnSpPr>
        <p:spPr>
          <a:xfrm>
            <a:off x="1795743" y="2200834"/>
            <a:ext cx="659465" cy="2162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1" idx="4"/>
            <a:endCxn id="5" idx="0"/>
          </p:cNvCxnSpPr>
          <p:nvPr/>
        </p:nvCxnSpPr>
        <p:spPr>
          <a:xfrm flipH="1">
            <a:off x="4095189" y="876300"/>
            <a:ext cx="266280" cy="3172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 idx="3"/>
            <a:endCxn id="37" idx="1"/>
          </p:cNvCxnSpPr>
          <p:nvPr/>
        </p:nvCxnSpPr>
        <p:spPr>
          <a:xfrm>
            <a:off x="4666689" y="1384063"/>
            <a:ext cx="614643" cy="7831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 idx="2"/>
            <a:endCxn id="12" idx="0"/>
          </p:cNvCxnSpPr>
          <p:nvPr/>
        </p:nvCxnSpPr>
        <p:spPr>
          <a:xfrm flipH="1">
            <a:off x="4092668" y="1574563"/>
            <a:ext cx="2521" cy="339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6" idx="2"/>
          </p:cNvCxnSpPr>
          <p:nvPr/>
        </p:nvCxnSpPr>
        <p:spPr>
          <a:xfrm flipH="1">
            <a:off x="7386358" y="2395816"/>
            <a:ext cx="839880" cy="12617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769194" y="843523"/>
            <a:ext cx="57430" cy="3521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230317" y="1600200"/>
            <a:ext cx="114860" cy="314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7" idx="3"/>
          </p:cNvCxnSpPr>
          <p:nvPr/>
        </p:nvCxnSpPr>
        <p:spPr>
          <a:xfrm flipH="1">
            <a:off x="7620000" y="3382773"/>
            <a:ext cx="382961" cy="4653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14" idx="2"/>
          </p:cNvCxnSpPr>
          <p:nvPr/>
        </p:nvCxnSpPr>
        <p:spPr>
          <a:xfrm flipV="1">
            <a:off x="7620000" y="1066800"/>
            <a:ext cx="457200" cy="2193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 idx="3"/>
            <a:endCxn id="36" idx="0"/>
          </p:cNvCxnSpPr>
          <p:nvPr/>
        </p:nvCxnSpPr>
        <p:spPr>
          <a:xfrm>
            <a:off x="7620000" y="1409700"/>
            <a:ext cx="606238" cy="1815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7" idx="0"/>
          </p:cNvCxnSpPr>
          <p:nvPr/>
        </p:nvCxnSpPr>
        <p:spPr>
          <a:xfrm flipH="1">
            <a:off x="7086600" y="3050240"/>
            <a:ext cx="196384" cy="6073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706440" y="3186674"/>
            <a:ext cx="138954" cy="4877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21" idx="0"/>
          </p:cNvCxnSpPr>
          <p:nvPr/>
        </p:nvCxnSpPr>
        <p:spPr>
          <a:xfrm flipH="1">
            <a:off x="6409205" y="4062691"/>
            <a:ext cx="379319" cy="2627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19" idx="0"/>
          </p:cNvCxnSpPr>
          <p:nvPr/>
        </p:nvCxnSpPr>
        <p:spPr>
          <a:xfrm>
            <a:off x="7191376" y="4038598"/>
            <a:ext cx="161924" cy="6163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22" idx="1"/>
          </p:cNvCxnSpPr>
          <p:nvPr/>
        </p:nvCxnSpPr>
        <p:spPr>
          <a:xfrm>
            <a:off x="7511023" y="4065216"/>
            <a:ext cx="486242" cy="2971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39" idx="0"/>
          </p:cNvCxnSpPr>
          <p:nvPr/>
        </p:nvCxnSpPr>
        <p:spPr>
          <a:xfrm flipH="1">
            <a:off x="6521824" y="4047993"/>
            <a:ext cx="472888" cy="11885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19041" y="4939557"/>
            <a:ext cx="1824317" cy="6992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6" idx="3"/>
            <a:endCxn id="20" idx="2"/>
          </p:cNvCxnSpPr>
          <p:nvPr/>
        </p:nvCxnSpPr>
        <p:spPr>
          <a:xfrm>
            <a:off x="4419600" y="4791636"/>
            <a:ext cx="391646" cy="5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24" idx="3"/>
          </p:cNvCxnSpPr>
          <p:nvPr/>
        </p:nvCxnSpPr>
        <p:spPr>
          <a:xfrm flipH="1">
            <a:off x="4419041" y="4355863"/>
            <a:ext cx="341965" cy="289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5" idx="4"/>
            <a:endCxn id="6" idx="0"/>
          </p:cNvCxnSpPr>
          <p:nvPr/>
        </p:nvCxnSpPr>
        <p:spPr>
          <a:xfrm flipH="1">
            <a:off x="4114800" y="4038600"/>
            <a:ext cx="199464" cy="5916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6" idx="2"/>
            <a:endCxn id="26" idx="0"/>
          </p:cNvCxnSpPr>
          <p:nvPr/>
        </p:nvCxnSpPr>
        <p:spPr>
          <a:xfrm>
            <a:off x="4114800" y="4953000"/>
            <a:ext cx="76200" cy="5849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23" idx="4"/>
          </p:cNvCxnSpPr>
          <p:nvPr/>
        </p:nvCxnSpPr>
        <p:spPr>
          <a:xfrm>
            <a:off x="3360083" y="4173072"/>
            <a:ext cx="462523"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33" idx="4"/>
          </p:cNvCxnSpPr>
          <p:nvPr/>
        </p:nvCxnSpPr>
        <p:spPr>
          <a:xfrm flipH="1">
            <a:off x="2006411" y="3328146"/>
            <a:ext cx="32499" cy="865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 idx="1"/>
            <a:endCxn id="27" idx="0"/>
          </p:cNvCxnSpPr>
          <p:nvPr/>
        </p:nvCxnSpPr>
        <p:spPr>
          <a:xfrm flipH="1">
            <a:off x="3360083" y="4791636"/>
            <a:ext cx="449917" cy="3204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28" idx="1"/>
          </p:cNvCxnSpPr>
          <p:nvPr/>
        </p:nvCxnSpPr>
        <p:spPr>
          <a:xfrm>
            <a:off x="4342841" y="4962454"/>
            <a:ext cx="418165" cy="653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34" idx="4"/>
            <a:endCxn id="3" idx="0"/>
          </p:cNvCxnSpPr>
          <p:nvPr/>
        </p:nvCxnSpPr>
        <p:spPr>
          <a:xfrm>
            <a:off x="1364595" y="3615018"/>
            <a:ext cx="197505" cy="55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29" idx="4"/>
          </p:cNvCxnSpPr>
          <p:nvPr/>
        </p:nvCxnSpPr>
        <p:spPr>
          <a:xfrm>
            <a:off x="609600" y="3841375"/>
            <a:ext cx="320067" cy="352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31" idx="7"/>
          </p:cNvCxnSpPr>
          <p:nvPr/>
        </p:nvCxnSpPr>
        <p:spPr>
          <a:xfrm flipH="1">
            <a:off x="803274" y="4630272"/>
            <a:ext cx="317315" cy="1870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30" idx="1"/>
          </p:cNvCxnSpPr>
          <p:nvPr/>
        </p:nvCxnSpPr>
        <p:spPr>
          <a:xfrm>
            <a:off x="2012018" y="4630272"/>
            <a:ext cx="156505" cy="285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3" idx="2"/>
            <a:endCxn id="32" idx="0"/>
          </p:cNvCxnSpPr>
          <p:nvPr/>
        </p:nvCxnSpPr>
        <p:spPr>
          <a:xfrm>
            <a:off x="1562100" y="4630272"/>
            <a:ext cx="0" cy="6364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35" idx="2"/>
            <a:endCxn id="3" idx="3"/>
          </p:cNvCxnSpPr>
          <p:nvPr/>
        </p:nvCxnSpPr>
        <p:spPr>
          <a:xfrm flipH="1">
            <a:off x="2247900" y="2819399"/>
            <a:ext cx="512108" cy="15822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626129" y="979424"/>
            <a:ext cx="576541" cy="246221"/>
          </a:xfrm>
          <a:prstGeom prst="rect">
            <a:avLst/>
          </a:prstGeom>
          <a:noFill/>
        </p:spPr>
        <p:txBody>
          <a:bodyPr wrap="square" rtlCol="0">
            <a:spAutoFit/>
          </a:bodyPr>
          <a:lstStyle/>
          <a:p>
            <a:r>
              <a:rPr lang="en-US" sz="1000" dirty="0"/>
              <a:t>EMAIL</a:t>
            </a:r>
            <a:endParaRPr lang="en-US" sz="1000" dirty="0"/>
          </a:p>
        </p:txBody>
      </p:sp>
      <p:sp>
        <p:nvSpPr>
          <p:cNvPr id="157" name="TextBox 156"/>
          <p:cNvSpPr txBox="1"/>
          <p:nvPr/>
        </p:nvSpPr>
        <p:spPr>
          <a:xfrm>
            <a:off x="1586469" y="962115"/>
            <a:ext cx="533400" cy="253916"/>
          </a:xfrm>
          <a:prstGeom prst="rect">
            <a:avLst/>
          </a:prstGeom>
          <a:noFill/>
        </p:spPr>
        <p:txBody>
          <a:bodyPr wrap="square" rtlCol="0">
            <a:spAutoFit/>
          </a:bodyPr>
          <a:lstStyle/>
          <a:p>
            <a:r>
              <a:rPr lang="en-US" sz="1050" dirty="0"/>
              <a:t>DOB</a:t>
            </a:r>
            <a:endParaRPr lang="en-US" sz="1050" dirty="0"/>
          </a:p>
        </p:txBody>
      </p:sp>
      <p:sp>
        <p:nvSpPr>
          <p:cNvPr id="158" name="TextBox 157"/>
          <p:cNvSpPr txBox="1"/>
          <p:nvPr/>
        </p:nvSpPr>
        <p:spPr>
          <a:xfrm>
            <a:off x="3972765" y="533409"/>
            <a:ext cx="892551" cy="230832"/>
          </a:xfrm>
          <a:prstGeom prst="rect">
            <a:avLst/>
          </a:prstGeom>
          <a:noFill/>
        </p:spPr>
        <p:txBody>
          <a:bodyPr wrap="square" rtlCol="0">
            <a:spAutoFit/>
          </a:bodyPr>
          <a:lstStyle/>
          <a:p>
            <a:r>
              <a:rPr lang="en-US" sz="900" dirty="0"/>
              <a:t>USERNAME</a:t>
            </a:r>
            <a:endParaRPr lang="en-US" sz="900" dirty="0"/>
          </a:p>
        </p:txBody>
      </p:sp>
      <p:sp>
        <p:nvSpPr>
          <p:cNvPr id="160" name="TextBox 159"/>
          <p:cNvSpPr txBox="1"/>
          <p:nvPr/>
        </p:nvSpPr>
        <p:spPr>
          <a:xfrm>
            <a:off x="3786911" y="1265437"/>
            <a:ext cx="762000" cy="246221"/>
          </a:xfrm>
          <a:prstGeom prst="rect">
            <a:avLst/>
          </a:prstGeom>
          <a:noFill/>
        </p:spPr>
        <p:txBody>
          <a:bodyPr wrap="square" rtlCol="0">
            <a:spAutoFit/>
          </a:bodyPr>
          <a:lstStyle/>
          <a:p>
            <a:r>
              <a:rPr lang="en-US" sz="1000" dirty="0"/>
              <a:t>ADMIN</a:t>
            </a:r>
            <a:endParaRPr lang="en-US" sz="1000" dirty="0"/>
          </a:p>
        </p:txBody>
      </p:sp>
      <p:sp>
        <p:nvSpPr>
          <p:cNvPr id="164" name="TextBox 163"/>
          <p:cNvSpPr txBox="1"/>
          <p:nvPr/>
        </p:nvSpPr>
        <p:spPr>
          <a:xfrm>
            <a:off x="3730154" y="2031500"/>
            <a:ext cx="855852" cy="230832"/>
          </a:xfrm>
          <a:prstGeom prst="rect">
            <a:avLst/>
          </a:prstGeom>
          <a:noFill/>
        </p:spPr>
        <p:txBody>
          <a:bodyPr wrap="square" rtlCol="0">
            <a:spAutoFit/>
          </a:bodyPr>
          <a:lstStyle/>
          <a:p>
            <a:r>
              <a:rPr lang="en-US" sz="900" dirty="0"/>
              <a:t>PASSWORD</a:t>
            </a:r>
            <a:endParaRPr lang="en-US" sz="900" dirty="0"/>
          </a:p>
        </p:txBody>
      </p:sp>
      <p:sp>
        <p:nvSpPr>
          <p:cNvPr id="168" name="TextBox 167"/>
          <p:cNvSpPr txBox="1"/>
          <p:nvPr/>
        </p:nvSpPr>
        <p:spPr>
          <a:xfrm>
            <a:off x="5390028" y="1971614"/>
            <a:ext cx="553570" cy="400110"/>
          </a:xfrm>
          <a:prstGeom prst="rect">
            <a:avLst/>
          </a:prstGeom>
          <a:noFill/>
        </p:spPr>
        <p:txBody>
          <a:bodyPr wrap="square" rtlCol="0">
            <a:spAutoFit/>
          </a:bodyPr>
          <a:lstStyle/>
          <a:p>
            <a:r>
              <a:rPr lang="en-US" sz="1000" dirty="0"/>
              <a:t>CAN</a:t>
            </a:r>
            <a:endParaRPr lang="en-US" sz="1000" dirty="0"/>
          </a:p>
          <a:p>
            <a:r>
              <a:rPr lang="en-US" sz="1000" dirty="0"/>
              <a:t>ADD</a:t>
            </a:r>
            <a:endParaRPr lang="en-US" sz="1000" dirty="0"/>
          </a:p>
        </p:txBody>
      </p:sp>
      <p:sp>
        <p:nvSpPr>
          <p:cNvPr id="170" name="TextBox 169"/>
          <p:cNvSpPr txBox="1"/>
          <p:nvPr/>
        </p:nvSpPr>
        <p:spPr>
          <a:xfrm>
            <a:off x="6577851" y="529199"/>
            <a:ext cx="692246" cy="246221"/>
          </a:xfrm>
          <a:prstGeom prst="rect">
            <a:avLst/>
          </a:prstGeom>
          <a:noFill/>
        </p:spPr>
        <p:txBody>
          <a:bodyPr wrap="square" rtlCol="0">
            <a:spAutoFit/>
          </a:bodyPr>
          <a:lstStyle/>
          <a:p>
            <a:r>
              <a:rPr lang="en-US" sz="1000" dirty="0"/>
              <a:t>HOCE</a:t>
            </a:r>
            <a:endParaRPr lang="en-US" sz="1000" dirty="0"/>
          </a:p>
        </p:txBody>
      </p:sp>
      <p:sp>
        <p:nvSpPr>
          <p:cNvPr id="171" name="TextBox 170"/>
          <p:cNvSpPr txBox="1"/>
          <p:nvPr/>
        </p:nvSpPr>
        <p:spPr>
          <a:xfrm>
            <a:off x="6535551" y="1281854"/>
            <a:ext cx="1159248" cy="246221"/>
          </a:xfrm>
          <a:prstGeom prst="rect">
            <a:avLst/>
          </a:prstGeom>
          <a:noFill/>
        </p:spPr>
        <p:txBody>
          <a:bodyPr wrap="square" rtlCol="0">
            <a:spAutoFit/>
          </a:bodyPr>
          <a:lstStyle/>
          <a:p>
            <a:r>
              <a:rPr lang="en-US" sz="1000" dirty="0"/>
              <a:t>HOSPITALISER</a:t>
            </a:r>
            <a:endParaRPr lang="en-US" sz="1000" dirty="0"/>
          </a:p>
        </p:txBody>
      </p:sp>
      <p:sp>
        <p:nvSpPr>
          <p:cNvPr id="174" name="TextBox 173"/>
          <p:cNvSpPr txBox="1"/>
          <p:nvPr/>
        </p:nvSpPr>
        <p:spPr>
          <a:xfrm>
            <a:off x="8077200" y="941617"/>
            <a:ext cx="1406711" cy="246221"/>
          </a:xfrm>
          <a:prstGeom prst="rect">
            <a:avLst/>
          </a:prstGeom>
          <a:noFill/>
        </p:spPr>
        <p:txBody>
          <a:bodyPr wrap="square">
            <a:spAutoFit/>
          </a:bodyPr>
          <a:lstStyle/>
          <a:p>
            <a:r>
              <a:rPr lang="en-US" sz="1000" dirty="0"/>
              <a:t>PASSWORD</a:t>
            </a:r>
            <a:endParaRPr lang="en-US" sz="1000" dirty="0"/>
          </a:p>
        </p:txBody>
      </p:sp>
      <p:sp>
        <p:nvSpPr>
          <p:cNvPr id="178" name="TextBox 177"/>
          <p:cNvSpPr txBox="1"/>
          <p:nvPr/>
        </p:nvSpPr>
        <p:spPr>
          <a:xfrm>
            <a:off x="7274580" y="1972234"/>
            <a:ext cx="917201" cy="246221"/>
          </a:xfrm>
          <a:prstGeom prst="rect">
            <a:avLst/>
          </a:prstGeom>
          <a:noFill/>
        </p:spPr>
        <p:txBody>
          <a:bodyPr wrap="square">
            <a:spAutoFit/>
          </a:bodyPr>
          <a:lstStyle/>
          <a:p>
            <a:r>
              <a:rPr lang="en-US" sz="1000" dirty="0"/>
              <a:t>EMAIL</a:t>
            </a:r>
            <a:endParaRPr lang="en-US" sz="1000" dirty="0"/>
          </a:p>
        </p:txBody>
      </p:sp>
      <p:sp>
        <p:nvSpPr>
          <p:cNvPr id="179" name="TextBox 178"/>
          <p:cNvSpPr txBox="1"/>
          <p:nvPr/>
        </p:nvSpPr>
        <p:spPr>
          <a:xfrm>
            <a:off x="8030695" y="1793470"/>
            <a:ext cx="553570" cy="400110"/>
          </a:xfrm>
          <a:prstGeom prst="rect">
            <a:avLst/>
          </a:prstGeom>
          <a:noFill/>
        </p:spPr>
        <p:txBody>
          <a:bodyPr wrap="square" rtlCol="0">
            <a:spAutoFit/>
          </a:bodyPr>
          <a:lstStyle/>
          <a:p>
            <a:r>
              <a:rPr lang="en-US" sz="1000" dirty="0"/>
              <a:t>CAN</a:t>
            </a:r>
            <a:endParaRPr lang="en-US" sz="1000" dirty="0"/>
          </a:p>
          <a:p>
            <a:r>
              <a:rPr lang="en-US" sz="1000" dirty="0"/>
              <a:t>ADD</a:t>
            </a:r>
            <a:endParaRPr lang="en-US" sz="1000" dirty="0"/>
          </a:p>
        </p:txBody>
      </p:sp>
      <p:sp>
        <p:nvSpPr>
          <p:cNvPr id="180" name="TextBox 179"/>
          <p:cNvSpPr txBox="1"/>
          <p:nvPr/>
        </p:nvSpPr>
        <p:spPr>
          <a:xfrm>
            <a:off x="6438200" y="2890735"/>
            <a:ext cx="692246" cy="246221"/>
          </a:xfrm>
          <a:prstGeom prst="rect">
            <a:avLst/>
          </a:prstGeom>
          <a:noFill/>
        </p:spPr>
        <p:txBody>
          <a:bodyPr wrap="square" rtlCol="0">
            <a:spAutoFit/>
          </a:bodyPr>
          <a:lstStyle/>
          <a:p>
            <a:r>
              <a:rPr lang="en-US" sz="1000" dirty="0"/>
              <a:t>HOCE</a:t>
            </a:r>
            <a:endParaRPr lang="en-US" sz="1000" dirty="0"/>
          </a:p>
        </p:txBody>
      </p:sp>
      <p:sp>
        <p:nvSpPr>
          <p:cNvPr id="181" name="TextBox 180"/>
          <p:cNvSpPr txBox="1"/>
          <p:nvPr/>
        </p:nvSpPr>
        <p:spPr>
          <a:xfrm rot="10800000" flipH="1" flipV="1">
            <a:off x="7115175" y="2619376"/>
            <a:ext cx="692246" cy="400110"/>
          </a:xfrm>
          <a:prstGeom prst="rect">
            <a:avLst/>
          </a:prstGeom>
          <a:noFill/>
        </p:spPr>
        <p:txBody>
          <a:bodyPr wrap="square" rtlCol="0">
            <a:spAutoFit/>
          </a:bodyPr>
          <a:lstStyle/>
          <a:p>
            <a:r>
              <a:rPr lang="en-US" sz="1000" dirty="0"/>
              <a:t>NORMAL BED</a:t>
            </a:r>
            <a:endParaRPr lang="en-US" sz="1000" dirty="0"/>
          </a:p>
        </p:txBody>
      </p:sp>
      <p:sp>
        <p:nvSpPr>
          <p:cNvPr id="182" name="TextBox 181"/>
          <p:cNvSpPr txBox="1"/>
          <p:nvPr/>
        </p:nvSpPr>
        <p:spPr>
          <a:xfrm>
            <a:off x="7902390" y="3072654"/>
            <a:ext cx="553570" cy="246221"/>
          </a:xfrm>
          <a:prstGeom prst="rect">
            <a:avLst/>
          </a:prstGeom>
          <a:noFill/>
        </p:spPr>
        <p:txBody>
          <a:bodyPr wrap="square" rtlCol="0">
            <a:spAutoFit/>
          </a:bodyPr>
          <a:lstStyle/>
          <a:p>
            <a:r>
              <a:rPr lang="en-US" sz="1000" dirty="0"/>
              <a:t>VBED</a:t>
            </a:r>
            <a:endParaRPr lang="en-US" sz="1000" dirty="0"/>
          </a:p>
        </p:txBody>
      </p:sp>
      <p:sp>
        <p:nvSpPr>
          <p:cNvPr id="183" name="TextBox 182"/>
          <p:cNvSpPr txBox="1"/>
          <p:nvPr/>
        </p:nvSpPr>
        <p:spPr>
          <a:xfrm>
            <a:off x="6622958" y="3724989"/>
            <a:ext cx="1098176" cy="246221"/>
          </a:xfrm>
          <a:prstGeom prst="rect">
            <a:avLst/>
          </a:prstGeom>
          <a:noFill/>
        </p:spPr>
        <p:txBody>
          <a:bodyPr wrap="square" rtlCol="0">
            <a:spAutoFit/>
          </a:bodyPr>
          <a:lstStyle/>
          <a:p>
            <a:r>
              <a:rPr lang="en-US" sz="1000" dirty="0"/>
              <a:t>HOSPITALDATA</a:t>
            </a:r>
            <a:endParaRPr lang="en-US" sz="1000" dirty="0"/>
          </a:p>
        </p:txBody>
      </p:sp>
      <p:sp>
        <p:nvSpPr>
          <p:cNvPr id="184" name="TextBox 183"/>
          <p:cNvSpPr txBox="1"/>
          <p:nvPr/>
        </p:nvSpPr>
        <p:spPr>
          <a:xfrm>
            <a:off x="6096841" y="4442323"/>
            <a:ext cx="609599" cy="246221"/>
          </a:xfrm>
          <a:prstGeom prst="rect">
            <a:avLst/>
          </a:prstGeom>
          <a:noFill/>
        </p:spPr>
        <p:txBody>
          <a:bodyPr wrap="square" rtlCol="0">
            <a:spAutoFit/>
          </a:bodyPr>
          <a:lstStyle/>
          <a:p>
            <a:r>
              <a:rPr lang="en-US" sz="1000" dirty="0"/>
              <a:t>HNAME</a:t>
            </a:r>
            <a:endParaRPr lang="en-US" sz="1000" dirty="0"/>
          </a:p>
        </p:txBody>
      </p:sp>
      <p:sp>
        <p:nvSpPr>
          <p:cNvPr id="185" name="TextBox 184"/>
          <p:cNvSpPr txBox="1"/>
          <p:nvPr/>
        </p:nvSpPr>
        <p:spPr>
          <a:xfrm>
            <a:off x="7026368" y="4773008"/>
            <a:ext cx="858649" cy="246221"/>
          </a:xfrm>
          <a:prstGeom prst="rect">
            <a:avLst/>
          </a:prstGeom>
          <a:noFill/>
        </p:spPr>
        <p:txBody>
          <a:bodyPr wrap="square" rtlCol="0">
            <a:spAutoFit/>
          </a:bodyPr>
          <a:lstStyle/>
          <a:p>
            <a:r>
              <a:rPr lang="en-US" sz="1000" dirty="0"/>
              <a:t>HICUBED</a:t>
            </a:r>
            <a:endParaRPr lang="en-US" sz="1000" dirty="0"/>
          </a:p>
        </p:txBody>
      </p:sp>
      <p:sp>
        <p:nvSpPr>
          <p:cNvPr id="186" name="TextBox 185"/>
          <p:cNvSpPr txBox="1"/>
          <p:nvPr/>
        </p:nvSpPr>
        <p:spPr>
          <a:xfrm>
            <a:off x="7911401" y="4427721"/>
            <a:ext cx="858649" cy="246221"/>
          </a:xfrm>
          <a:prstGeom prst="rect">
            <a:avLst/>
          </a:prstGeom>
          <a:noFill/>
        </p:spPr>
        <p:txBody>
          <a:bodyPr wrap="square" rtlCol="0">
            <a:spAutoFit/>
          </a:bodyPr>
          <a:lstStyle/>
          <a:p>
            <a:r>
              <a:rPr lang="en-US" sz="1000" dirty="0"/>
              <a:t>ICUBED</a:t>
            </a:r>
            <a:endParaRPr lang="en-US" sz="1000" dirty="0"/>
          </a:p>
        </p:txBody>
      </p:sp>
      <p:sp>
        <p:nvSpPr>
          <p:cNvPr id="187" name="TextBox 186"/>
          <p:cNvSpPr txBox="1"/>
          <p:nvPr/>
        </p:nvSpPr>
        <p:spPr>
          <a:xfrm>
            <a:off x="6357098" y="5428708"/>
            <a:ext cx="553570" cy="400110"/>
          </a:xfrm>
          <a:prstGeom prst="rect">
            <a:avLst/>
          </a:prstGeom>
          <a:noFill/>
        </p:spPr>
        <p:txBody>
          <a:bodyPr wrap="square" rtlCol="0">
            <a:spAutoFit/>
          </a:bodyPr>
          <a:lstStyle/>
          <a:p>
            <a:r>
              <a:rPr lang="en-US" sz="1000" dirty="0"/>
              <a:t>CAN</a:t>
            </a:r>
            <a:endParaRPr lang="en-US" sz="1000" dirty="0"/>
          </a:p>
          <a:p>
            <a:r>
              <a:rPr lang="en-US" sz="1000" dirty="0"/>
              <a:t>ADD</a:t>
            </a:r>
            <a:endParaRPr lang="en-US" sz="1000" dirty="0"/>
          </a:p>
        </p:txBody>
      </p:sp>
      <p:sp>
        <p:nvSpPr>
          <p:cNvPr id="188" name="TextBox 187"/>
          <p:cNvSpPr txBox="1"/>
          <p:nvPr/>
        </p:nvSpPr>
        <p:spPr>
          <a:xfrm>
            <a:off x="3875274" y="5686945"/>
            <a:ext cx="858649" cy="246221"/>
          </a:xfrm>
          <a:prstGeom prst="rect">
            <a:avLst/>
          </a:prstGeom>
          <a:noFill/>
        </p:spPr>
        <p:txBody>
          <a:bodyPr wrap="square" rtlCol="0">
            <a:spAutoFit/>
          </a:bodyPr>
          <a:lstStyle/>
          <a:p>
            <a:r>
              <a:rPr lang="en-US" sz="1000" dirty="0"/>
              <a:t>HICUBED</a:t>
            </a:r>
            <a:endParaRPr lang="en-US" sz="1000" dirty="0"/>
          </a:p>
        </p:txBody>
      </p:sp>
      <p:sp>
        <p:nvSpPr>
          <p:cNvPr id="189" name="TextBox 188"/>
          <p:cNvSpPr txBox="1"/>
          <p:nvPr/>
        </p:nvSpPr>
        <p:spPr>
          <a:xfrm>
            <a:off x="4699188" y="5729568"/>
            <a:ext cx="858649" cy="246221"/>
          </a:xfrm>
          <a:prstGeom prst="rect">
            <a:avLst/>
          </a:prstGeom>
          <a:noFill/>
        </p:spPr>
        <p:txBody>
          <a:bodyPr wrap="square" rtlCol="0">
            <a:spAutoFit/>
          </a:bodyPr>
          <a:lstStyle/>
          <a:p>
            <a:r>
              <a:rPr lang="en-US" sz="1000" dirty="0"/>
              <a:t>ICUBED</a:t>
            </a:r>
            <a:endParaRPr lang="en-US" sz="1000" dirty="0"/>
          </a:p>
        </p:txBody>
      </p:sp>
      <p:sp>
        <p:nvSpPr>
          <p:cNvPr id="190" name="TextBox 189"/>
          <p:cNvSpPr txBox="1"/>
          <p:nvPr/>
        </p:nvSpPr>
        <p:spPr>
          <a:xfrm>
            <a:off x="3064808" y="5305989"/>
            <a:ext cx="609600" cy="246221"/>
          </a:xfrm>
          <a:prstGeom prst="rect">
            <a:avLst/>
          </a:prstGeom>
          <a:noFill/>
        </p:spPr>
        <p:txBody>
          <a:bodyPr wrap="square" rtlCol="0">
            <a:spAutoFit/>
          </a:bodyPr>
          <a:lstStyle/>
          <a:p>
            <a:r>
              <a:rPr lang="en-US" sz="1000" dirty="0"/>
              <a:t>QUERY</a:t>
            </a:r>
            <a:endParaRPr lang="en-US" sz="1000" dirty="0"/>
          </a:p>
        </p:txBody>
      </p:sp>
      <p:sp>
        <p:nvSpPr>
          <p:cNvPr id="191" name="TextBox 190"/>
          <p:cNvSpPr txBox="1"/>
          <p:nvPr/>
        </p:nvSpPr>
        <p:spPr>
          <a:xfrm>
            <a:off x="3912393" y="4683508"/>
            <a:ext cx="538863" cy="246221"/>
          </a:xfrm>
          <a:prstGeom prst="rect">
            <a:avLst/>
          </a:prstGeom>
          <a:noFill/>
        </p:spPr>
        <p:txBody>
          <a:bodyPr wrap="square" rtlCol="0">
            <a:spAutoFit/>
          </a:bodyPr>
          <a:lstStyle/>
          <a:p>
            <a:r>
              <a:rPr lang="en-US" sz="1000" dirty="0"/>
              <a:t>TRIG</a:t>
            </a:r>
            <a:endParaRPr lang="en-US" sz="1000" dirty="0"/>
          </a:p>
        </p:txBody>
      </p:sp>
      <p:sp>
        <p:nvSpPr>
          <p:cNvPr id="192" name="TextBox 191"/>
          <p:cNvSpPr txBox="1"/>
          <p:nvPr/>
        </p:nvSpPr>
        <p:spPr>
          <a:xfrm>
            <a:off x="3134003" y="3791975"/>
            <a:ext cx="692246" cy="246221"/>
          </a:xfrm>
          <a:prstGeom prst="rect">
            <a:avLst/>
          </a:prstGeom>
          <a:noFill/>
        </p:spPr>
        <p:txBody>
          <a:bodyPr wrap="square" rtlCol="0">
            <a:spAutoFit/>
          </a:bodyPr>
          <a:lstStyle/>
          <a:p>
            <a:r>
              <a:rPr lang="en-US" sz="1000" dirty="0"/>
              <a:t>HOCE</a:t>
            </a:r>
            <a:endParaRPr lang="en-US" sz="1000" dirty="0"/>
          </a:p>
        </p:txBody>
      </p:sp>
      <p:sp>
        <p:nvSpPr>
          <p:cNvPr id="193" name="TextBox 192"/>
          <p:cNvSpPr txBox="1"/>
          <p:nvPr/>
        </p:nvSpPr>
        <p:spPr>
          <a:xfrm rot="10800000" flipH="1" flipV="1">
            <a:off x="4031876" y="3605628"/>
            <a:ext cx="692246" cy="400110"/>
          </a:xfrm>
          <a:prstGeom prst="rect">
            <a:avLst/>
          </a:prstGeom>
          <a:noFill/>
        </p:spPr>
        <p:txBody>
          <a:bodyPr wrap="square" rtlCol="0">
            <a:spAutoFit/>
          </a:bodyPr>
          <a:lstStyle/>
          <a:p>
            <a:r>
              <a:rPr lang="en-US" sz="1000" dirty="0"/>
              <a:t>NORMAL BED</a:t>
            </a:r>
            <a:endParaRPr lang="en-US" sz="1000" dirty="0"/>
          </a:p>
        </p:txBody>
      </p:sp>
      <p:sp>
        <p:nvSpPr>
          <p:cNvPr id="194" name="TextBox 193"/>
          <p:cNvSpPr txBox="1"/>
          <p:nvPr/>
        </p:nvSpPr>
        <p:spPr>
          <a:xfrm>
            <a:off x="4773706" y="4040997"/>
            <a:ext cx="553570" cy="246221"/>
          </a:xfrm>
          <a:prstGeom prst="rect">
            <a:avLst/>
          </a:prstGeom>
          <a:noFill/>
        </p:spPr>
        <p:txBody>
          <a:bodyPr wrap="square" rtlCol="0">
            <a:spAutoFit/>
          </a:bodyPr>
          <a:lstStyle/>
          <a:p>
            <a:r>
              <a:rPr lang="en-US" sz="1000" dirty="0"/>
              <a:t>VBED</a:t>
            </a:r>
            <a:endParaRPr lang="en-US" sz="1000" dirty="0"/>
          </a:p>
        </p:txBody>
      </p:sp>
      <p:sp>
        <p:nvSpPr>
          <p:cNvPr id="195" name="TextBox 194"/>
          <p:cNvSpPr txBox="1"/>
          <p:nvPr/>
        </p:nvSpPr>
        <p:spPr>
          <a:xfrm>
            <a:off x="4862652" y="4725385"/>
            <a:ext cx="509590" cy="246221"/>
          </a:xfrm>
          <a:prstGeom prst="rect">
            <a:avLst/>
          </a:prstGeom>
          <a:noFill/>
        </p:spPr>
        <p:txBody>
          <a:bodyPr wrap="square" rtlCol="0">
            <a:spAutoFit/>
          </a:bodyPr>
          <a:lstStyle/>
          <a:p>
            <a:r>
              <a:rPr lang="en-US" sz="1000" dirty="0"/>
              <a:t>DATE</a:t>
            </a:r>
            <a:endParaRPr lang="en-US" sz="1000" dirty="0"/>
          </a:p>
        </p:txBody>
      </p:sp>
      <p:sp>
        <p:nvSpPr>
          <p:cNvPr id="196" name="TextBox 195"/>
          <p:cNvSpPr txBox="1"/>
          <p:nvPr/>
        </p:nvSpPr>
        <p:spPr>
          <a:xfrm>
            <a:off x="1016934" y="4287390"/>
            <a:ext cx="1250576" cy="246221"/>
          </a:xfrm>
          <a:prstGeom prst="rect">
            <a:avLst/>
          </a:prstGeom>
          <a:noFill/>
        </p:spPr>
        <p:txBody>
          <a:bodyPr wrap="square" rtlCol="0">
            <a:spAutoFit/>
          </a:bodyPr>
          <a:lstStyle/>
          <a:p>
            <a:r>
              <a:rPr lang="en-US" sz="1000" dirty="0"/>
              <a:t>BOOKINGPATIENT</a:t>
            </a:r>
            <a:endParaRPr lang="en-US" sz="1000" dirty="0"/>
          </a:p>
        </p:txBody>
      </p:sp>
      <p:sp>
        <p:nvSpPr>
          <p:cNvPr id="197" name="TextBox 196"/>
          <p:cNvSpPr txBox="1"/>
          <p:nvPr/>
        </p:nvSpPr>
        <p:spPr>
          <a:xfrm>
            <a:off x="345740" y="4896446"/>
            <a:ext cx="539285" cy="246221"/>
          </a:xfrm>
          <a:prstGeom prst="rect">
            <a:avLst/>
          </a:prstGeom>
          <a:noFill/>
        </p:spPr>
        <p:txBody>
          <a:bodyPr wrap="square" rtlCol="0">
            <a:spAutoFit/>
          </a:bodyPr>
          <a:lstStyle/>
          <a:p>
            <a:r>
              <a:rPr lang="en-US" sz="1000" dirty="0"/>
              <a:t>SPO2</a:t>
            </a:r>
            <a:endParaRPr lang="en-US" sz="1000" dirty="0"/>
          </a:p>
        </p:txBody>
      </p:sp>
      <p:sp>
        <p:nvSpPr>
          <p:cNvPr id="198" name="TextBox 197"/>
          <p:cNvSpPr txBox="1"/>
          <p:nvPr/>
        </p:nvSpPr>
        <p:spPr>
          <a:xfrm>
            <a:off x="1270325" y="5396909"/>
            <a:ext cx="798139" cy="246221"/>
          </a:xfrm>
          <a:prstGeom prst="rect">
            <a:avLst/>
          </a:prstGeom>
          <a:noFill/>
        </p:spPr>
        <p:txBody>
          <a:bodyPr wrap="square" rtlCol="0">
            <a:spAutoFit/>
          </a:bodyPr>
          <a:lstStyle/>
          <a:p>
            <a:r>
              <a:rPr lang="en-US" sz="1000" dirty="0"/>
              <a:t>PPHONE</a:t>
            </a:r>
            <a:endParaRPr lang="en-US" sz="1000" dirty="0"/>
          </a:p>
        </p:txBody>
      </p:sp>
      <p:sp>
        <p:nvSpPr>
          <p:cNvPr id="199" name="TextBox 198"/>
          <p:cNvSpPr txBox="1"/>
          <p:nvPr/>
        </p:nvSpPr>
        <p:spPr>
          <a:xfrm>
            <a:off x="2034607" y="4948520"/>
            <a:ext cx="914400" cy="246221"/>
          </a:xfrm>
          <a:prstGeom prst="rect">
            <a:avLst/>
          </a:prstGeom>
          <a:noFill/>
        </p:spPr>
        <p:txBody>
          <a:bodyPr wrap="square" rtlCol="0">
            <a:spAutoFit/>
          </a:bodyPr>
          <a:lstStyle/>
          <a:p>
            <a:r>
              <a:rPr lang="en-US" sz="1000" dirty="0"/>
              <a:t>PADDRESS</a:t>
            </a:r>
            <a:endParaRPr lang="en-US" sz="1000" dirty="0"/>
          </a:p>
        </p:txBody>
      </p:sp>
      <p:sp>
        <p:nvSpPr>
          <p:cNvPr id="207" name="TextBox 206"/>
          <p:cNvSpPr txBox="1"/>
          <p:nvPr/>
        </p:nvSpPr>
        <p:spPr>
          <a:xfrm>
            <a:off x="397249" y="3526015"/>
            <a:ext cx="798139" cy="246221"/>
          </a:xfrm>
          <a:prstGeom prst="rect">
            <a:avLst/>
          </a:prstGeom>
          <a:noFill/>
        </p:spPr>
        <p:txBody>
          <a:bodyPr wrap="square" rtlCol="0">
            <a:spAutoFit/>
          </a:bodyPr>
          <a:lstStyle/>
          <a:p>
            <a:r>
              <a:rPr lang="en-US" sz="1000" dirty="0"/>
              <a:t>SRFID</a:t>
            </a:r>
            <a:endParaRPr lang="en-US" sz="1000" dirty="0"/>
          </a:p>
        </p:txBody>
      </p:sp>
      <p:sp>
        <p:nvSpPr>
          <p:cNvPr id="209" name="TextBox 208"/>
          <p:cNvSpPr txBox="1"/>
          <p:nvPr/>
        </p:nvSpPr>
        <p:spPr>
          <a:xfrm>
            <a:off x="1067777" y="3229299"/>
            <a:ext cx="1059520" cy="246221"/>
          </a:xfrm>
          <a:prstGeom prst="rect">
            <a:avLst/>
          </a:prstGeom>
          <a:noFill/>
        </p:spPr>
        <p:txBody>
          <a:bodyPr wrap="square" rtlCol="0">
            <a:spAutoFit/>
          </a:bodyPr>
          <a:lstStyle/>
          <a:p>
            <a:r>
              <a:rPr lang="en-US" sz="1000" dirty="0"/>
              <a:t>BEDTYPE</a:t>
            </a:r>
            <a:endParaRPr lang="en-US" sz="1000" dirty="0"/>
          </a:p>
        </p:txBody>
      </p:sp>
      <p:sp>
        <p:nvSpPr>
          <p:cNvPr id="210" name="TextBox 209"/>
          <p:cNvSpPr txBox="1"/>
          <p:nvPr/>
        </p:nvSpPr>
        <p:spPr>
          <a:xfrm>
            <a:off x="1763805" y="2953869"/>
            <a:ext cx="609600" cy="246221"/>
          </a:xfrm>
          <a:prstGeom prst="rect">
            <a:avLst/>
          </a:prstGeom>
          <a:noFill/>
        </p:spPr>
        <p:txBody>
          <a:bodyPr wrap="square" rtlCol="0">
            <a:spAutoFit/>
          </a:bodyPr>
          <a:lstStyle/>
          <a:p>
            <a:r>
              <a:rPr lang="en-US" sz="1000" dirty="0"/>
              <a:t>HCODE</a:t>
            </a:r>
            <a:endParaRPr lang="en-US" sz="1000" dirty="0"/>
          </a:p>
        </p:txBody>
      </p:sp>
      <p:sp>
        <p:nvSpPr>
          <p:cNvPr id="213" name="TextBox 212"/>
          <p:cNvSpPr txBox="1"/>
          <p:nvPr/>
        </p:nvSpPr>
        <p:spPr>
          <a:xfrm>
            <a:off x="2549339" y="2195731"/>
            <a:ext cx="553570" cy="400110"/>
          </a:xfrm>
          <a:prstGeom prst="rect">
            <a:avLst/>
          </a:prstGeom>
          <a:noFill/>
        </p:spPr>
        <p:txBody>
          <a:bodyPr wrap="square" rtlCol="0">
            <a:spAutoFit/>
          </a:bodyPr>
          <a:lstStyle/>
          <a:p>
            <a:r>
              <a:rPr lang="en-US" sz="1000" dirty="0"/>
              <a:t>CAN</a:t>
            </a:r>
            <a:endParaRPr lang="en-US" sz="1000" dirty="0"/>
          </a:p>
          <a:p>
            <a:r>
              <a:rPr lang="en-US" sz="1000" dirty="0"/>
              <a:t>ADD</a:t>
            </a:r>
            <a:endParaRPr lang="en-US" sz="1000" dirty="0"/>
          </a:p>
        </p:txBody>
      </p:sp>
      <p:sp>
        <p:nvSpPr>
          <p:cNvPr id="214" name="TextBox 213"/>
          <p:cNvSpPr txBox="1"/>
          <p:nvPr/>
        </p:nvSpPr>
        <p:spPr>
          <a:xfrm>
            <a:off x="1118207" y="2095344"/>
            <a:ext cx="798139" cy="246221"/>
          </a:xfrm>
          <a:prstGeom prst="rect">
            <a:avLst/>
          </a:prstGeom>
          <a:noFill/>
        </p:spPr>
        <p:txBody>
          <a:bodyPr wrap="square" rtlCol="0">
            <a:spAutoFit/>
          </a:bodyPr>
          <a:lstStyle/>
          <a:p>
            <a:r>
              <a:rPr lang="en-US" sz="1000" dirty="0"/>
              <a:t>USER</a:t>
            </a:r>
            <a:endParaRPr lang="en-US" sz="1000" dirty="0"/>
          </a:p>
        </p:txBody>
      </p:sp>
      <p:sp>
        <p:nvSpPr>
          <p:cNvPr id="215" name="TextBox 214"/>
          <p:cNvSpPr txBox="1"/>
          <p:nvPr/>
        </p:nvSpPr>
        <p:spPr>
          <a:xfrm>
            <a:off x="281688" y="2010489"/>
            <a:ext cx="798139" cy="246221"/>
          </a:xfrm>
          <a:prstGeom prst="rect">
            <a:avLst/>
          </a:prstGeom>
          <a:noFill/>
        </p:spPr>
        <p:txBody>
          <a:bodyPr wrap="square" rtlCol="0">
            <a:spAutoFit/>
          </a:bodyPr>
          <a:lstStyle/>
          <a:p>
            <a:r>
              <a:rPr lang="en-US" sz="1000" dirty="0"/>
              <a:t>SRFID</a:t>
            </a:r>
            <a:endParaRPr lang="en-US" sz="1000" dirty="0"/>
          </a:p>
        </p:txBody>
      </p:sp>
      <p:sp>
        <p:nvSpPr>
          <p:cNvPr id="216" name="TextBox 215"/>
          <p:cNvSpPr txBox="1"/>
          <p:nvPr/>
        </p:nvSpPr>
        <p:spPr>
          <a:xfrm>
            <a:off x="2122956" y="2010096"/>
            <a:ext cx="78720" cy="246221"/>
          </a:xfrm>
          <a:prstGeom prst="rect">
            <a:avLst/>
          </a:prstGeom>
          <a:noFill/>
        </p:spPr>
        <p:txBody>
          <a:bodyPr wrap="square" rtlCol="0">
            <a:spAutoFit/>
          </a:bodyPr>
          <a:lstStyle/>
          <a:p>
            <a:r>
              <a:rPr lang="en-US" sz="1000" dirty="0"/>
              <a:t>N</a:t>
            </a:r>
            <a:endParaRPr lang="en-US" sz="1000" dirty="0"/>
          </a:p>
        </p:txBody>
      </p:sp>
      <p:sp>
        <p:nvSpPr>
          <p:cNvPr id="217" name="TextBox 216"/>
          <p:cNvSpPr txBox="1"/>
          <p:nvPr/>
        </p:nvSpPr>
        <p:spPr>
          <a:xfrm>
            <a:off x="2539248" y="3657292"/>
            <a:ext cx="51552" cy="246221"/>
          </a:xfrm>
          <a:prstGeom prst="rect">
            <a:avLst/>
          </a:prstGeom>
          <a:noFill/>
        </p:spPr>
        <p:txBody>
          <a:bodyPr wrap="square" rtlCol="0">
            <a:spAutoFit/>
          </a:bodyPr>
          <a:lstStyle/>
          <a:p>
            <a:r>
              <a:rPr lang="en-US" sz="1000" dirty="0"/>
              <a:t>M</a:t>
            </a:r>
            <a:endParaRPr lang="en-US" sz="1000" dirty="0"/>
          </a:p>
        </p:txBody>
      </p:sp>
      <p:cxnSp>
        <p:nvCxnSpPr>
          <p:cNvPr id="219" name="Straight Connector 218"/>
          <p:cNvCxnSpPr/>
          <p:nvPr/>
        </p:nvCxnSpPr>
        <p:spPr>
          <a:xfrm>
            <a:off x="3011159" y="2513615"/>
            <a:ext cx="1056296" cy="21166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7866987" y="1290258"/>
            <a:ext cx="51552" cy="246221"/>
          </a:xfrm>
          <a:prstGeom prst="rect">
            <a:avLst/>
          </a:prstGeom>
          <a:noFill/>
        </p:spPr>
        <p:txBody>
          <a:bodyPr wrap="square" rtlCol="0">
            <a:spAutoFit/>
          </a:bodyPr>
          <a:lstStyle/>
          <a:p>
            <a:r>
              <a:rPr lang="en-US" sz="1000" dirty="0"/>
              <a:t>M</a:t>
            </a:r>
            <a:endParaRPr lang="en-US" sz="1000" dirty="0"/>
          </a:p>
        </p:txBody>
      </p:sp>
      <p:sp>
        <p:nvSpPr>
          <p:cNvPr id="224" name="TextBox 223"/>
          <p:cNvSpPr txBox="1"/>
          <p:nvPr/>
        </p:nvSpPr>
        <p:spPr>
          <a:xfrm>
            <a:off x="5479766" y="5378824"/>
            <a:ext cx="51552" cy="246221"/>
          </a:xfrm>
          <a:prstGeom prst="rect">
            <a:avLst/>
          </a:prstGeom>
          <a:noFill/>
        </p:spPr>
        <p:txBody>
          <a:bodyPr wrap="square" rtlCol="0">
            <a:spAutoFit/>
          </a:bodyPr>
          <a:lstStyle/>
          <a:p>
            <a:r>
              <a:rPr lang="en-US" sz="1000" dirty="0"/>
              <a:t>M</a:t>
            </a:r>
            <a:endParaRPr lang="en-US" sz="1000" dirty="0"/>
          </a:p>
        </p:txBody>
      </p:sp>
      <p:sp>
        <p:nvSpPr>
          <p:cNvPr id="227" name="TextBox 226"/>
          <p:cNvSpPr txBox="1"/>
          <p:nvPr/>
        </p:nvSpPr>
        <p:spPr>
          <a:xfrm>
            <a:off x="8028316" y="2602205"/>
            <a:ext cx="78720" cy="246221"/>
          </a:xfrm>
          <a:prstGeom prst="rect">
            <a:avLst/>
          </a:prstGeom>
          <a:noFill/>
        </p:spPr>
        <p:txBody>
          <a:bodyPr wrap="square" rtlCol="0">
            <a:spAutoFit/>
          </a:bodyPr>
          <a:lstStyle/>
          <a:p>
            <a:r>
              <a:rPr lang="en-US" sz="1000" dirty="0"/>
              <a:t>N</a:t>
            </a:r>
            <a:endParaRPr lang="en-US" sz="1000" dirty="0"/>
          </a:p>
        </p:txBody>
      </p:sp>
      <p:sp>
        <p:nvSpPr>
          <p:cNvPr id="228" name="TextBox 227"/>
          <p:cNvSpPr txBox="1"/>
          <p:nvPr/>
        </p:nvSpPr>
        <p:spPr>
          <a:xfrm>
            <a:off x="6498850" y="4825254"/>
            <a:ext cx="78720" cy="246221"/>
          </a:xfrm>
          <a:prstGeom prst="rect">
            <a:avLst/>
          </a:prstGeom>
          <a:noFill/>
        </p:spPr>
        <p:txBody>
          <a:bodyPr wrap="square" rtlCol="0">
            <a:spAutoFit/>
          </a:bodyPr>
          <a:lstStyle/>
          <a:p>
            <a:r>
              <a:rPr lang="en-US" sz="1000" dirty="0"/>
              <a:t>N</a:t>
            </a:r>
            <a:endParaRPr lang="en-US" sz="1000" dirty="0"/>
          </a:p>
        </p:txBody>
      </p:sp>
      <p:sp>
        <p:nvSpPr>
          <p:cNvPr id="229" name="TextBox 228"/>
          <p:cNvSpPr txBox="1"/>
          <p:nvPr/>
        </p:nvSpPr>
        <p:spPr>
          <a:xfrm>
            <a:off x="6131721" y="1739149"/>
            <a:ext cx="78720" cy="246221"/>
          </a:xfrm>
          <a:prstGeom prst="rect">
            <a:avLst/>
          </a:prstGeom>
          <a:noFill/>
        </p:spPr>
        <p:txBody>
          <a:bodyPr wrap="square" rtlCol="0">
            <a:spAutoFit/>
          </a:bodyPr>
          <a:lstStyle/>
          <a:p>
            <a:r>
              <a:rPr lang="en-US" sz="1000" dirty="0"/>
              <a:t>N</a:t>
            </a:r>
            <a:endParaRPr lang="en-US" sz="1000" dirty="0"/>
          </a:p>
        </p:txBody>
      </p:sp>
      <p:sp>
        <p:nvSpPr>
          <p:cNvPr id="230" name="TextBox 229"/>
          <p:cNvSpPr txBox="1"/>
          <p:nvPr/>
        </p:nvSpPr>
        <p:spPr>
          <a:xfrm>
            <a:off x="4894926" y="1518396"/>
            <a:ext cx="146401" cy="246221"/>
          </a:xfrm>
          <a:prstGeom prst="rect">
            <a:avLst/>
          </a:prstGeom>
          <a:noFill/>
        </p:spPr>
        <p:txBody>
          <a:bodyPr wrap="square" rtlCol="0">
            <a:spAutoFit/>
          </a:bodyPr>
          <a:lstStyle/>
          <a:p>
            <a:r>
              <a:rPr lang="en-US" sz="1000" dirty="0"/>
              <a:t>1</a:t>
            </a:r>
            <a:endParaRPr lang="en-US" sz="1000" dirty="0"/>
          </a:p>
        </p:txBody>
      </p:sp>
      <p:sp>
        <p:nvSpPr>
          <p:cNvPr id="232" name="TextBox 231"/>
          <p:cNvSpPr txBox="1"/>
          <p:nvPr/>
        </p:nvSpPr>
        <p:spPr>
          <a:xfrm>
            <a:off x="2245943" y="-144670"/>
            <a:ext cx="5024154" cy="707886"/>
          </a:xfrm>
          <a:prstGeom prst="rect">
            <a:avLst/>
          </a:prstGeom>
          <a:noFill/>
        </p:spPr>
        <p:txBody>
          <a:bodyPr wrap="square">
            <a:spAutoFit/>
          </a:bodyPr>
          <a:lstStyle/>
          <a:p>
            <a:r>
              <a:rPr lang="en-IN" sz="4000" b="1" dirty="0">
                <a:solidFill>
                  <a:srgbClr val="C00000"/>
                </a:solidFill>
                <a:effectLst>
                  <a:outerShdw blurRad="38100" dist="38100" dir="2700000" algn="tl">
                    <a:srgbClr val="000000">
                      <a:alpha val="43137"/>
                    </a:srgbClr>
                  </a:outerShdw>
                </a:effectLst>
                <a:latin typeface="Times New Roman" panose="02020603050405020304" pitchFamily="18" charset="0"/>
              </a:rPr>
              <a:t>SYSTEM DESIGN</a:t>
            </a:r>
            <a:endParaRPr lang="en-US" sz="4000" dirty="0"/>
          </a:p>
        </p:txBody>
      </p:sp>
      <p:sp>
        <p:nvSpPr>
          <p:cNvPr id="234" name="TextBox 233"/>
          <p:cNvSpPr txBox="1"/>
          <p:nvPr/>
        </p:nvSpPr>
        <p:spPr>
          <a:xfrm>
            <a:off x="1358990" y="6262967"/>
            <a:ext cx="474232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Fig. ER Diagram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62100" y="-13447"/>
            <a:ext cx="6019800" cy="769441"/>
          </a:xfrm>
          <a:prstGeom prst="rect">
            <a:avLst/>
          </a:prstGeom>
          <a:noFill/>
        </p:spPr>
        <p:txBody>
          <a:bodyPr wrap="square">
            <a:spAutoFit/>
          </a:bodyPr>
          <a:lstStyle/>
          <a:p>
            <a:pPr algn="ctr"/>
            <a:r>
              <a:rPr lang="en-IN" sz="4400" b="1" dirty="0">
                <a:solidFill>
                  <a:srgbClr val="C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SCHEMA DIAGRAM </a:t>
            </a:r>
            <a:endParaRPr lang="en-US" sz="4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234888" y="1524000"/>
            <a:ext cx="2057400" cy="51365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55058" y="2250902"/>
            <a:ext cx="2859741" cy="51365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55058" y="3018909"/>
            <a:ext cx="6822142" cy="51365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55058" y="4014619"/>
            <a:ext cx="5374341" cy="51365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46093" y="4820344"/>
            <a:ext cx="2868705" cy="51365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55058" y="5801598"/>
            <a:ext cx="5775512" cy="51365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6" idx="2"/>
            <a:endCxn id="6" idx="0"/>
          </p:cNvCxnSpPr>
          <p:nvPr/>
        </p:nvCxnSpPr>
        <p:spPr>
          <a:xfrm flipV="1">
            <a:off x="2263588" y="1524000"/>
            <a:ext cx="0" cy="513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133600" y="2250902"/>
            <a:ext cx="0" cy="5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92288" y="2250902"/>
            <a:ext cx="0" cy="5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3018909"/>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71800" y="3018909"/>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962400" y="3018909"/>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334000" y="3018909"/>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29399" y="3018909"/>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905000" y="4014619"/>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514600" y="4014619"/>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00400" y="4014619"/>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1" idx="0"/>
            <a:endCxn id="11" idx="2"/>
          </p:cNvCxnSpPr>
          <p:nvPr/>
        </p:nvCxnSpPr>
        <p:spPr>
          <a:xfrm>
            <a:off x="3942229" y="4014619"/>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666129" y="4014619"/>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638800" y="4014619"/>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133600" y="4820344"/>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200400" y="4820344"/>
            <a:ext cx="0" cy="5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263588" y="5816053"/>
            <a:ext cx="0" cy="513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00400" y="5816053"/>
            <a:ext cx="0" cy="513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0"/>
            <a:endCxn id="13" idx="2"/>
          </p:cNvCxnSpPr>
          <p:nvPr/>
        </p:nvCxnSpPr>
        <p:spPr>
          <a:xfrm>
            <a:off x="4142814" y="5801598"/>
            <a:ext cx="0" cy="513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029200" y="5816053"/>
            <a:ext cx="0" cy="513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019800" y="5816053"/>
            <a:ext cx="0" cy="499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 idx="3"/>
          </p:cNvCxnSpPr>
          <p:nvPr/>
        </p:nvCxnSpPr>
        <p:spPr>
          <a:xfrm>
            <a:off x="4114799" y="2507730"/>
            <a:ext cx="3276601" cy="687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391400" y="2507730"/>
            <a:ext cx="0" cy="511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391400" y="3532563"/>
            <a:ext cx="0" cy="2012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292288" y="3657600"/>
            <a:ext cx="105111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5100918" y="3733800"/>
            <a:ext cx="2290482" cy="224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226858" y="3532563"/>
            <a:ext cx="0" cy="2012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3572438" y="3722088"/>
            <a:ext cx="654420" cy="117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3572438" y="3745006"/>
            <a:ext cx="0" cy="269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100918" y="3733800"/>
            <a:ext cx="0" cy="2808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2263588" y="3532563"/>
            <a:ext cx="0" cy="511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1548653" y="3525224"/>
            <a:ext cx="0" cy="511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292288" y="3520851"/>
            <a:ext cx="0" cy="1367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100918" y="4528273"/>
            <a:ext cx="0" cy="424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4343400" y="3657600"/>
            <a:ext cx="0" cy="3861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100918" y="4961201"/>
            <a:ext cx="2976282" cy="62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077200" y="4961201"/>
            <a:ext cx="20169" cy="1668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572438" y="5530752"/>
            <a:ext cx="19677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1828800" y="6584060"/>
            <a:ext cx="6268569" cy="45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5540184" y="5535234"/>
            <a:ext cx="0" cy="2808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1828800" y="6292581"/>
            <a:ext cx="0" cy="3368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603817" y="5333998"/>
            <a:ext cx="0" cy="1967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295400" y="1627871"/>
            <a:ext cx="2037226" cy="276999"/>
          </a:xfrm>
          <a:prstGeom prst="rect">
            <a:avLst/>
          </a:prstGeom>
          <a:noFill/>
        </p:spPr>
        <p:txBody>
          <a:bodyPr wrap="square" rtlCol="0">
            <a:spAutoFit/>
          </a:bodyPr>
          <a:lstStyle/>
          <a:p>
            <a:r>
              <a:rPr lang="en-US" sz="1200" dirty="0"/>
              <a:t>Username           password</a:t>
            </a:r>
            <a:endParaRPr lang="en-US" sz="1200" dirty="0"/>
          </a:p>
        </p:txBody>
      </p:sp>
      <p:sp>
        <p:nvSpPr>
          <p:cNvPr id="125" name="TextBox 124"/>
          <p:cNvSpPr txBox="1"/>
          <p:nvPr/>
        </p:nvSpPr>
        <p:spPr>
          <a:xfrm>
            <a:off x="1295400" y="2362200"/>
            <a:ext cx="2819397" cy="276999"/>
          </a:xfrm>
          <a:prstGeom prst="rect">
            <a:avLst/>
          </a:prstGeom>
          <a:noFill/>
        </p:spPr>
        <p:txBody>
          <a:bodyPr wrap="square" rtlCol="0">
            <a:spAutoFit/>
          </a:bodyPr>
          <a:lstStyle/>
          <a:p>
            <a:r>
              <a:rPr lang="en-US" sz="1200" dirty="0"/>
              <a:t>Email                 password              </a:t>
            </a:r>
            <a:r>
              <a:rPr lang="en-US" sz="1200" dirty="0" err="1"/>
              <a:t>hcode</a:t>
            </a:r>
            <a:endParaRPr lang="en-US" sz="1200" dirty="0"/>
          </a:p>
        </p:txBody>
      </p:sp>
      <p:sp>
        <p:nvSpPr>
          <p:cNvPr id="127" name="TextBox 126"/>
          <p:cNvSpPr txBox="1"/>
          <p:nvPr/>
        </p:nvSpPr>
        <p:spPr>
          <a:xfrm>
            <a:off x="1295400" y="3124292"/>
            <a:ext cx="6781799" cy="276999"/>
          </a:xfrm>
          <a:prstGeom prst="rect">
            <a:avLst/>
          </a:prstGeom>
          <a:noFill/>
        </p:spPr>
        <p:txBody>
          <a:bodyPr wrap="square" rtlCol="0">
            <a:spAutoFit/>
          </a:bodyPr>
          <a:lstStyle/>
          <a:p>
            <a:r>
              <a:rPr lang="en-US" sz="1200" dirty="0" err="1"/>
              <a:t>nbed</a:t>
            </a:r>
            <a:r>
              <a:rPr lang="en-US" sz="1200" dirty="0"/>
              <a:t>               </a:t>
            </a:r>
            <a:r>
              <a:rPr lang="en-US" sz="1200" dirty="0" err="1"/>
              <a:t>Vbed</a:t>
            </a:r>
            <a:r>
              <a:rPr lang="en-US" sz="1200" dirty="0"/>
              <a:t>                  </a:t>
            </a:r>
            <a:r>
              <a:rPr lang="en-US" sz="1200" dirty="0" err="1"/>
              <a:t>kubed</a:t>
            </a:r>
            <a:r>
              <a:rPr lang="en-US" sz="1200" dirty="0"/>
              <a:t>                    </a:t>
            </a:r>
            <a:r>
              <a:rPr lang="en-US" sz="1200" dirty="0" err="1"/>
              <a:t>hicubed</a:t>
            </a:r>
            <a:r>
              <a:rPr lang="en-US" sz="1200" dirty="0"/>
              <a:t>                      </a:t>
            </a:r>
            <a:r>
              <a:rPr lang="en-US" sz="1200" dirty="0" err="1"/>
              <a:t>hname</a:t>
            </a:r>
            <a:r>
              <a:rPr lang="en-US" sz="1200" dirty="0"/>
              <a:t>                          </a:t>
            </a:r>
            <a:r>
              <a:rPr lang="en-US" sz="1200" dirty="0" err="1"/>
              <a:t>hcode</a:t>
            </a:r>
            <a:r>
              <a:rPr lang="en-US" sz="1200" dirty="0"/>
              <a:t>                                        </a:t>
            </a:r>
            <a:endParaRPr lang="en-US" sz="1200" dirty="0"/>
          </a:p>
        </p:txBody>
      </p:sp>
      <p:sp>
        <p:nvSpPr>
          <p:cNvPr id="2" name="TextBox 1"/>
          <p:cNvSpPr txBox="1"/>
          <p:nvPr/>
        </p:nvSpPr>
        <p:spPr>
          <a:xfrm>
            <a:off x="1165412" y="1181911"/>
            <a:ext cx="990600" cy="307777"/>
          </a:xfrm>
          <a:prstGeom prst="rect">
            <a:avLst/>
          </a:prstGeom>
          <a:noFill/>
        </p:spPr>
        <p:txBody>
          <a:bodyPr wrap="square" rtlCol="0">
            <a:spAutoFit/>
          </a:bodyPr>
          <a:lstStyle/>
          <a:p>
            <a:r>
              <a:rPr lang="en-US" sz="1400" dirty="0"/>
              <a:t>admin</a:t>
            </a:r>
            <a:endParaRPr lang="en-US" sz="1400" dirty="0"/>
          </a:p>
        </p:txBody>
      </p:sp>
      <p:sp>
        <p:nvSpPr>
          <p:cNvPr id="4" name="TextBox 3"/>
          <p:cNvSpPr txBox="1"/>
          <p:nvPr/>
        </p:nvSpPr>
        <p:spPr>
          <a:xfrm>
            <a:off x="1165412" y="2008212"/>
            <a:ext cx="1295400" cy="307777"/>
          </a:xfrm>
          <a:prstGeom prst="rect">
            <a:avLst/>
          </a:prstGeom>
          <a:noFill/>
        </p:spPr>
        <p:txBody>
          <a:bodyPr wrap="square" rtlCol="0">
            <a:spAutoFit/>
          </a:bodyPr>
          <a:lstStyle/>
          <a:p>
            <a:r>
              <a:rPr lang="en-US" sz="1400" dirty="0"/>
              <a:t>Hospital user</a:t>
            </a:r>
            <a:endParaRPr lang="en-US" sz="1400" dirty="0"/>
          </a:p>
        </p:txBody>
      </p:sp>
      <p:sp>
        <p:nvSpPr>
          <p:cNvPr id="8" name="TextBox 7"/>
          <p:cNvSpPr txBox="1"/>
          <p:nvPr/>
        </p:nvSpPr>
        <p:spPr>
          <a:xfrm>
            <a:off x="1188945" y="2751880"/>
            <a:ext cx="1295400" cy="307777"/>
          </a:xfrm>
          <a:prstGeom prst="rect">
            <a:avLst/>
          </a:prstGeom>
          <a:noFill/>
        </p:spPr>
        <p:txBody>
          <a:bodyPr wrap="square" rtlCol="0">
            <a:spAutoFit/>
          </a:bodyPr>
          <a:lstStyle/>
          <a:p>
            <a:r>
              <a:rPr lang="en-US" sz="1400" dirty="0"/>
              <a:t>Hospital data</a:t>
            </a:r>
            <a:endParaRPr lang="en-US" sz="1400" dirty="0"/>
          </a:p>
        </p:txBody>
      </p:sp>
      <p:sp>
        <p:nvSpPr>
          <p:cNvPr id="14" name="TextBox 13"/>
          <p:cNvSpPr txBox="1"/>
          <p:nvPr/>
        </p:nvSpPr>
        <p:spPr>
          <a:xfrm>
            <a:off x="1160929" y="3712512"/>
            <a:ext cx="757518" cy="307777"/>
          </a:xfrm>
          <a:prstGeom prst="rect">
            <a:avLst/>
          </a:prstGeom>
          <a:noFill/>
        </p:spPr>
        <p:txBody>
          <a:bodyPr wrap="square" rtlCol="0">
            <a:spAutoFit/>
          </a:bodyPr>
          <a:lstStyle/>
          <a:p>
            <a:r>
              <a:rPr lang="en-US" sz="1400" dirty="0"/>
              <a:t>trig</a:t>
            </a:r>
            <a:endParaRPr lang="en-US" sz="1400" dirty="0"/>
          </a:p>
        </p:txBody>
      </p:sp>
      <p:sp>
        <p:nvSpPr>
          <p:cNvPr id="16" name="TextBox 15"/>
          <p:cNvSpPr txBox="1"/>
          <p:nvPr/>
        </p:nvSpPr>
        <p:spPr>
          <a:xfrm>
            <a:off x="1171013" y="4504592"/>
            <a:ext cx="1143000" cy="307777"/>
          </a:xfrm>
          <a:prstGeom prst="rect">
            <a:avLst/>
          </a:prstGeom>
          <a:noFill/>
        </p:spPr>
        <p:txBody>
          <a:bodyPr wrap="square" rtlCol="0">
            <a:spAutoFit/>
          </a:bodyPr>
          <a:lstStyle/>
          <a:p>
            <a:r>
              <a:rPr lang="en-US" sz="1400" dirty="0"/>
              <a:t>user</a:t>
            </a:r>
            <a:endParaRPr lang="en-US" sz="1400" dirty="0"/>
          </a:p>
        </p:txBody>
      </p:sp>
      <p:sp>
        <p:nvSpPr>
          <p:cNvPr id="17" name="TextBox 16"/>
          <p:cNvSpPr txBox="1"/>
          <p:nvPr/>
        </p:nvSpPr>
        <p:spPr>
          <a:xfrm>
            <a:off x="1144124" y="5425968"/>
            <a:ext cx="1904999" cy="307777"/>
          </a:xfrm>
          <a:prstGeom prst="rect">
            <a:avLst/>
          </a:prstGeom>
          <a:noFill/>
        </p:spPr>
        <p:txBody>
          <a:bodyPr wrap="square" rtlCol="0">
            <a:spAutoFit/>
          </a:bodyPr>
          <a:lstStyle/>
          <a:p>
            <a:r>
              <a:rPr lang="en-US" sz="1400" dirty="0"/>
              <a:t>Book patient</a:t>
            </a:r>
            <a:endParaRPr lang="en-US" sz="1400" dirty="0"/>
          </a:p>
        </p:txBody>
      </p:sp>
      <p:sp>
        <p:nvSpPr>
          <p:cNvPr id="20" name="TextBox 19"/>
          <p:cNvSpPr txBox="1"/>
          <p:nvPr/>
        </p:nvSpPr>
        <p:spPr>
          <a:xfrm>
            <a:off x="1255058" y="4114800"/>
            <a:ext cx="5374338" cy="369332"/>
          </a:xfrm>
          <a:prstGeom prst="rect">
            <a:avLst/>
          </a:prstGeom>
          <a:noFill/>
        </p:spPr>
        <p:txBody>
          <a:bodyPr wrap="square" rtlCol="0">
            <a:spAutoFit/>
          </a:bodyPr>
          <a:lstStyle/>
          <a:p>
            <a:r>
              <a:rPr lang="en-US" sz="1200" dirty="0" err="1"/>
              <a:t>Nbed</a:t>
            </a:r>
            <a:r>
              <a:rPr lang="en-US" sz="1200" dirty="0"/>
              <a:t>          </a:t>
            </a:r>
            <a:r>
              <a:rPr lang="en-US" sz="1200" dirty="0" err="1"/>
              <a:t>vbed</a:t>
            </a:r>
            <a:r>
              <a:rPr lang="en-US" sz="1200" dirty="0"/>
              <a:t>         date          </a:t>
            </a:r>
            <a:r>
              <a:rPr lang="en-US" sz="1200" dirty="0" err="1"/>
              <a:t>hicubed</a:t>
            </a:r>
            <a:r>
              <a:rPr lang="en-US" sz="1200" dirty="0"/>
              <a:t>        </a:t>
            </a:r>
            <a:r>
              <a:rPr lang="en-US" sz="1200" dirty="0" err="1"/>
              <a:t>icubed</a:t>
            </a:r>
            <a:r>
              <a:rPr lang="en-US" sz="1200" dirty="0"/>
              <a:t>         </a:t>
            </a:r>
            <a:r>
              <a:rPr lang="en-US" sz="1200" dirty="0" err="1"/>
              <a:t>hcode</a:t>
            </a:r>
            <a:r>
              <a:rPr lang="en-US" sz="1200" dirty="0"/>
              <a:t>                  query       </a:t>
            </a:r>
            <a:r>
              <a:rPr lang="en-US" dirty="0"/>
              <a:t>   </a:t>
            </a:r>
            <a:endParaRPr lang="en-US" dirty="0"/>
          </a:p>
        </p:txBody>
      </p:sp>
      <p:sp>
        <p:nvSpPr>
          <p:cNvPr id="24" name="TextBox 23"/>
          <p:cNvSpPr txBox="1"/>
          <p:nvPr/>
        </p:nvSpPr>
        <p:spPr>
          <a:xfrm>
            <a:off x="1332374" y="5900347"/>
            <a:ext cx="5564846" cy="307777"/>
          </a:xfrm>
          <a:prstGeom prst="rect">
            <a:avLst/>
          </a:prstGeom>
          <a:noFill/>
        </p:spPr>
        <p:txBody>
          <a:bodyPr wrap="square" rtlCol="0">
            <a:spAutoFit/>
          </a:bodyPr>
          <a:lstStyle/>
          <a:p>
            <a:r>
              <a:rPr lang="en-US" sz="1400" dirty="0" err="1"/>
              <a:t>hcode</a:t>
            </a:r>
            <a:r>
              <a:rPr lang="en-US" sz="1400" dirty="0"/>
              <a:t>             </a:t>
            </a:r>
            <a:r>
              <a:rPr lang="en-US" sz="1400" dirty="0" err="1"/>
              <a:t>bedtype</a:t>
            </a:r>
            <a:r>
              <a:rPr lang="en-US" sz="1400" dirty="0"/>
              <a:t>        </a:t>
            </a:r>
            <a:r>
              <a:rPr lang="en-US" sz="1400" dirty="0" err="1"/>
              <a:t>paddress</a:t>
            </a:r>
            <a:r>
              <a:rPr lang="en-US" sz="1400" dirty="0"/>
              <a:t>        </a:t>
            </a:r>
            <a:r>
              <a:rPr lang="en-US" sz="1400" dirty="0" err="1"/>
              <a:t>pphone</a:t>
            </a:r>
            <a:r>
              <a:rPr lang="en-US" sz="1400" dirty="0"/>
              <a:t>           </a:t>
            </a:r>
            <a:r>
              <a:rPr lang="en-US" sz="1400" dirty="0" err="1"/>
              <a:t>srfid</a:t>
            </a:r>
            <a:r>
              <a:rPr lang="en-US" sz="1400" dirty="0"/>
              <a:t>              spo2                       </a:t>
            </a:r>
            <a:endParaRPr lang="en-US" sz="1400" dirty="0"/>
          </a:p>
        </p:txBody>
      </p:sp>
      <p:sp>
        <p:nvSpPr>
          <p:cNvPr id="28" name="TextBox 27"/>
          <p:cNvSpPr txBox="1"/>
          <p:nvPr/>
        </p:nvSpPr>
        <p:spPr>
          <a:xfrm>
            <a:off x="1339105" y="4914827"/>
            <a:ext cx="2514599" cy="307777"/>
          </a:xfrm>
          <a:prstGeom prst="rect">
            <a:avLst/>
          </a:prstGeom>
          <a:noFill/>
        </p:spPr>
        <p:txBody>
          <a:bodyPr wrap="square" rtlCol="0">
            <a:spAutoFit/>
          </a:bodyPr>
          <a:lstStyle/>
          <a:p>
            <a:r>
              <a:rPr lang="en-US" sz="1400" dirty="0"/>
              <a:t>Email               DOB                 </a:t>
            </a:r>
            <a:r>
              <a:rPr lang="en-US" sz="1400" dirty="0" err="1"/>
              <a:t>srfid</a:t>
            </a:r>
            <a:endParaRPr lang="en-US" sz="1400" dirty="0"/>
          </a:p>
        </p:txBody>
      </p:sp>
      <p:cxnSp>
        <p:nvCxnSpPr>
          <p:cNvPr id="68" name="Straight Arrow Connector 67"/>
          <p:cNvCxnSpPr/>
          <p:nvPr/>
        </p:nvCxnSpPr>
        <p:spPr>
          <a:xfrm>
            <a:off x="2667000" y="2037656"/>
            <a:ext cx="0" cy="2132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96899"/>
          </a:xfrm>
        </p:spPr>
        <p:txBody>
          <a:bodyPr>
            <a:normAutofit/>
          </a:bodyPr>
          <a:lstStyle/>
          <a:p>
            <a:r>
              <a:rPr lang="en-US" sz="4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IMPLEMENTATION</a:t>
            </a:r>
            <a:endParaRPr lang="en-US" sz="4400" dirty="0"/>
          </a:p>
        </p:txBody>
      </p:sp>
      <p:sp>
        <p:nvSpPr>
          <p:cNvPr id="3" name="Subtitle 2"/>
          <p:cNvSpPr>
            <a:spLocks noGrp="1"/>
          </p:cNvSpPr>
          <p:nvPr>
            <p:ph type="subTitle" idx="1"/>
          </p:nvPr>
        </p:nvSpPr>
        <p:spPr>
          <a:xfrm>
            <a:off x="685800" y="1143000"/>
            <a:ext cx="6858000" cy="5715000"/>
          </a:xfrm>
        </p:spPr>
        <p:txBody>
          <a:bodyPr>
            <a:normAutofit/>
          </a:bodyPr>
          <a:lstStyle/>
          <a:p>
            <a:pPr marL="0" marR="360045" algn="just">
              <a:lnSpc>
                <a:spcPct val="160000"/>
              </a:lnSpc>
              <a:spcBef>
                <a:spcPts val="0"/>
              </a:spcBef>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IN" alt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THE STANDARD</a:t>
            </a: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360045" algn="just">
              <a:lnSpc>
                <a:spcPct val="160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rPr>
              <a:t>Hypertext Markup Language (HTML) is the standard markup language for creating web pages and web applications. </a:t>
            </a:r>
            <a:endParaRPr lang="en-US" sz="1800" dirty="0">
              <a:solidFill>
                <a:srgbClr val="000000"/>
              </a:solidFill>
              <a:effectLst/>
              <a:latin typeface="Times New Roman" panose="02020603050405020304" pitchFamily="18" charset="0"/>
              <a:ea typeface="Calibri" panose="020F0502020204030204" pitchFamily="34" charset="0"/>
            </a:endParaRPr>
          </a:p>
          <a:p>
            <a:pPr algn="l">
              <a:lnSpc>
                <a:spcPct val="160000"/>
              </a:lnSpc>
            </a:pPr>
            <a:r>
              <a:rPr lang="en-US" sz="1900" b="1" dirty="0">
                <a:solidFill>
                  <a:srgbClr val="000000"/>
                </a:solidFill>
                <a:latin typeface="Times New Roman" panose="02020603050405020304" pitchFamily="18" charset="0"/>
                <a:ea typeface="Calibri" panose="020F0502020204030204" pitchFamily="34" charset="0"/>
              </a:rPr>
              <a:t>2 CSS:</a:t>
            </a:r>
            <a:endParaRPr lang="en-US" sz="1900" b="1" dirty="0">
              <a:solidFill>
                <a:srgbClr val="000000"/>
              </a:solidFill>
              <a:effectLst/>
              <a:latin typeface="Times New Roman" panose="02020603050405020304" pitchFamily="18" charset="0"/>
              <a:ea typeface="Calibri" panose="020F0502020204030204" pitchFamily="34" charset="0"/>
            </a:endParaRPr>
          </a:p>
          <a:p>
            <a:pPr marL="0" marR="360045" algn="just">
              <a:lnSpc>
                <a:spcPct val="160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rPr>
              <a:t>Cascading Style Sheets (CSS) is a style sheet language used for describing the presentation of a document written in a markup language. </a:t>
            </a:r>
            <a:endParaRPr lang="en-US" sz="1800" dirty="0">
              <a:solidFill>
                <a:srgbClr val="000000"/>
              </a:solidFill>
              <a:effectLst/>
              <a:latin typeface="Times New Roman" panose="02020603050405020304" pitchFamily="18" charset="0"/>
              <a:ea typeface="Calibri" panose="020F0502020204030204" pitchFamily="34" charset="0"/>
            </a:endParaRPr>
          </a:p>
          <a:p>
            <a:pPr marL="0" marR="360045" algn="just">
              <a:lnSpc>
                <a:spcPct val="160000"/>
              </a:lnSpc>
              <a:spcBef>
                <a:spcPts val="0"/>
              </a:spcBef>
              <a:spcAft>
                <a:spcPts val="1000"/>
              </a:spcAft>
            </a:pPr>
            <a:r>
              <a:rPr 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SQL: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lnSpc>
                <a:spcPct val="150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Structured Query Language (SQL) is the language used to manipulate relational databases.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451512"/>
            <a:ext cx="6553200" cy="6330288"/>
          </a:xfrm>
        </p:spPr>
        <p:txBody>
          <a:bodyPr>
            <a:normAutofit/>
          </a:bodyPr>
          <a:lstStyle/>
          <a:p>
            <a:pPr marL="0" marR="360045" algn="just">
              <a:lnSpc>
                <a:spcPct val="150000"/>
              </a:lnSpc>
              <a:spcBef>
                <a:spcPts val="0"/>
              </a:spcBef>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PHP Language: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50000"/>
              </a:lnSpc>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PHP is a server-side scripting language designed primarily for web development but also used as a general-purpose programming language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r>
              <a:rPr 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Database:</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360045" algn="just">
              <a:lnSpc>
                <a:spcPct val="160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rPr>
              <a:t>A Database Management System (DBMS) is computer software designed for the purpose of managing databases, a large set of structured data, and run operations on the data requested by numerous users</a:t>
            </a:r>
            <a:r>
              <a:rPr lang="en-US" sz="18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pPr marL="0" marR="360045"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rPr>
              <a:t>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Xampp</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Server: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lnSpc>
                <a:spcPct val="150000"/>
              </a:lnSpc>
              <a:spcBef>
                <a:spcPts val="0"/>
              </a:spcBef>
              <a:spcAft>
                <a:spcPts val="1000"/>
              </a:spcAft>
            </a:pP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Xampp</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server installs a complete and ready-to-use development environment. </a:t>
            </a:r>
            <a:endParaRPr lang="en-US" dirty="0">
              <a:solidFill>
                <a:schemeClr val="tx1"/>
              </a:solidFill>
            </a:endParaRPr>
          </a:p>
        </p:txBody>
      </p:sp>
    </p:spTree>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533400" y="1066800"/>
            <a:ext cx="8839199" cy="5103961"/>
          </a:xfrm>
          <a:prstGeom prst="rect">
            <a:avLst/>
          </a:prstGeom>
          <a:noFill/>
        </p:spPr>
        <p:txBody>
          <a:bodyPr wrap="square">
            <a:spAutoFit/>
          </a:bodyPr>
          <a:lstStyle/>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the special kind of stored procedure that automatically executes when an event occurs in the database.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Triggers used: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Trigger name: on insert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Table: register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Time: after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Event: insert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Definition: INSERT INTO trig VALUES (null,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NEW.rid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Inserted', NOW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Trigger name: on delete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Table: register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Time: after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Event: delete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p:cNvSpPr txBox="1"/>
          <p:nvPr/>
        </p:nvSpPr>
        <p:spPr>
          <a:xfrm>
            <a:off x="2819400" y="152400"/>
            <a:ext cx="4718114" cy="769441"/>
          </a:xfrm>
          <a:prstGeom prst="rect">
            <a:avLst/>
          </a:prstGeom>
          <a:noFill/>
        </p:spPr>
        <p:txBody>
          <a:bodyPr wrap="square">
            <a:spAutoFit/>
          </a:bodyPr>
          <a:lstStyle/>
          <a:p>
            <a:r>
              <a:rPr lang="en-US" sz="4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TRIGGERS</a:t>
            </a:r>
            <a:endParaRPr lang="en-US" sz="4400"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66800" y="1447800"/>
            <a:ext cx="7467600" cy="3226524"/>
          </a:xfrm>
          <a:prstGeom prst="rect">
            <a:avLst/>
          </a:prstGeom>
          <a:noFill/>
        </p:spPr>
        <p:txBody>
          <a:bodyPr wrap="square">
            <a:spAutoFit/>
          </a:bodyPr>
          <a:lstStyle/>
          <a:p>
            <a:pPr marL="0" marR="360045">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Definition: INSERT INTO trig VALUES (null,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OLD.rid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DELETED', NOW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Trigger name: on update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Table: register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Time: after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Event: update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Definition: INSERT INTO trig VALUES (null,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NEW.rid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360045">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UPDATED', NOW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0" y="-71614"/>
            <a:ext cx="9144000" cy="769441"/>
          </a:xfrm>
          <a:prstGeom prst="rect">
            <a:avLst/>
          </a:prstGeom>
          <a:noFill/>
        </p:spPr>
        <p:txBody>
          <a:bodyPr wrap="square" rtlCol="0">
            <a:spAutoFit/>
          </a:bodyPr>
          <a:lstStyle/>
          <a:p>
            <a:pPr algn="ctr"/>
            <a:r>
              <a:rPr lang="en-US" sz="4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r>
              <a:rPr lang="en-US" sz="2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3400" y="1600200"/>
            <a:ext cx="8153400" cy="4974910"/>
          </a:xfrm>
          <a:prstGeom prst="rect">
            <a:avLst/>
          </a:prstGeom>
        </p:spPr>
      </p:pic>
      <p:sp>
        <p:nvSpPr>
          <p:cNvPr id="7" name="TextBox 6"/>
          <p:cNvSpPr txBox="1"/>
          <p:nvPr/>
        </p:nvSpPr>
        <p:spPr>
          <a:xfrm>
            <a:off x="3723588" y="961534"/>
            <a:ext cx="4582212" cy="400110"/>
          </a:xfrm>
          <a:prstGeom prst="rect">
            <a:avLst/>
          </a:prstGeom>
          <a:noFill/>
        </p:spPr>
        <p:txBody>
          <a:bodyPr wrap="square">
            <a:spAutoFit/>
          </a:bodyPr>
          <a:lstStyle/>
          <a:p>
            <a:r>
              <a:rPr lang="en-US" sz="2000" b="1" dirty="0">
                <a:latin typeface="Times New Roman" panose="02020603050405020304" pitchFamily="18" charset="0"/>
              </a:rPr>
              <a:t>HOME PAGE</a:t>
            </a:r>
            <a:endParaRPr lang="en-US" sz="2000" dirty="0"/>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69570"/>
            <a:ext cx="5826719" cy="46863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000" b="1" dirty="0">
                <a:solidFill>
                  <a:schemeClr val="tx1"/>
                </a:solidFill>
                <a:effectLst/>
                <a:latin typeface="Times New Roman" panose="02020603050405020304" pitchFamily="18" charset="0"/>
                <a:ea typeface="Calibri" panose="020F0502020204030204" pitchFamily="34" charset="0"/>
              </a:rPr>
              <a:t>ADD HOSPITAL DATA</a:t>
            </a:r>
            <a:endParaRPr lang="en-US" sz="2000" b="1" dirty="0">
              <a:solidFill>
                <a:schemeClr val="tx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1000" y="1524000"/>
            <a:ext cx="8382000" cy="517017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 y="1262988"/>
            <a:ext cx="7772400" cy="5143500"/>
          </a:xfrm>
          <a:prstGeom prst="rect">
            <a:avLst/>
          </a:prstGeom>
        </p:spPr>
      </p:pic>
      <p:sp>
        <p:nvSpPr>
          <p:cNvPr id="5" name="TextBox 4"/>
          <p:cNvSpPr txBox="1"/>
          <p:nvPr/>
        </p:nvSpPr>
        <p:spPr>
          <a:xfrm>
            <a:off x="3429000" y="381000"/>
            <a:ext cx="4572000" cy="400110"/>
          </a:xfrm>
          <a:prstGeom prst="rect">
            <a:avLst/>
          </a:prstGeom>
          <a:noFill/>
        </p:spPr>
        <p:txBody>
          <a:bodyPr wrap="square">
            <a:spAutoFit/>
          </a:bodyPr>
          <a:lstStyle/>
          <a:p>
            <a:r>
              <a:rPr lang="en-US" sz="2000" b="1" dirty="0">
                <a:latin typeface="Times New Roman" panose="02020603050405020304" pitchFamily="18" charset="0"/>
              </a:rPr>
              <a:t>ADMIN LOGIN</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500" y="1727077"/>
            <a:ext cx="8763000" cy="5143500"/>
          </a:xfrm>
          <a:prstGeom prst="rect">
            <a:avLst/>
          </a:prstGeom>
        </p:spPr>
      </p:pic>
      <p:sp>
        <p:nvSpPr>
          <p:cNvPr id="5" name="TextBox 4"/>
          <p:cNvSpPr txBox="1"/>
          <p:nvPr/>
        </p:nvSpPr>
        <p:spPr>
          <a:xfrm>
            <a:off x="3276600" y="609600"/>
            <a:ext cx="4572000" cy="400110"/>
          </a:xfrm>
          <a:prstGeom prst="rect">
            <a:avLst/>
          </a:prstGeom>
          <a:noFill/>
        </p:spPr>
        <p:txBody>
          <a:bodyPr wrap="square">
            <a:spAutoFit/>
          </a:bodyPr>
          <a:lstStyle/>
          <a:p>
            <a:r>
              <a:rPr lang="en-US" sz="2000" b="1" dirty="0">
                <a:latin typeface="Times New Roman" panose="02020603050405020304" pitchFamily="18" charset="0"/>
              </a:rPr>
              <a:t>BOOKING BED</a:t>
            </a:r>
            <a:endParaRPr lang="en-US" sz="2000" b="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1000">
        <p:dissolve/>
      </p:transition>
    </mc:Choice>
    <mc:Fallback>
      <p:transition spd="slow" advTm="1000">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28800" y="163008"/>
            <a:ext cx="4724400" cy="769441"/>
          </a:xfrm>
          <a:prstGeom prst="rect">
            <a:avLst/>
          </a:prstGeom>
          <a:noFill/>
        </p:spPr>
        <p:txBody>
          <a:bodyPr wrap="square" rtlCol="0">
            <a:spAutoFit/>
          </a:bodyPr>
          <a:lstStyle/>
          <a:p>
            <a:pPr algn="ctr"/>
            <a:r>
              <a:rPr lang="en-US" sz="4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US" sz="4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TextBox 5"/>
          <p:cNvSpPr txBox="1">
            <a:spLocks noChangeArrowheads="1"/>
          </p:cNvSpPr>
          <p:nvPr/>
        </p:nvSpPr>
        <p:spPr bwMode="auto">
          <a:xfrm>
            <a:off x="837043" y="694522"/>
            <a:ext cx="9372599" cy="5617692"/>
          </a:xfrm>
          <a:prstGeom prst="rect">
            <a:avLst/>
          </a:prstGeom>
          <a:noFill/>
          <a:ln w="9525">
            <a:noFill/>
            <a:miter lim="800000"/>
          </a:ln>
        </p:spPr>
        <p:txBody>
          <a:bodyPr wrap="square">
            <a:spAutoFit/>
          </a:bodyPr>
          <a:lstStyle/>
          <a:p>
            <a:pPr>
              <a:lnSpc>
                <a:spcPct val="150000"/>
              </a:lnSpc>
            </a:pPr>
            <a:r>
              <a:rPr lang="en-US" sz="2200" b="1" dirty="0">
                <a:latin typeface="Times New Roman" panose="02020603050405020304" pitchFamily="18" charset="0"/>
                <a:cs typeface="Times New Roman" panose="02020603050405020304" pitchFamily="18" charset="0"/>
              </a:rPr>
              <a:t>   ABSTRACT </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   INTRODUCTION</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   SYSTEM MODEL</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    REQUIREMENT SEPECIFICATION</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    SYSTEM  DESIGN</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    SYSTEM IMPLEMENTATION</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    TRIGGERS</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    RESULTS </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    CONCLUSIONS</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    FUTURE ENHANCEMENT</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    BIBLIOGRAPHY</a:t>
            </a:r>
            <a:endParaRPr lang="en-IN" sz="2200" b="1" dirty="0">
              <a:latin typeface="Times New Roman" panose="02020603050405020304" pitchFamily="18" charset="0"/>
              <a:cs typeface="Times New Roman" panose="02020603050405020304" pitchFamily="18" charset="0"/>
            </a:endParaRPr>
          </a:p>
        </p:txBody>
      </p:sp>
      <p:sp>
        <p:nvSpPr>
          <p:cNvPr id="4" name="Arrow: Right 3"/>
          <p:cNvSpPr/>
          <p:nvPr/>
        </p:nvSpPr>
        <p:spPr>
          <a:xfrm>
            <a:off x="691165" y="1371600"/>
            <a:ext cx="294070" cy="149055"/>
          </a:xfrm>
          <a:prstGeom prst="rightArrow">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Arrow: Right 7"/>
          <p:cNvSpPr/>
          <p:nvPr/>
        </p:nvSpPr>
        <p:spPr>
          <a:xfrm>
            <a:off x="670447" y="2449551"/>
            <a:ext cx="335504" cy="149055"/>
          </a:xfrm>
          <a:prstGeom prst="rightArrow">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p:cNvSpPr/>
          <p:nvPr/>
        </p:nvSpPr>
        <p:spPr>
          <a:xfrm>
            <a:off x="685799" y="2918068"/>
            <a:ext cx="335504" cy="156861"/>
          </a:xfrm>
          <a:prstGeom prst="rightArrow">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p:cNvSpPr/>
          <p:nvPr/>
        </p:nvSpPr>
        <p:spPr>
          <a:xfrm>
            <a:off x="698561" y="3429000"/>
            <a:ext cx="309979" cy="148737"/>
          </a:xfrm>
          <a:prstGeom prst="rightArrow">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p:cNvSpPr/>
          <p:nvPr/>
        </p:nvSpPr>
        <p:spPr>
          <a:xfrm flipV="1">
            <a:off x="682054" y="3946700"/>
            <a:ext cx="335504" cy="148735"/>
          </a:xfrm>
          <a:prstGeom prst="rightArrow">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p:cNvSpPr/>
          <p:nvPr/>
        </p:nvSpPr>
        <p:spPr>
          <a:xfrm>
            <a:off x="707580" y="4464398"/>
            <a:ext cx="309978" cy="148735"/>
          </a:xfrm>
          <a:prstGeom prst="rightArrow">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p:cNvSpPr/>
          <p:nvPr/>
        </p:nvSpPr>
        <p:spPr>
          <a:xfrm>
            <a:off x="707580" y="4941801"/>
            <a:ext cx="309978" cy="148735"/>
          </a:xfrm>
          <a:prstGeom prst="rightArrow">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p:cNvSpPr/>
          <p:nvPr/>
        </p:nvSpPr>
        <p:spPr>
          <a:xfrm>
            <a:off x="682054" y="5419204"/>
            <a:ext cx="309978" cy="148735"/>
          </a:xfrm>
          <a:prstGeom prst="rightArrow">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p:cNvSpPr/>
          <p:nvPr/>
        </p:nvSpPr>
        <p:spPr>
          <a:xfrm>
            <a:off x="699626" y="5936902"/>
            <a:ext cx="325886" cy="148735"/>
          </a:xfrm>
          <a:prstGeom prst="rightArrow">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Arrow: Right 1"/>
          <p:cNvSpPr/>
          <p:nvPr/>
        </p:nvSpPr>
        <p:spPr>
          <a:xfrm>
            <a:off x="685799" y="1981200"/>
            <a:ext cx="304801" cy="156861"/>
          </a:xfrm>
          <a:prstGeom prst="rightArrow">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16" name="Arrow: Right 15"/>
          <p:cNvSpPr/>
          <p:nvPr/>
        </p:nvSpPr>
        <p:spPr>
          <a:xfrm>
            <a:off x="700129" y="897559"/>
            <a:ext cx="294070" cy="149055"/>
          </a:xfrm>
          <a:prstGeom prst="rightArrow">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1000" y="1371601"/>
            <a:ext cx="8534400" cy="5237162"/>
          </a:xfrm>
          <a:prstGeom prst="rect">
            <a:avLst/>
          </a:prstGeom>
          <a:noFill/>
          <a:ln>
            <a:noFill/>
          </a:ln>
        </p:spPr>
      </p:pic>
      <p:sp>
        <p:nvSpPr>
          <p:cNvPr id="6" name="TextBox 5"/>
          <p:cNvSpPr txBox="1"/>
          <p:nvPr/>
        </p:nvSpPr>
        <p:spPr>
          <a:xfrm>
            <a:off x="2819400" y="381000"/>
            <a:ext cx="4572000" cy="400110"/>
          </a:xfrm>
          <a:prstGeom prst="rect">
            <a:avLst/>
          </a:prstGeom>
          <a:noFill/>
        </p:spPr>
        <p:txBody>
          <a:bodyPr wrap="square">
            <a:spAutoFit/>
          </a:bodyPr>
          <a:lstStyle/>
          <a:p>
            <a:r>
              <a:rPr lang="en-US" sz="2000" b="1" dirty="0">
                <a:latin typeface="Times New Roman" panose="02020603050405020304" pitchFamily="18" charset="0"/>
              </a:rPr>
              <a:t>TRIGGERS RECORDS</a:t>
            </a:r>
            <a:endParaRPr lang="en-US" sz="2000" b="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4800" y="1371600"/>
            <a:ext cx="8458199" cy="5334000"/>
          </a:xfrm>
          <a:prstGeom prst="rect">
            <a:avLst/>
          </a:prstGeom>
          <a:noFill/>
          <a:ln>
            <a:noFill/>
          </a:ln>
        </p:spPr>
      </p:pic>
      <p:sp>
        <p:nvSpPr>
          <p:cNvPr id="6" name="TextBox 5"/>
          <p:cNvSpPr txBox="1"/>
          <p:nvPr/>
        </p:nvSpPr>
        <p:spPr>
          <a:xfrm>
            <a:off x="2743200" y="304800"/>
            <a:ext cx="4572000" cy="400110"/>
          </a:xfrm>
          <a:prstGeom prst="rect">
            <a:avLst/>
          </a:prstGeom>
          <a:noFill/>
        </p:spPr>
        <p:txBody>
          <a:bodyPr wrap="square">
            <a:spAutoFit/>
          </a:bodyPr>
          <a:lstStyle/>
          <a:p>
            <a:r>
              <a:rPr lang="en-US" sz="2000" b="1" dirty="0">
                <a:latin typeface="Times New Roman" panose="02020603050405020304" pitchFamily="18" charset="0"/>
              </a:rPr>
              <a:t>DATABASE  LOCAL HOST</a:t>
            </a:r>
            <a:endParaRPr lang="en-US" sz="2000" b="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stretch>
            <a:fillRect/>
          </a:stretch>
        </p:blipFill>
        <p:spPr>
          <a:xfrm>
            <a:off x="381000" y="1371600"/>
            <a:ext cx="8382000" cy="5181600"/>
          </a:xfrm>
          <a:prstGeom prst="rect">
            <a:avLst/>
          </a:prstGeom>
        </p:spPr>
      </p:pic>
      <p:sp>
        <p:nvSpPr>
          <p:cNvPr id="5" name="TextBox 4"/>
          <p:cNvSpPr txBox="1"/>
          <p:nvPr/>
        </p:nvSpPr>
        <p:spPr>
          <a:xfrm>
            <a:off x="3124200" y="381000"/>
            <a:ext cx="4982066" cy="400110"/>
          </a:xfrm>
          <a:prstGeom prst="rect">
            <a:avLst/>
          </a:prstGeom>
          <a:noFill/>
        </p:spPr>
        <p:txBody>
          <a:bodyPr wrap="square">
            <a:spAutoFit/>
          </a:bodyPr>
          <a:lstStyle/>
          <a:p>
            <a:r>
              <a:rPr lang="en-US" sz="2000" b="1" dirty="0">
                <a:latin typeface="Times New Roman" panose="02020603050405020304" pitchFamily="18" charset="0"/>
              </a:rPr>
              <a:t>PATIENT DETAILS</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600" y="1219200"/>
            <a:ext cx="8458200" cy="5524500"/>
          </a:xfrm>
          <a:prstGeom prst="rect">
            <a:avLst/>
          </a:prstGeom>
        </p:spPr>
      </p:pic>
      <p:sp>
        <p:nvSpPr>
          <p:cNvPr id="9" name="TextBox 8"/>
          <p:cNvSpPr txBox="1"/>
          <p:nvPr/>
        </p:nvSpPr>
        <p:spPr>
          <a:xfrm>
            <a:off x="3048000" y="304800"/>
            <a:ext cx="4572000" cy="400110"/>
          </a:xfrm>
          <a:prstGeom prst="rect">
            <a:avLst/>
          </a:prstGeom>
          <a:noFill/>
        </p:spPr>
        <p:txBody>
          <a:bodyPr wrap="square">
            <a:spAutoFit/>
          </a:bodyPr>
          <a:lstStyle/>
          <a:p>
            <a:r>
              <a:rPr lang="en-US" sz="2000" b="1" dirty="0">
                <a:latin typeface="Times New Roman" panose="02020603050405020304" pitchFamily="18" charset="0"/>
              </a:rPr>
              <a:t>HOSPITAL LOGIN</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2514600" y="0"/>
            <a:ext cx="4876800" cy="1106805"/>
          </a:xfrm>
          <a:prstGeom prst="rect">
            <a:avLst/>
          </a:prstGeom>
          <a:noFill/>
        </p:spPr>
        <p:txBody>
          <a:bodyPr wrap="square" rtlCol="0">
            <a:spAutoFit/>
          </a:bodyPr>
          <a:lstStyle/>
          <a:p>
            <a:pPr>
              <a:lnSpc>
                <a:spcPct val="150000"/>
              </a:lnSpc>
            </a:pPr>
            <a:r>
              <a:rPr lang="en-US" sz="4400" b="1" dirty="0">
                <a:solidFill>
                  <a:srgbClr val="C00000"/>
                </a:solidFill>
                <a:latin typeface="Times New Roman" panose="02020603050405020304" pitchFamily="18" charset="0"/>
                <a:cs typeface="Times New Roman" panose="02020603050405020304" pitchFamily="18" charset="0"/>
              </a:rPr>
              <a:t>CONCLUSION</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46755" y="1066800"/>
            <a:ext cx="8229600" cy="1709892"/>
          </a:xfrm>
          <a:prstGeom prst="rect">
            <a:avLst/>
          </a:prstGeom>
          <a:noFill/>
        </p:spPr>
        <p:txBody>
          <a:bodyPr wrap="square">
            <a:spAutoFit/>
          </a:bodyPr>
          <a:lstStyle/>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FreeSans"/>
                <a:cs typeface="Times New Roman" panose="02020603050405020304" pitchFamily="18" charset="0"/>
              </a:rPr>
              <a:t>Covid Bed Slot Booking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successfully implemented based on online data filling which helps us in administrating the data user for managing the tasks performed in students. </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project successfully used various functionalities of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Xampp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python flask and also create the fully functional database management system for online portals.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Oval 3"/>
          <p:cNvSpPr/>
          <p:nvPr/>
        </p:nvSpPr>
        <p:spPr>
          <a:xfrm>
            <a:off x="381000" y="1295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46755" y="4486584"/>
            <a:ext cx="7606645" cy="1294393"/>
          </a:xfrm>
          <a:prstGeom prst="rect">
            <a:avLst/>
          </a:prstGeom>
          <a:noFill/>
        </p:spPr>
        <p:txBody>
          <a:bodyPr wrap="square">
            <a:spAutoFit/>
          </a:bodyPr>
          <a:lstStyle/>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planning that goes into implementing a project.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importance of proper planning and an organized methodology.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rPr>
              <a:t>• The key element of team spirit and co-ordination in a successful project. </a:t>
            </a:r>
            <a:endParaRPr lang="en-US" dirty="0"/>
          </a:p>
        </p:txBody>
      </p:sp>
      <p:sp>
        <p:nvSpPr>
          <p:cNvPr id="11" name="TextBox 10"/>
          <p:cNvSpPr txBox="1"/>
          <p:nvPr/>
        </p:nvSpPr>
        <p:spPr>
          <a:xfrm>
            <a:off x="518475" y="2776692"/>
            <a:ext cx="8166755" cy="1709892"/>
          </a:xfrm>
          <a:prstGeom prst="rect">
            <a:avLst/>
          </a:prstGeom>
          <a:noFill/>
        </p:spPr>
        <p:txBody>
          <a:bodyPr wrap="square">
            <a:spAutoFit/>
          </a:bodyPr>
          <a:lstStyle/>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MySQL as the database is highly beneficial as it is free to download, popular and can be easily customized. </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stored in the MySQL database can easily be retrieved and manipulated according to the requirements with basic knowledge of SQL.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Oval 11"/>
          <p:cNvSpPr/>
          <p:nvPr/>
        </p:nvSpPr>
        <p:spPr>
          <a:xfrm>
            <a:off x="407316" y="2971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9216" y="3810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838200" y="76200"/>
            <a:ext cx="9372600" cy="769441"/>
          </a:xfrm>
          <a:prstGeom prst="rect">
            <a:avLst/>
          </a:prstGeom>
          <a:noFill/>
        </p:spPr>
        <p:txBody>
          <a:bodyPr wrap="square" rtlCol="0">
            <a:spAutoFit/>
          </a:bodyPr>
          <a:lstStyle/>
          <a:p>
            <a:r>
              <a:rPr lang="en-US" sz="4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ENHANCEMENT</a:t>
            </a:r>
            <a:endParaRPr lang="en-US" sz="4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914400" y="1295400"/>
            <a:ext cx="7089140" cy="4569649"/>
          </a:xfrm>
          <a:prstGeom prst="rect">
            <a:avLst/>
          </a:prstGeom>
          <a:noFill/>
        </p:spPr>
        <p:txBody>
          <a:bodyPr wrap="square">
            <a:spAutoFit/>
          </a:bodyPr>
          <a:lstStyle/>
          <a:p>
            <a:pPr marL="0" marR="0" algn="just">
              <a:lnSpc>
                <a:spcPct val="150000"/>
              </a:lnSpc>
              <a:spcBef>
                <a:spcPts val="0"/>
              </a:spcBef>
              <a:spcAft>
                <a:spcPts val="1000"/>
              </a:spcAft>
              <a:tabLst>
                <a:tab pos="2743200" algn="ctr"/>
                <a:tab pos="465518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Still has Uncompleted Features and newer version is necessary for upcoming newer technology, we would like to enhance this project by adding features mentioned Below: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628650" algn="ctr"/>
                <a:tab pos="465518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Let users fix the date for booking bed slot.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628650" algn="ctr"/>
                <a:tab pos="465518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Should provide an automated backup and recovery for security management of information in the hospital.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628650" algn="ctr"/>
                <a:tab pos="465518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Generating booking details through SMS or Email facility.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628650" algn="ctr"/>
                <a:tab pos="465518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Using SMS or Email facility, we can send remainders to the user about the time left to occupy his bed in the hospital.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628650" algn="ctr"/>
                <a:tab pos="465518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Online feedback forms can be implemented.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1000">
        <p:split orient="vert"/>
      </p:transition>
    </mc:Choice>
    <mc:Fallback>
      <p:transition spd="slow" advTm="1000">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790700"/>
            <a:ext cx="6512519" cy="3276600"/>
          </a:xfrm>
        </p:spPr>
        <p:txBody>
          <a:bodyPr>
            <a:normAutofit/>
          </a:bodyPr>
          <a:lstStyle/>
          <a:p>
            <a:pPr marR="0" algn="l">
              <a:lnSpc>
                <a:spcPts val="1425"/>
              </a:lnSpc>
              <a:spcBef>
                <a:spcPts val="0"/>
              </a:spcBef>
              <a:spcAft>
                <a:spcPts val="0"/>
              </a:spcAft>
            </a:pP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1"/>
              </a:rPr>
              <a:t>1. https://www.youtube.com</a:t>
            </a: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l">
              <a:lnSpc>
                <a:spcPts val="1425"/>
              </a:lnSpc>
              <a:spcBef>
                <a:spcPts val="0"/>
              </a:spcBef>
              <a:spcAft>
                <a:spcPts val="0"/>
              </a:spcAft>
              <a:buFont typeface="+mj-lt"/>
              <a:buAutoNum type="arabicPeriod"/>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R="0" algn="l">
              <a:lnSpc>
                <a:spcPts val="1425"/>
              </a:lnSpc>
              <a:spcBef>
                <a:spcPts val="0"/>
              </a:spcBef>
              <a:spcAft>
                <a:spcPts val="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2. https://www.google.com</a:t>
            </a:r>
            <a:endPar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l">
              <a:lnSpc>
                <a:spcPts val="1425"/>
              </a:lnSpc>
              <a:spcBef>
                <a:spcPts val="0"/>
              </a:spcBef>
              <a:spcAft>
                <a:spcPts val="0"/>
              </a:spcAft>
              <a:buFont typeface="+mj-lt"/>
              <a:buAutoNum type="arabicPeriod"/>
            </a:pPr>
            <a:endPar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algn="l">
              <a:lnSpc>
                <a:spcPts val="1425"/>
              </a:lnSpc>
              <a:spcBef>
                <a:spcPts val="0"/>
              </a:spcBef>
              <a:spcAft>
                <a:spcPts val="0"/>
              </a:spcAft>
            </a:pPr>
            <a:r>
              <a:rPr lang="en-US" sz="2000" b="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3. http://www.getbootstrap.com</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p:cNvSpPr txBox="1"/>
          <p:nvPr/>
        </p:nvSpPr>
        <p:spPr>
          <a:xfrm>
            <a:off x="2133600" y="152400"/>
            <a:ext cx="4876800" cy="769441"/>
          </a:xfrm>
          <a:prstGeom prst="rect">
            <a:avLst/>
          </a:prstGeom>
          <a:noFill/>
        </p:spPr>
        <p:txBody>
          <a:bodyPr wrap="square">
            <a:spAutoFit/>
          </a:bodyPr>
          <a:lstStyle/>
          <a:p>
            <a:r>
              <a:rPr lang="en-US" sz="4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BIBLIOGRAPHY</a:t>
            </a:r>
            <a:endParaRPr lang="en-US" sz="4400"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57999"/>
            <a:ext cx="4572000" cy="830997"/>
          </a:xfrm>
          <a:prstGeom prst="rect">
            <a:avLst/>
          </a:prstGeom>
          <a:noFill/>
        </p:spPr>
        <p:txBody>
          <a:bodyPr wrap="square">
            <a:spAutoFit/>
          </a:bodyPr>
          <a:lstStyle/>
          <a:p>
            <a:r>
              <a:rPr lang="en-IN" sz="4800" b="1" dirty="0">
                <a:solidFill>
                  <a:srgbClr val="C00000"/>
                </a:solidFill>
                <a:effectLst>
                  <a:outerShdw blurRad="38100" dist="38100" dir="2700000" algn="tl">
                    <a:srgbClr val="000000">
                      <a:alpha val="43137"/>
                    </a:srgbClr>
                  </a:outerShdw>
                </a:effectLst>
                <a:latin typeface="Times New Roman" panose="02020603050405020304" pitchFamily="18" charset="0"/>
              </a:rPr>
              <a:t>ABSTRACT</a:t>
            </a:r>
            <a:endParaRPr lang="en-US" sz="4800" dirty="0"/>
          </a:p>
        </p:txBody>
      </p:sp>
      <p:sp>
        <p:nvSpPr>
          <p:cNvPr id="4" name="TextBox 3"/>
          <p:cNvSpPr txBox="1"/>
          <p:nvPr/>
        </p:nvSpPr>
        <p:spPr>
          <a:xfrm>
            <a:off x="990600" y="1143000"/>
            <a:ext cx="6934200" cy="5449377"/>
          </a:xfrm>
          <a:prstGeom prst="rect">
            <a:avLst/>
          </a:prstGeom>
          <a:noFill/>
        </p:spPr>
        <p:txBody>
          <a:bodyPr wrap="square">
            <a:spAutoFit/>
          </a:bodyPr>
          <a:lstStyle/>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Health care systems are at the front line to fight the COVID-19 pandemic. Emergent questions for each hospital are how many general ward and intensive care unit beds </a:t>
            </a:r>
            <a:r>
              <a:rPr lang="en-IN" sz="1800" dirty="0">
                <a:solidFill>
                  <a:srgbClr val="000000"/>
                </a:solidFill>
                <a:effectLst/>
                <a:latin typeface="Times New Roman" panose="02020603050405020304" pitchFamily="18" charset="0"/>
                <a:ea typeface="Times New Roman" panose="02020603050405020304" pitchFamily="18" charset="0"/>
              </a:rPr>
              <a:t>are needed, and additionally, how to optimally allocate these resources during demand surge to effectively save lives. However, hospital pandemic preparedness has been hampered by a lack of sufficiently specific planning guidelines. In this paper, we developed a hybrid computer simulation approach, with a system dynamic model to predict COVID-19 cases and a discrete-event simulation to evaluate hospital bed utilization and subsequently determine bed allocations. Two control policies, the type-dependent admission control policy and the early stepdown policy, based on patient risk pro filing, were proposed to lower the overall death rate of the patient population in need of intensive care.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1562100" y="304800"/>
            <a:ext cx="5410200" cy="769441"/>
          </a:xfrm>
          <a:prstGeom prst="rect">
            <a:avLst/>
          </a:prstGeom>
          <a:noFill/>
        </p:spPr>
        <p:txBody>
          <a:bodyPr wrap="square">
            <a:spAutoFit/>
          </a:bodyPr>
          <a:lstStyle/>
          <a:p>
            <a:r>
              <a:rPr lang="en-US" sz="4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sz="4400" b="1"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838200" y="1676400"/>
            <a:ext cx="7162800" cy="2797369"/>
          </a:xfrm>
          <a:prstGeom prst="rect">
            <a:avLst/>
          </a:prstGeom>
          <a:noFill/>
        </p:spPr>
        <p:txBody>
          <a:bodyPr wrap="square">
            <a:sp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lack of adequate number of hospital beds to accommodate the covid positive patients is a main problem in public hospitals.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control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ling the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occupancy of bed, we design a dynamic system that announces status of available beds.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system provides a wide network in the city for bed management that help us to distribute patient in hospitals.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Arrow: Notched Right 1"/>
          <p:cNvSpPr/>
          <p:nvPr/>
        </p:nvSpPr>
        <p:spPr>
          <a:xfrm>
            <a:off x="609600" y="1905000"/>
            <a:ext cx="228600" cy="152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Notched Right 4"/>
          <p:cNvSpPr/>
          <p:nvPr/>
        </p:nvSpPr>
        <p:spPr>
          <a:xfrm>
            <a:off x="609600" y="2819401"/>
            <a:ext cx="228600" cy="152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Notched Right 5"/>
          <p:cNvSpPr/>
          <p:nvPr/>
        </p:nvSpPr>
        <p:spPr>
          <a:xfrm>
            <a:off x="609600" y="3767743"/>
            <a:ext cx="228600" cy="152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8964" y="-64634"/>
            <a:ext cx="5105400" cy="114617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r"/>
            <a:r>
              <a:rPr lang="en-US" sz="4400" b="1"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SYSTEM MODEL</a:t>
            </a:r>
            <a:endParaRPr lang="en-IN" sz="4400" dirty="0">
              <a:latin typeface="Calibri" panose="020F0502020204030204" pitchFamily="34" charset="0"/>
              <a:cs typeface="Calibri" panose="020F0502020204030204" pitchFamily="34" charset="0"/>
            </a:endParaRPr>
          </a:p>
        </p:txBody>
      </p:sp>
      <p:sp>
        <p:nvSpPr>
          <p:cNvPr id="6" name="Subtitle 5"/>
          <p:cNvSpPr>
            <a:spLocks noGrp="1"/>
          </p:cNvSpPr>
          <p:nvPr>
            <p:ph type="subTitle" idx="1"/>
          </p:nvPr>
        </p:nvSpPr>
        <p:spPr>
          <a:xfrm>
            <a:off x="990600" y="1744944"/>
            <a:ext cx="7377953" cy="5105399"/>
          </a:xfrm>
        </p:spPr>
        <p:txBody>
          <a:bodyPr>
            <a:normAutofit/>
          </a:bodyPr>
          <a:lstStyle/>
          <a:p>
            <a:pPr marL="0" marR="0" algn="l">
              <a:lnSpc>
                <a:spcPct val="150000"/>
              </a:lnSpc>
              <a:spcBef>
                <a:spcPts val="0"/>
              </a:spcBef>
              <a:spcAft>
                <a:spcPts val="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 analysis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The daily COVID hospitalizations are not time</a:t>
            </a:r>
            <a:r>
              <a:rPr lang="en-IN" sz="1800" dirty="0">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homogeneous and are closely related to the number of people infected. In particular.</a:t>
            </a:r>
            <a:endParaRPr lang="en-IN" sz="1800" dirty="0">
              <a:solidFill>
                <a:srgbClr val="000000"/>
              </a:solidFill>
              <a:effectLst/>
              <a:latin typeface="Times New Roman" panose="02020603050405020304" pitchFamily="18" charset="0"/>
              <a:ea typeface="Times New Roman" panose="02020603050405020304" pitchFamily="18" charset="0"/>
            </a:endParaRPr>
          </a:p>
          <a:p>
            <a:pPr algn="l">
              <a:lnSpc>
                <a:spcPct val="150000"/>
              </a:lnSpc>
            </a:pPr>
            <a:endParaRPr lang="en-IN" dirty="0">
              <a:solidFill>
                <a:srgbClr val="000000"/>
              </a:solidFill>
              <a:latin typeface="Times New Roman" panose="02020603050405020304" pitchFamily="18" charset="0"/>
            </a:endParaRPr>
          </a:p>
          <a:p>
            <a:pPr marL="0" marR="0" algn="l">
              <a:lnSpc>
                <a:spcPct val="150000"/>
              </a:lnSpc>
              <a:spcBef>
                <a:spcPts val="0"/>
              </a:spcBef>
              <a:spcAft>
                <a:spcPts val="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 model conceptualization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A  DES model based on the general patient flow in hospital COVID units was developed using commercial simulation software, Arena. The scope of the system and the patient flow is described as follows</a:t>
            </a:r>
            <a:endParaRPr lang="en-US" dirty="0"/>
          </a:p>
        </p:txBody>
      </p:sp>
      <p:sp>
        <p:nvSpPr>
          <p:cNvPr id="7" name="Oval 6"/>
          <p:cNvSpPr/>
          <p:nvPr/>
        </p:nvSpPr>
        <p:spPr>
          <a:xfrm>
            <a:off x="914400" y="254887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144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fld>
            <a:endParaRPr lang="en-US" dirty="0"/>
          </a:p>
        </p:txBody>
      </p:sp>
      <p:sp>
        <p:nvSpPr>
          <p:cNvPr id="4" name="Rectangle 3"/>
          <p:cNvSpPr/>
          <p:nvPr/>
        </p:nvSpPr>
        <p:spPr>
          <a:xfrm>
            <a:off x="2170019" y="9525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2819400"/>
            <a:ext cx="838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241861" y="685800"/>
            <a:ext cx="11430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1371600" y="2552700"/>
            <a:ext cx="1066800"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p:cNvSpPr/>
          <p:nvPr/>
        </p:nvSpPr>
        <p:spPr>
          <a:xfrm>
            <a:off x="2438400" y="3810000"/>
            <a:ext cx="1371600" cy="1447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p:cNvSpPr/>
          <p:nvPr/>
        </p:nvSpPr>
        <p:spPr>
          <a:xfrm>
            <a:off x="5257800" y="3924300"/>
            <a:ext cx="10668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05300" y="4191000"/>
            <a:ext cx="533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51461" y="5486400"/>
            <a:ext cx="1066800" cy="71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515100" y="2548218"/>
            <a:ext cx="9715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725771" y="4151033"/>
            <a:ext cx="838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955056" y="4151033"/>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4" idx="3"/>
            <a:endCxn id="8" idx="1"/>
          </p:cNvCxnSpPr>
          <p:nvPr/>
        </p:nvCxnSpPr>
        <p:spPr>
          <a:xfrm>
            <a:off x="3008219" y="1295400"/>
            <a:ext cx="233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9" idx="1"/>
          </p:cNvCxnSpPr>
          <p:nvPr/>
        </p:nvCxnSpPr>
        <p:spPr>
          <a:xfrm>
            <a:off x="1143000" y="3238500"/>
            <a:ext cx="2286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p:cNvCxnSpPr>
          <p:nvPr/>
        </p:nvCxnSpPr>
        <p:spPr>
          <a:xfrm>
            <a:off x="1905000" y="3924300"/>
            <a:ext cx="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1"/>
          </p:cNvCxnSpPr>
          <p:nvPr/>
        </p:nvCxnSpPr>
        <p:spPr>
          <a:xfrm>
            <a:off x="1905000" y="4533900"/>
            <a:ext cx="5334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3"/>
          </p:cNvCxnSpPr>
          <p:nvPr/>
        </p:nvCxnSpPr>
        <p:spPr>
          <a:xfrm>
            <a:off x="4384860" y="1295400"/>
            <a:ext cx="402336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6" idx="0"/>
          </p:cNvCxnSpPr>
          <p:nvPr/>
        </p:nvCxnSpPr>
        <p:spPr>
          <a:xfrm>
            <a:off x="8408220" y="1295400"/>
            <a:ext cx="42136" cy="285563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8" idx="2"/>
          </p:cNvCxnSpPr>
          <p:nvPr/>
        </p:nvCxnSpPr>
        <p:spPr>
          <a:xfrm flipV="1">
            <a:off x="3813361" y="1905000"/>
            <a:ext cx="0" cy="8382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10000" y="2740959"/>
            <a:ext cx="2705100" cy="224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3"/>
          </p:cNvCxnSpPr>
          <p:nvPr/>
        </p:nvCxnSpPr>
        <p:spPr>
          <a:xfrm flipV="1">
            <a:off x="2438400" y="3234018"/>
            <a:ext cx="152400" cy="448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588557" y="1638300"/>
            <a:ext cx="562" cy="159571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1" idx="0"/>
          </p:cNvCxnSpPr>
          <p:nvPr/>
        </p:nvCxnSpPr>
        <p:spPr>
          <a:xfrm flipV="1">
            <a:off x="5791200" y="3119718"/>
            <a:ext cx="0" cy="80458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91200" y="3119718"/>
            <a:ext cx="7239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810000" y="4532033"/>
            <a:ext cx="4953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3"/>
            <a:endCxn id="11" idx="1"/>
          </p:cNvCxnSpPr>
          <p:nvPr/>
        </p:nvCxnSpPr>
        <p:spPr>
          <a:xfrm>
            <a:off x="4838700" y="4533900"/>
            <a:ext cx="4191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3"/>
            <a:endCxn id="15" idx="1"/>
          </p:cNvCxnSpPr>
          <p:nvPr/>
        </p:nvCxnSpPr>
        <p:spPr>
          <a:xfrm flipV="1">
            <a:off x="6324600" y="4532033"/>
            <a:ext cx="401171" cy="18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3"/>
            <a:endCxn id="16" idx="1"/>
          </p:cNvCxnSpPr>
          <p:nvPr/>
        </p:nvCxnSpPr>
        <p:spPr>
          <a:xfrm>
            <a:off x="7563971" y="4532033"/>
            <a:ext cx="391085"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0" idx="2"/>
          </p:cNvCxnSpPr>
          <p:nvPr/>
        </p:nvCxnSpPr>
        <p:spPr>
          <a:xfrm>
            <a:off x="3124200" y="5257800"/>
            <a:ext cx="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3" idx="1"/>
          </p:cNvCxnSpPr>
          <p:nvPr/>
        </p:nvCxnSpPr>
        <p:spPr>
          <a:xfrm flipV="1">
            <a:off x="3089461" y="5845176"/>
            <a:ext cx="762000" cy="2222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27169" y="1145299"/>
            <a:ext cx="801781" cy="369332"/>
          </a:xfrm>
          <a:prstGeom prst="rect">
            <a:avLst/>
          </a:prstGeom>
          <a:noFill/>
        </p:spPr>
        <p:txBody>
          <a:bodyPr wrap="square" rtlCol="0">
            <a:spAutoFit/>
          </a:bodyPr>
          <a:lstStyle/>
          <a:p>
            <a:r>
              <a:rPr lang="en-US" dirty="0">
                <a:solidFill>
                  <a:schemeClr val="bg1"/>
                </a:solidFill>
              </a:rPr>
              <a:t>Ward</a:t>
            </a:r>
            <a:endParaRPr lang="en-US" dirty="0">
              <a:solidFill>
                <a:schemeClr val="bg1"/>
              </a:solidFill>
            </a:endParaRPr>
          </a:p>
        </p:txBody>
      </p:sp>
      <p:sp>
        <p:nvSpPr>
          <p:cNvPr id="17" name="TextBox 16"/>
          <p:cNvSpPr txBox="1"/>
          <p:nvPr/>
        </p:nvSpPr>
        <p:spPr>
          <a:xfrm>
            <a:off x="262836" y="2910852"/>
            <a:ext cx="993961" cy="646331"/>
          </a:xfrm>
          <a:prstGeom prst="rect">
            <a:avLst/>
          </a:prstGeom>
          <a:noFill/>
        </p:spPr>
        <p:txBody>
          <a:bodyPr wrap="square" rtlCol="0">
            <a:spAutoFit/>
          </a:bodyPr>
          <a:lstStyle/>
          <a:p>
            <a:r>
              <a:rPr lang="en-US" dirty="0">
                <a:solidFill>
                  <a:schemeClr val="bg1"/>
                </a:solidFill>
              </a:rPr>
              <a:t>Hospital Arrival</a:t>
            </a:r>
            <a:endParaRPr lang="en-US" dirty="0">
              <a:solidFill>
                <a:schemeClr val="bg1"/>
              </a:solidFill>
            </a:endParaRPr>
          </a:p>
        </p:txBody>
      </p:sp>
      <p:sp>
        <p:nvSpPr>
          <p:cNvPr id="23" name="TextBox 22"/>
          <p:cNvSpPr txBox="1"/>
          <p:nvPr/>
        </p:nvSpPr>
        <p:spPr>
          <a:xfrm>
            <a:off x="1516830" y="3059668"/>
            <a:ext cx="988914" cy="369332"/>
          </a:xfrm>
          <a:prstGeom prst="rect">
            <a:avLst/>
          </a:prstGeom>
          <a:noFill/>
        </p:spPr>
        <p:txBody>
          <a:bodyPr wrap="square" rtlCol="0">
            <a:spAutoFit/>
          </a:bodyPr>
          <a:lstStyle/>
          <a:p>
            <a:r>
              <a:rPr lang="en-US" dirty="0">
                <a:solidFill>
                  <a:schemeClr val="bg1"/>
                </a:solidFill>
              </a:rPr>
              <a:t>Severe</a:t>
            </a:r>
            <a:endParaRPr lang="en-US" dirty="0">
              <a:solidFill>
                <a:schemeClr val="bg1"/>
              </a:solidFill>
            </a:endParaRPr>
          </a:p>
        </p:txBody>
      </p:sp>
      <p:sp>
        <p:nvSpPr>
          <p:cNvPr id="26" name="TextBox 25"/>
          <p:cNvSpPr txBox="1"/>
          <p:nvPr/>
        </p:nvSpPr>
        <p:spPr>
          <a:xfrm>
            <a:off x="3332069" y="1107650"/>
            <a:ext cx="1142999" cy="369332"/>
          </a:xfrm>
          <a:prstGeom prst="rect">
            <a:avLst/>
          </a:prstGeom>
          <a:noFill/>
        </p:spPr>
        <p:txBody>
          <a:bodyPr wrap="square" rtlCol="0">
            <a:spAutoFit/>
          </a:bodyPr>
          <a:lstStyle/>
          <a:p>
            <a:r>
              <a:rPr lang="en-US" dirty="0">
                <a:solidFill>
                  <a:schemeClr val="bg1"/>
                </a:solidFill>
              </a:rPr>
              <a:t>Elevated</a:t>
            </a:r>
            <a:endParaRPr lang="en-US" dirty="0">
              <a:solidFill>
                <a:schemeClr val="bg1"/>
              </a:solidFill>
            </a:endParaRPr>
          </a:p>
        </p:txBody>
      </p:sp>
      <p:sp>
        <p:nvSpPr>
          <p:cNvPr id="28" name="TextBox 27"/>
          <p:cNvSpPr txBox="1"/>
          <p:nvPr/>
        </p:nvSpPr>
        <p:spPr>
          <a:xfrm>
            <a:off x="6537047" y="2722222"/>
            <a:ext cx="971550" cy="376893"/>
          </a:xfrm>
          <a:prstGeom prst="rect">
            <a:avLst/>
          </a:prstGeom>
          <a:noFill/>
        </p:spPr>
        <p:txBody>
          <a:bodyPr wrap="square" rtlCol="0">
            <a:spAutoFit/>
          </a:bodyPr>
          <a:lstStyle/>
          <a:p>
            <a:r>
              <a:rPr lang="en-US" dirty="0">
                <a:solidFill>
                  <a:schemeClr val="bg1"/>
                </a:solidFill>
              </a:rPr>
              <a:t>Death</a:t>
            </a:r>
            <a:endParaRPr lang="en-US" dirty="0">
              <a:solidFill>
                <a:schemeClr val="bg1"/>
              </a:solidFill>
            </a:endParaRPr>
          </a:p>
        </p:txBody>
      </p:sp>
      <p:sp>
        <p:nvSpPr>
          <p:cNvPr id="30" name="TextBox 29"/>
          <p:cNvSpPr txBox="1"/>
          <p:nvPr/>
        </p:nvSpPr>
        <p:spPr>
          <a:xfrm>
            <a:off x="8077200" y="4343400"/>
            <a:ext cx="762000" cy="369332"/>
          </a:xfrm>
          <a:prstGeom prst="rect">
            <a:avLst/>
          </a:prstGeom>
          <a:noFill/>
        </p:spPr>
        <p:txBody>
          <a:bodyPr wrap="square" rtlCol="0">
            <a:spAutoFit/>
          </a:bodyPr>
          <a:lstStyle/>
          <a:p>
            <a:r>
              <a:rPr lang="en-US" dirty="0">
                <a:solidFill>
                  <a:schemeClr val="bg1"/>
                </a:solidFill>
              </a:rPr>
              <a:t>D/C</a:t>
            </a:r>
            <a:endParaRPr lang="en-US" dirty="0">
              <a:solidFill>
                <a:schemeClr val="bg1"/>
              </a:solidFill>
            </a:endParaRPr>
          </a:p>
        </p:txBody>
      </p:sp>
      <p:sp>
        <p:nvSpPr>
          <p:cNvPr id="32" name="TextBox 31"/>
          <p:cNvSpPr txBox="1"/>
          <p:nvPr/>
        </p:nvSpPr>
        <p:spPr>
          <a:xfrm>
            <a:off x="6699847" y="4239398"/>
            <a:ext cx="1117227" cy="646331"/>
          </a:xfrm>
          <a:prstGeom prst="rect">
            <a:avLst/>
          </a:prstGeom>
          <a:noFill/>
        </p:spPr>
        <p:txBody>
          <a:bodyPr wrap="square" rtlCol="0">
            <a:spAutoFit/>
          </a:bodyPr>
          <a:lstStyle/>
          <a:p>
            <a:r>
              <a:rPr lang="en-US" dirty="0">
                <a:solidFill>
                  <a:schemeClr val="bg1"/>
                </a:solidFill>
              </a:rPr>
              <a:t>Post ICU ward</a:t>
            </a:r>
            <a:endParaRPr lang="en-US" dirty="0">
              <a:solidFill>
                <a:schemeClr val="bg1"/>
              </a:solidFill>
            </a:endParaRPr>
          </a:p>
        </p:txBody>
      </p:sp>
      <p:sp>
        <p:nvSpPr>
          <p:cNvPr id="33" name="TextBox 32"/>
          <p:cNvSpPr txBox="1"/>
          <p:nvPr/>
        </p:nvSpPr>
        <p:spPr>
          <a:xfrm>
            <a:off x="5340874" y="4336548"/>
            <a:ext cx="1066799" cy="369332"/>
          </a:xfrm>
          <a:prstGeom prst="rect">
            <a:avLst/>
          </a:prstGeom>
          <a:noFill/>
        </p:spPr>
        <p:txBody>
          <a:bodyPr wrap="square" rtlCol="0">
            <a:spAutoFit/>
          </a:bodyPr>
          <a:lstStyle/>
          <a:p>
            <a:r>
              <a:rPr lang="en-US">
                <a:solidFill>
                  <a:schemeClr val="bg1"/>
                </a:solidFill>
              </a:rPr>
              <a:t>Elevated</a:t>
            </a:r>
            <a:endParaRPr lang="en-US" dirty="0">
              <a:solidFill>
                <a:schemeClr val="bg1"/>
              </a:solidFill>
            </a:endParaRPr>
          </a:p>
        </p:txBody>
      </p:sp>
      <p:sp>
        <p:nvSpPr>
          <p:cNvPr id="36" name="TextBox 35"/>
          <p:cNvSpPr txBox="1"/>
          <p:nvPr/>
        </p:nvSpPr>
        <p:spPr>
          <a:xfrm>
            <a:off x="4324547" y="4377897"/>
            <a:ext cx="540077" cy="369332"/>
          </a:xfrm>
          <a:prstGeom prst="rect">
            <a:avLst/>
          </a:prstGeom>
          <a:noFill/>
        </p:spPr>
        <p:txBody>
          <a:bodyPr wrap="square" rtlCol="0">
            <a:spAutoFit/>
          </a:bodyPr>
          <a:lstStyle/>
          <a:p>
            <a:r>
              <a:rPr lang="en-US" dirty="0">
                <a:solidFill>
                  <a:schemeClr val="bg1"/>
                </a:solidFill>
              </a:rPr>
              <a:t>ICU</a:t>
            </a:r>
            <a:endParaRPr lang="en-US" dirty="0">
              <a:solidFill>
                <a:schemeClr val="bg1"/>
              </a:solidFill>
            </a:endParaRPr>
          </a:p>
        </p:txBody>
      </p:sp>
      <p:sp>
        <p:nvSpPr>
          <p:cNvPr id="38" name="TextBox 37"/>
          <p:cNvSpPr txBox="1"/>
          <p:nvPr/>
        </p:nvSpPr>
        <p:spPr>
          <a:xfrm>
            <a:off x="2687229" y="4066401"/>
            <a:ext cx="1175999" cy="923330"/>
          </a:xfrm>
          <a:prstGeom prst="rect">
            <a:avLst/>
          </a:prstGeom>
          <a:noFill/>
        </p:spPr>
        <p:txBody>
          <a:bodyPr wrap="square" rtlCol="0">
            <a:spAutoFit/>
          </a:bodyPr>
          <a:lstStyle/>
          <a:p>
            <a:r>
              <a:rPr lang="en-US" dirty="0">
                <a:solidFill>
                  <a:schemeClr val="bg1"/>
                </a:solidFill>
              </a:rPr>
              <a:t>Most </a:t>
            </a:r>
            <a:endParaRPr lang="en-US" dirty="0">
              <a:solidFill>
                <a:schemeClr val="bg1"/>
              </a:solidFill>
            </a:endParaRPr>
          </a:p>
          <a:p>
            <a:r>
              <a:rPr lang="en-US" dirty="0">
                <a:solidFill>
                  <a:schemeClr val="bg1"/>
                </a:solidFill>
              </a:rPr>
              <a:t>Admission criteria</a:t>
            </a:r>
            <a:endParaRPr lang="en-US" dirty="0">
              <a:solidFill>
                <a:schemeClr val="bg1"/>
              </a:solidFill>
            </a:endParaRPr>
          </a:p>
        </p:txBody>
      </p:sp>
      <p:sp>
        <p:nvSpPr>
          <p:cNvPr id="40" name="TextBox 39"/>
          <p:cNvSpPr txBox="1"/>
          <p:nvPr/>
        </p:nvSpPr>
        <p:spPr>
          <a:xfrm>
            <a:off x="3863228" y="5645903"/>
            <a:ext cx="1066800" cy="374650"/>
          </a:xfrm>
          <a:prstGeom prst="rect">
            <a:avLst/>
          </a:prstGeom>
          <a:noFill/>
        </p:spPr>
        <p:txBody>
          <a:bodyPr wrap="square" rtlCol="0">
            <a:spAutoFit/>
          </a:bodyPr>
          <a:lstStyle/>
          <a:p>
            <a:r>
              <a:rPr lang="en-US" dirty="0">
                <a:solidFill>
                  <a:schemeClr val="bg1"/>
                </a:solidFill>
              </a:rPr>
              <a:t>Rejection</a:t>
            </a:r>
            <a:endParaRPr lang="en-US" dirty="0">
              <a:solidFill>
                <a:schemeClr val="bg1"/>
              </a:solidFill>
            </a:endParaRPr>
          </a:p>
        </p:txBody>
      </p:sp>
      <p:sp>
        <p:nvSpPr>
          <p:cNvPr id="42" name="TextBox 41"/>
          <p:cNvSpPr txBox="1"/>
          <p:nvPr/>
        </p:nvSpPr>
        <p:spPr>
          <a:xfrm>
            <a:off x="4328347" y="963164"/>
            <a:ext cx="640975" cy="369332"/>
          </a:xfrm>
          <a:prstGeom prst="rect">
            <a:avLst/>
          </a:prstGeom>
          <a:noFill/>
        </p:spPr>
        <p:txBody>
          <a:bodyPr wrap="square" rtlCol="0">
            <a:spAutoFit/>
          </a:bodyPr>
          <a:lstStyle/>
          <a:p>
            <a:r>
              <a:rPr lang="en-US" dirty="0"/>
              <a:t>No</a:t>
            </a:r>
            <a:endParaRPr lang="en-US" dirty="0"/>
          </a:p>
        </p:txBody>
      </p:sp>
      <p:sp>
        <p:nvSpPr>
          <p:cNvPr id="44" name="TextBox 43"/>
          <p:cNvSpPr txBox="1"/>
          <p:nvPr/>
        </p:nvSpPr>
        <p:spPr>
          <a:xfrm>
            <a:off x="3753695" y="2000292"/>
            <a:ext cx="532276" cy="369332"/>
          </a:xfrm>
          <a:prstGeom prst="rect">
            <a:avLst/>
          </a:prstGeom>
          <a:noFill/>
        </p:spPr>
        <p:txBody>
          <a:bodyPr wrap="square" rtlCol="0">
            <a:spAutoFit/>
          </a:bodyPr>
          <a:lstStyle/>
          <a:p>
            <a:r>
              <a:rPr lang="en-US" dirty="0"/>
              <a:t>Yes</a:t>
            </a:r>
            <a:endParaRPr lang="en-US" dirty="0"/>
          </a:p>
        </p:txBody>
      </p:sp>
      <p:sp>
        <p:nvSpPr>
          <p:cNvPr id="50" name="TextBox 49"/>
          <p:cNvSpPr txBox="1"/>
          <p:nvPr/>
        </p:nvSpPr>
        <p:spPr>
          <a:xfrm>
            <a:off x="6233272" y="4190491"/>
            <a:ext cx="532838" cy="369332"/>
          </a:xfrm>
          <a:prstGeom prst="rect">
            <a:avLst/>
          </a:prstGeom>
          <a:noFill/>
        </p:spPr>
        <p:txBody>
          <a:bodyPr wrap="square">
            <a:spAutoFit/>
          </a:bodyPr>
          <a:lstStyle/>
          <a:p>
            <a:r>
              <a:rPr lang="en-US" dirty="0"/>
              <a:t>No</a:t>
            </a:r>
            <a:endParaRPr lang="en-US" dirty="0"/>
          </a:p>
        </p:txBody>
      </p:sp>
      <p:sp>
        <p:nvSpPr>
          <p:cNvPr id="52" name="TextBox 51"/>
          <p:cNvSpPr txBox="1"/>
          <p:nvPr/>
        </p:nvSpPr>
        <p:spPr>
          <a:xfrm>
            <a:off x="3050137" y="5417303"/>
            <a:ext cx="837076" cy="369332"/>
          </a:xfrm>
          <a:prstGeom prst="rect">
            <a:avLst/>
          </a:prstGeom>
          <a:noFill/>
        </p:spPr>
        <p:txBody>
          <a:bodyPr wrap="square">
            <a:spAutoFit/>
          </a:bodyPr>
          <a:lstStyle/>
          <a:p>
            <a:r>
              <a:rPr lang="en-US" dirty="0"/>
              <a:t>No</a:t>
            </a:r>
            <a:endParaRPr lang="en-US" dirty="0"/>
          </a:p>
        </p:txBody>
      </p:sp>
      <p:sp>
        <p:nvSpPr>
          <p:cNvPr id="54" name="TextBox 53"/>
          <p:cNvSpPr txBox="1"/>
          <p:nvPr/>
        </p:nvSpPr>
        <p:spPr>
          <a:xfrm>
            <a:off x="2210697" y="2746802"/>
            <a:ext cx="605564" cy="369332"/>
          </a:xfrm>
          <a:prstGeom prst="rect">
            <a:avLst/>
          </a:prstGeom>
          <a:noFill/>
        </p:spPr>
        <p:txBody>
          <a:bodyPr wrap="square">
            <a:spAutoFit/>
          </a:bodyPr>
          <a:lstStyle/>
          <a:p>
            <a:r>
              <a:rPr lang="en-US" dirty="0"/>
              <a:t>No</a:t>
            </a:r>
            <a:endParaRPr lang="en-US" dirty="0"/>
          </a:p>
        </p:txBody>
      </p:sp>
      <p:sp>
        <p:nvSpPr>
          <p:cNvPr id="56" name="TextBox 55"/>
          <p:cNvSpPr txBox="1"/>
          <p:nvPr/>
        </p:nvSpPr>
        <p:spPr>
          <a:xfrm>
            <a:off x="1879302" y="4165718"/>
            <a:ext cx="742950" cy="369332"/>
          </a:xfrm>
          <a:prstGeom prst="rect">
            <a:avLst/>
          </a:prstGeom>
          <a:noFill/>
        </p:spPr>
        <p:txBody>
          <a:bodyPr wrap="square">
            <a:spAutoFit/>
          </a:bodyPr>
          <a:lstStyle/>
          <a:p>
            <a:r>
              <a:rPr lang="en-US" dirty="0"/>
              <a:t>Yes</a:t>
            </a:r>
            <a:endParaRPr lang="en-US" dirty="0"/>
          </a:p>
        </p:txBody>
      </p:sp>
      <p:sp>
        <p:nvSpPr>
          <p:cNvPr id="58" name="TextBox 57"/>
          <p:cNvSpPr txBox="1"/>
          <p:nvPr/>
        </p:nvSpPr>
        <p:spPr>
          <a:xfrm>
            <a:off x="3768334" y="4190491"/>
            <a:ext cx="722219" cy="369332"/>
          </a:xfrm>
          <a:prstGeom prst="rect">
            <a:avLst/>
          </a:prstGeom>
          <a:noFill/>
        </p:spPr>
        <p:txBody>
          <a:bodyPr wrap="square">
            <a:spAutoFit/>
          </a:bodyPr>
          <a:lstStyle/>
          <a:p>
            <a:r>
              <a:rPr lang="en-US" dirty="0"/>
              <a:t>Yes</a:t>
            </a:r>
            <a:endParaRPr lang="en-US" dirty="0"/>
          </a:p>
        </p:txBody>
      </p:sp>
      <p:sp>
        <p:nvSpPr>
          <p:cNvPr id="60" name="TextBox 59"/>
          <p:cNvSpPr txBox="1"/>
          <p:nvPr/>
        </p:nvSpPr>
        <p:spPr>
          <a:xfrm>
            <a:off x="5764966" y="3106502"/>
            <a:ext cx="764137" cy="369332"/>
          </a:xfrm>
          <a:prstGeom prst="rect">
            <a:avLst/>
          </a:prstGeom>
          <a:noFill/>
        </p:spPr>
        <p:txBody>
          <a:bodyPr wrap="square">
            <a:spAutoFit/>
          </a:bodyPr>
          <a:lstStyle/>
          <a:p>
            <a:r>
              <a:rPr lang="en-US" dirty="0"/>
              <a:t>Yes</a:t>
            </a:r>
            <a:endParaRPr lang="en-US" dirty="0"/>
          </a:p>
        </p:txBody>
      </p:sp>
      <p:sp>
        <p:nvSpPr>
          <p:cNvPr id="64" name="TextBox 63"/>
          <p:cNvSpPr txBox="1"/>
          <p:nvPr/>
        </p:nvSpPr>
        <p:spPr>
          <a:xfrm>
            <a:off x="663260" y="6120515"/>
            <a:ext cx="7971148" cy="709233"/>
          </a:xfrm>
          <a:prstGeom prst="rect">
            <a:avLst/>
          </a:prstGeom>
          <a:noFill/>
        </p:spPr>
        <p:txBody>
          <a:bodyPr wrap="square" rtlCol="0">
            <a:spAutoFit/>
          </a:bodyPr>
          <a:lstStyle/>
          <a:p>
            <a:pPr marL="76200" marR="683895" algn="ctr">
              <a:lnSpc>
                <a:spcPct val="115000"/>
              </a:lnSpc>
              <a:spcBef>
                <a:spcPts val="965"/>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 2.1 Patient flow in the hospital COVID unit under the admission control policy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fld>
            <a:endParaRPr lang="en-US" dirty="0"/>
          </a:p>
        </p:txBody>
      </p:sp>
      <p:sp>
        <p:nvSpPr>
          <p:cNvPr id="4" name="Rectangle 3"/>
          <p:cNvSpPr/>
          <p:nvPr/>
        </p:nvSpPr>
        <p:spPr>
          <a:xfrm>
            <a:off x="2170019" y="9525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1609" y="2406134"/>
            <a:ext cx="838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241861" y="685800"/>
            <a:ext cx="11430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1371600" y="2138775"/>
            <a:ext cx="1066800"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p:cNvSpPr/>
          <p:nvPr/>
        </p:nvSpPr>
        <p:spPr>
          <a:xfrm>
            <a:off x="1281076" y="4010850"/>
            <a:ext cx="1257503" cy="10643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p:cNvSpPr/>
          <p:nvPr/>
        </p:nvSpPr>
        <p:spPr>
          <a:xfrm>
            <a:off x="5257800" y="3924300"/>
            <a:ext cx="10668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05300" y="4190491"/>
            <a:ext cx="533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111654" y="5408333"/>
            <a:ext cx="1066800" cy="717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515100" y="2548218"/>
            <a:ext cx="9715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725771" y="4151033"/>
            <a:ext cx="838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955056" y="4151033"/>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4" idx="3"/>
            <a:endCxn id="8" idx="1"/>
          </p:cNvCxnSpPr>
          <p:nvPr/>
        </p:nvCxnSpPr>
        <p:spPr>
          <a:xfrm>
            <a:off x="3008219" y="1295400"/>
            <a:ext cx="233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9" idx="1"/>
          </p:cNvCxnSpPr>
          <p:nvPr/>
        </p:nvCxnSpPr>
        <p:spPr>
          <a:xfrm flipV="1">
            <a:off x="1179809" y="2824575"/>
            <a:ext cx="191791" cy="65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3"/>
          </p:cNvCxnSpPr>
          <p:nvPr/>
        </p:nvCxnSpPr>
        <p:spPr>
          <a:xfrm>
            <a:off x="4384860" y="1295400"/>
            <a:ext cx="402336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6" idx="0"/>
          </p:cNvCxnSpPr>
          <p:nvPr/>
        </p:nvCxnSpPr>
        <p:spPr>
          <a:xfrm>
            <a:off x="8408220" y="1295400"/>
            <a:ext cx="42136" cy="285563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8" idx="2"/>
          </p:cNvCxnSpPr>
          <p:nvPr/>
        </p:nvCxnSpPr>
        <p:spPr>
          <a:xfrm flipV="1">
            <a:off x="3813361" y="1905000"/>
            <a:ext cx="0" cy="8382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10000" y="2740959"/>
            <a:ext cx="2705100" cy="224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3"/>
          </p:cNvCxnSpPr>
          <p:nvPr/>
        </p:nvCxnSpPr>
        <p:spPr>
          <a:xfrm flipV="1">
            <a:off x="2438400" y="2820093"/>
            <a:ext cx="152400" cy="448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589798" y="1246402"/>
            <a:ext cx="562" cy="159571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1" idx="0"/>
          </p:cNvCxnSpPr>
          <p:nvPr/>
        </p:nvCxnSpPr>
        <p:spPr>
          <a:xfrm flipV="1">
            <a:off x="5791200" y="3119718"/>
            <a:ext cx="0" cy="80458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91200" y="3119718"/>
            <a:ext cx="7239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3"/>
            <a:endCxn id="36" idx="1"/>
          </p:cNvCxnSpPr>
          <p:nvPr/>
        </p:nvCxnSpPr>
        <p:spPr>
          <a:xfrm flipV="1">
            <a:off x="2538579" y="4529186"/>
            <a:ext cx="1747392" cy="1386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3"/>
            <a:endCxn id="11" idx="1"/>
          </p:cNvCxnSpPr>
          <p:nvPr/>
        </p:nvCxnSpPr>
        <p:spPr>
          <a:xfrm>
            <a:off x="4838700" y="4533391"/>
            <a:ext cx="419100" cy="5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3"/>
            <a:endCxn id="15" idx="1"/>
          </p:cNvCxnSpPr>
          <p:nvPr/>
        </p:nvCxnSpPr>
        <p:spPr>
          <a:xfrm flipV="1">
            <a:off x="6324600" y="4532033"/>
            <a:ext cx="401171" cy="18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3"/>
            <a:endCxn id="16" idx="1"/>
          </p:cNvCxnSpPr>
          <p:nvPr/>
        </p:nvCxnSpPr>
        <p:spPr>
          <a:xfrm>
            <a:off x="7563971" y="4532033"/>
            <a:ext cx="391085"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3" idx="1"/>
          </p:cNvCxnSpPr>
          <p:nvPr/>
        </p:nvCxnSpPr>
        <p:spPr>
          <a:xfrm flipV="1">
            <a:off x="5349654" y="5767109"/>
            <a:ext cx="762000" cy="2222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27169" y="1145299"/>
            <a:ext cx="801781" cy="369332"/>
          </a:xfrm>
          <a:prstGeom prst="rect">
            <a:avLst/>
          </a:prstGeom>
          <a:noFill/>
        </p:spPr>
        <p:txBody>
          <a:bodyPr wrap="square" rtlCol="0">
            <a:spAutoFit/>
          </a:bodyPr>
          <a:lstStyle/>
          <a:p>
            <a:r>
              <a:rPr lang="en-US" dirty="0">
                <a:solidFill>
                  <a:schemeClr val="bg1"/>
                </a:solidFill>
              </a:rPr>
              <a:t>Ward</a:t>
            </a:r>
            <a:endParaRPr lang="en-US" dirty="0">
              <a:solidFill>
                <a:schemeClr val="bg1"/>
              </a:solidFill>
            </a:endParaRPr>
          </a:p>
        </p:txBody>
      </p:sp>
      <p:sp>
        <p:nvSpPr>
          <p:cNvPr id="17" name="TextBox 16"/>
          <p:cNvSpPr txBox="1"/>
          <p:nvPr/>
        </p:nvSpPr>
        <p:spPr>
          <a:xfrm>
            <a:off x="290285" y="2518954"/>
            <a:ext cx="993961" cy="646331"/>
          </a:xfrm>
          <a:prstGeom prst="rect">
            <a:avLst/>
          </a:prstGeom>
          <a:noFill/>
        </p:spPr>
        <p:txBody>
          <a:bodyPr wrap="square" rtlCol="0">
            <a:spAutoFit/>
          </a:bodyPr>
          <a:lstStyle/>
          <a:p>
            <a:r>
              <a:rPr lang="en-US" dirty="0">
                <a:solidFill>
                  <a:schemeClr val="bg1"/>
                </a:solidFill>
              </a:rPr>
              <a:t>Hospital Arrival</a:t>
            </a:r>
            <a:endParaRPr lang="en-US" dirty="0">
              <a:solidFill>
                <a:schemeClr val="bg1"/>
              </a:solidFill>
            </a:endParaRPr>
          </a:p>
        </p:txBody>
      </p:sp>
      <p:sp>
        <p:nvSpPr>
          <p:cNvPr id="23" name="TextBox 22"/>
          <p:cNvSpPr txBox="1"/>
          <p:nvPr/>
        </p:nvSpPr>
        <p:spPr>
          <a:xfrm>
            <a:off x="1498103" y="2692278"/>
            <a:ext cx="988914" cy="369332"/>
          </a:xfrm>
          <a:prstGeom prst="rect">
            <a:avLst/>
          </a:prstGeom>
          <a:noFill/>
        </p:spPr>
        <p:txBody>
          <a:bodyPr wrap="square" rtlCol="0">
            <a:spAutoFit/>
          </a:bodyPr>
          <a:lstStyle/>
          <a:p>
            <a:r>
              <a:rPr lang="en-US" dirty="0">
                <a:solidFill>
                  <a:schemeClr val="bg1"/>
                </a:solidFill>
              </a:rPr>
              <a:t>Severe</a:t>
            </a:r>
            <a:endParaRPr lang="en-US" dirty="0">
              <a:solidFill>
                <a:schemeClr val="bg1"/>
              </a:solidFill>
            </a:endParaRPr>
          </a:p>
        </p:txBody>
      </p:sp>
      <p:sp>
        <p:nvSpPr>
          <p:cNvPr id="26" name="TextBox 25"/>
          <p:cNvSpPr txBox="1"/>
          <p:nvPr/>
        </p:nvSpPr>
        <p:spPr>
          <a:xfrm>
            <a:off x="3332069" y="1107650"/>
            <a:ext cx="1142999" cy="369332"/>
          </a:xfrm>
          <a:prstGeom prst="rect">
            <a:avLst/>
          </a:prstGeom>
          <a:noFill/>
        </p:spPr>
        <p:txBody>
          <a:bodyPr wrap="square" rtlCol="0">
            <a:spAutoFit/>
          </a:bodyPr>
          <a:lstStyle/>
          <a:p>
            <a:r>
              <a:rPr lang="en-US" dirty="0">
                <a:solidFill>
                  <a:schemeClr val="bg1"/>
                </a:solidFill>
              </a:rPr>
              <a:t>Elevated</a:t>
            </a:r>
            <a:endParaRPr lang="en-US" dirty="0">
              <a:solidFill>
                <a:schemeClr val="bg1"/>
              </a:solidFill>
            </a:endParaRPr>
          </a:p>
        </p:txBody>
      </p:sp>
      <p:sp>
        <p:nvSpPr>
          <p:cNvPr id="28" name="TextBox 27"/>
          <p:cNvSpPr txBox="1"/>
          <p:nvPr/>
        </p:nvSpPr>
        <p:spPr>
          <a:xfrm>
            <a:off x="6537047" y="2722222"/>
            <a:ext cx="971550" cy="376893"/>
          </a:xfrm>
          <a:prstGeom prst="rect">
            <a:avLst/>
          </a:prstGeom>
          <a:noFill/>
        </p:spPr>
        <p:txBody>
          <a:bodyPr wrap="square" rtlCol="0">
            <a:spAutoFit/>
          </a:bodyPr>
          <a:lstStyle/>
          <a:p>
            <a:r>
              <a:rPr lang="en-US" dirty="0">
                <a:solidFill>
                  <a:schemeClr val="bg1"/>
                </a:solidFill>
              </a:rPr>
              <a:t>Death</a:t>
            </a:r>
            <a:endParaRPr lang="en-US" dirty="0">
              <a:solidFill>
                <a:schemeClr val="bg1"/>
              </a:solidFill>
            </a:endParaRPr>
          </a:p>
        </p:txBody>
      </p:sp>
      <p:sp>
        <p:nvSpPr>
          <p:cNvPr id="30" name="TextBox 29"/>
          <p:cNvSpPr txBox="1"/>
          <p:nvPr/>
        </p:nvSpPr>
        <p:spPr>
          <a:xfrm>
            <a:off x="8077200" y="4343400"/>
            <a:ext cx="762000" cy="369332"/>
          </a:xfrm>
          <a:prstGeom prst="rect">
            <a:avLst/>
          </a:prstGeom>
          <a:noFill/>
        </p:spPr>
        <p:txBody>
          <a:bodyPr wrap="square" rtlCol="0">
            <a:spAutoFit/>
          </a:bodyPr>
          <a:lstStyle/>
          <a:p>
            <a:r>
              <a:rPr lang="en-US" dirty="0">
                <a:solidFill>
                  <a:schemeClr val="bg1"/>
                </a:solidFill>
              </a:rPr>
              <a:t>D/C</a:t>
            </a:r>
            <a:endParaRPr lang="en-US" dirty="0">
              <a:solidFill>
                <a:schemeClr val="bg1"/>
              </a:solidFill>
            </a:endParaRPr>
          </a:p>
        </p:txBody>
      </p:sp>
      <p:sp>
        <p:nvSpPr>
          <p:cNvPr id="32" name="TextBox 31"/>
          <p:cNvSpPr txBox="1"/>
          <p:nvPr/>
        </p:nvSpPr>
        <p:spPr>
          <a:xfrm>
            <a:off x="6699847" y="4239398"/>
            <a:ext cx="1117227" cy="646331"/>
          </a:xfrm>
          <a:prstGeom prst="rect">
            <a:avLst/>
          </a:prstGeom>
          <a:noFill/>
        </p:spPr>
        <p:txBody>
          <a:bodyPr wrap="square" rtlCol="0">
            <a:spAutoFit/>
          </a:bodyPr>
          <a:lstStyle/>
          <a:p>
            <a:r>
              <a:rPr lang="en-US" dirty="0">
                <a:solidFill>
                  <a:schemeClr val="bg1"/>
                </a:solidFill>
              </a:rPr>
              <a:t>Post ICU ward</a:t>
            </a:r>
            <a:endParaRPr lang="en-US" dirty="0">
              <a:solidFill>
                <a:schemeClr val="bg1"/>
              </a:solidFill>
            </a:endParaRPr>
          </a:p>
        </p:txBody>
      </p:sp>
      <p:sp>
        <p:nvSpPr>
          <p:cNvPr id="33" name="TextBox 32"/>
          <p:cNvSpPr txBox="1"/>
          <p:nvPr/>
        </p:nvSpPr>
        <p:spPr>
          <a:xfrm>
            <a:off x="5340874" y="4336548"/>
            <a:ext cx="1066799" cy="369332"/>
          </a:xfrm>
          <a:prstGeom prst="rect">
            <a:avLst/>
          </a:prstGeom>
          <a:noFill/>
        </p:spPr>
        <p:txBody>
          <a:bodyPr wrap="square" rtlCol="0">
            <a:spAutoFit/>
          </a:bodyPr>
          <a:lstStyle/>
          <a:p>
            <a:r>
              <a:rPr lang="en-US">
                <a:solidFill>
                  <a:schemeClr val="bg1"/>
                </a:solidFill>
              </a:rPr>
              <a:t>Elevated</a:t>
            </a:r>
            <a:endParaRPr lang="en-US" dirty="0">
              <a:solidFill>
                <a:schemeClr val="bg1"/>
              </a:solidFill>
            </a:endParaRPr>
          </a:p>
        </p:txBody>
      </p:sp>
      <p:sp>
        <p:nvSpPr>
          <p:cNvPr id="36" name="TextBox 35"/>
          <p:cNvSpPr txBox="1"/>
          <p:nvPr/>
        </p:nvSpPr>
        <p:spPr>
          <a:xfrm>
            <a:off x="4285971" y="4344520"/>
            <a:ext cx="632699" cy="369332"/>
          </a:xfrm>
          <a:prstGeom prst="rect">
            <a:avLst/>
          </a:prstGeom>
          <a:noFill/>
        </p:spPr>
        <p:txBody>
          <a:bodyPr wrap="square" rtlCol="0">
            <a:spAutoFit/>
          </a:bodyPr>
          <a:lstStyle/>
          <a:p>
            <a:r>
              <a:rPr lang="en-US" dirty="0">
                <a:solidFill>
                  <a:schemeClr val="bg1"/>
                </a:solidFill>
              </a:rPr>
              <a:t>ICU*</a:t>
            </a:r>
            <a:endParaRPr lang="en-US" dirty="0">
              <a:solidFill>
                <a:schemeClr val="bg1"/>
              </a:solidFill>
            </a:endParaRPr>
          </a:p>
        </p:txBody>
      </p:sp>
      <p:sp>
        <p:nvSpPr>
          <p:cNvPr id="42" name="TextBox 41"/>
          <p:cNvSpPr txBox="1"/>
          <p:nvPr/>
        </p:nvSpPr>
        <p:spPr>
          <a:xfrm>
            <a:off x="4328347" y="963164"/>
            <a:ext cx="640975" cy="369332"/>
          </a:xfrm>
          <a:prstGeom prst="rect">
            <a:avLst/>
          </a:prstGeom>
          <a:noFill/>
        </p:spPr>
        <p:txBody>
          <a:bodyPr wrap="square" rtlCol="0">
            <a:spAutoFit/>
          </a:bodyPr>
          <a:lstStyle/>
          <a:p>
            <a:r>
              <a:rPr lang="en-US" dirty="0"/>
              <a:t>No</a:t>
            </a:r>
            <a:endParaRPr lang="en-US" dirty="0"/>
          </a:p>
        </p:txBody>
      </p:sp>
      <p:sp>
        <p:nvSpPr>
          <p:cNvPr id="44" name="TextBox 43"/>
          <p:cNvSpPr txBox="1"/>
          <p:nvPr/>
        </p:nvSpPr>
        <p:spPr>
          <a:xfrm>
            <a:off x="3753695" y="2000292"/>
            <a:ext cx="532276" cy="369332"/>
          </a:xfrm>
          <a:prstGeom prst="rect">
            <a:avLst/>
          </a:prstGeom>
          <a:noFill/>
        </p:spPr>
        <p:txBody>
          <a:bodyPr wrap="square" rtlCol="0">
            <a:spAutoFit/>
          </a:bodyPr>
          <a:lstStyle/>
          <a:p>
            <a:r>
              <a:rPr lang="en-US" dirty="0"/>
              <a:t>Yes</a:t>
            </a:r>
            <a:endParaRPr lang="en-US" dirty="0"/>
          </a:p>
        </p:txBody>
      </p:sp>
      <p:sp>
        <p:nvSpPr>
          <p:cNvPr id="50" name="TextBox 49"/>
          <p:cNvSpPr txBox="1"/>
          <p:nvPr/>
        </p:nvSpPr>
        <p:spPr>
          <a:xfrm>
            <a:off x="6233272" y="4190491"/>
            <a:ext cx="532838" cy="369332"/>
          </a:xfrm>
          <a:prstGeom prst="rect">
            <a:avLst/>
          </a:prstGeom>
          <a:noFill/>
        </p:spPr>
        <p:txBody>
          <a:bodyPr wrap="square">
            <a:spAutoFit/>
          </a:bodyPr>
          <a:lstStyle/>
          <a:p>
            <a:r>
              <a:rPr lang="en-US" dirty="0"/>
              <a:t>No</a:t>
            </a:r>
            <a:endParaRPr lang="en-US" dirty="0"/>
          </a:p>
        </p:txBody>
      </p:sp>
      <p:sp>
        <p:nvSpPr>
          <p:cNvPr id="54" name="TextBox 53"/>
          <p:cNvSpPr txBox="1"/>
          <p:nvPr/>
        </p:nvSpPr>
        <p:spPr>
          <a:xfrm>
            <a:off x="2195284" y="2294704"/>
            <a:ext cx="605564" cy="369332"/>
          </a:xfrm>
          <a:prstGeom prst="rect">
            <a:avLst/>
          </a:prstGeom>
          <a:noFill/>
        </p:spPr>
        <p:txBody>
          <a:bodyPr wrap="square">
            <a:spAutoFit/>
          </a:bodyPr>
          <a:lstStyle/>
          <a:p>
            <a:r>
              <a:rPr lang="en-US" dirty="0"/>
              <a:t>No</a:t>
            </a:r>
            <a:endParaRPr lang="en-US" dirty="0"/>
          </a:p>
        </p:txBody>
      </p:sp>
      <p:sp>
        <p:nvSpPr>
          <p:cNvPr id="56" name="TextBox 55"/>
          <p:cNvSpPr txBox="1"/>
          <p:nvPr/>
        </p:nvSpPr>
        <p:spPr>
          <a:xfrm>
            <a:off x="1860010" y="3544583"/>
            <a:ext cx="742950" cy="369332"/>
          </a:xfrm>
          <a:prstGeom prst="rect">
            <a:avLst/>
          </a:prstGeom>
          <a:noFill/>
        </p:spPr>
        <p:txBody>
          <a:bodyPr wrap="square">
            <a:spAutoFit/>
          </a:bodyPr>
          <a:lstStyle/>
          <a:p>
            <a:r>
              <a:rPr lang="en-US" dirty="0"/>
              <a:t>Yes</a:t>
            </a:r>
            <a:endParaRPr lang="en-US" dirty="0"/>
          </a:p>
        </p:txBody>
      </p:sp>
      <p:sp>
        <p:nvSpPr>
          <p:cNvPr id="60" name="TextBox 59"/>
          <p:cNvSpPr txBox="1"/>
          <p:nvPr/>
        </p:nvSpPr>
        <p:spPr>
          <a:xfrm>
            <a:off x="5764966" y="3106502"/>
            <a:ext cx="764137" cy="369332"/>
          </a:xfrm>
          <a:prstGeom prst="rect">
            <a:avLst/>
          </a:prstGeom>
          <a:noFill/>
        </p:spPr>
        <p:txBody>
          <a:bodyPr wrap="square">
            <a:spAutoFit/>
          </a:bodyPr>
          <a:lstStyle/>
          <a:p>
            <a:r>
              <a:rPr lang="en-US" dirty="0"/>
              <a:t>Yes</a:t>
            </a:r>
            <a:endParaRPr lang="en-US" dirty="0"/>
          </a:p>
        </p:txBody>
      </p:sp>
      <p:sp>
        <p:nvSpPr>
          <p:cNvPr id="46" name="TextBox 45"/>
          <p:cNvSpPr txBox="1"/>
          <p:nvPr/>
        </p:nvSpPr>
        <p:spPr>
          <a:xfrm>
            <a:off x="1508472" y="4358381"/>
            <a:ext cx="937434" cy="369332"/>
          </a:xfrm>
          <a:prstGeom prst="rect">
            <a:avLst/>
          </a:prstGeom>
          <a:noFill/>
        </p:spPr>
        <p:txBody>
          <a:bodyPr wrap="square" rtlCol="0">
            <a:spAutoFit/>
          </a:bodyPr>
          <a:lstStyle/>
          <a:p>
            <a:r>
              <a:rPr lang="en-US" dirty="0">
                <a:solidFill>
                  <a:schemeClr val="bg1"/>
                </a:solidFill>
              </a:rPr>
              <a:t>ICU Full</a:t>
            </a:r>
            <a:endParaRPr lang="en-US" dirty="0">
              <a:solidFill>
                <a:schemeClr val="bg1"/>
              </a:solidFill>
            </a:endParaRPr>
          </a:p>
        </p:txBody>
      </p:sp>
      <p:sp>
        <p:nvSpPr>
          <p:cNvPr id="57" name="Diamond 56"/>
          <p:cNvSpPr/>
          <p:nvPr/>
        </p:nvSpPr>
        <p:spPr>
          <a:xfrm>
            <a:off x="3862203" y="5296909"/>
            <a:ext cx="1480233" cy="9598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6122334" y="5562600"/>
            <a:ext cx="1066800" cy="374650"/>
          </a:xfrm>
          <a:prstGeom prst="rect">
            <a:avLst/>
          </a:prstGeom>
          <a:noFill/>
        </p:spPr>
        <p:txBody>
          <a:bodyPr wrap="square" rtlCol="0">
            <a:spAutoFit/>
          </a:bodyPr>
          <a:lstStyle/>
          <a:p>
            <a:r>
              <a:rPr lang="en-US" dirty="0">
                <a:solidFill>
                  <a:schemeClr val="bg1"/>
                </a:solidFill>
              </a:rPr>
              <a:t>Rejection</a:t>
            </a:r>
            <a:endParaRPr lang="en-US" dirty="0">
              <a:solidFill>
                <a:schemeClr val="bg1"/>
              </a:solidFill>
            </a:endParaRPr>
          </a:p>
        </p:txBody>
      </p:sp>
      <p:sp>
        <p:nvSpPr>
          <p:cNvPr id="77" name="Rectangle 76"/>
          <p:cNvSpPr/>
          <p:nvPr/>
        </p:nvSpPr>
        <p:spPr>
          <a:xfrm>
            <a:off x="1190348" y="5257136"/>
            <a:ext cx="1471192" cy="1064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257245" y="5288222"/>
            <a:ext cx="1480233" cy="923330"/>
          </a:xfrm>
          <a:prstGeom prst="rect">
            <a:avLst/>
          </a:prstGeom>
          <a:noFill/>
        </p:spPr>
        <p:txBody>
          <a:bodyPr wrap="square" rtlCol="0">
            <a:spAutoFit/>
          </a:bodyPr>
          <a:lstStyle/>
          <a:p>
            <a:r>
              <a:rPr lang="en-US" dirty="0">
                <a:solidFill>
                  <a:schemeClr val="bg1"/>
                </a:solidFill>
              </a:rPr>
              <a:t>Trigger early</a:t>
            </a:r>
            <a:endParaRPr lang="en-US" dirty="0">
              <a:solidFill>
                <a:schemeClr val="bg1"/>
              </a:solidFill>
            </a:endParaRPr>
          </a:p>
          <a:p>
            <a:r>
              <a:rPr lang="en-US" dirty="0">
                <a:solidFill>
                  <a:schemeClr val="bg1"/>
                </a:solidFill>
              </a:rPr>
              <a:t>Stepdown</a:t>
            </a:r>
            <a:endParaRPr lang="en-US" dirty="0">
              <a:solidFill>
                <a:schemeClr val="bg1"/>
              </a:solidFill>
            </a:endParaRPr>
          </a:p>
          <a:p>
            <a:r>
              <a:rPr lang="en-US" dirty="0">
                <a:solidFill>
                  <a:schemeClr val="bg1"/>
                </a:solidFill>
              </a:rPr>
              <a:t>mechanism</a:t>
            </a:r>
            <a:endParaRPr lang="en-US" dirty="0">
              <a:solidFill>
                <a:schemeClr val="bg1"/>
              </a:solidFill>
            </a:endParaRPr>
          </a:p>
        </p:txBody>
      </p:sp>
      <p:cxnSp>
        <p:nvCxnSpPr>
          <p:cNvPr id="81" name="Straight Arrow Connector 80"/>
          <p:cNvCxnSpPr>
            <a:endCxn id="57" idx="1"/>
          </p:cNvCxnSpPr>
          <p:nvPr/>
        </p:nvCxnSpPr>
        <p:spPr>
          <a:xfrm flipV="1">
            <a:off x="2661540" y="5776852"/>
            <a:ext cx="1200663" cy="1248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57" idx="0"/>
          </p:cNvCxnSpPr>
          <p:nvPr/>
        </p:nvCxnSpPr>
        <p:spPr>
          <a:xfrm>
            <a:off x="4602319" y="4872649"/>
            <a:ext cx="1" cy="42426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904770" y="4848419"/>
            <a:ext cx="1" cy="42426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10" idx="0"/>
          </p:cNvCxnSpPr>
          <p:nvPr/>
        </p:nvCxnSpPr>
        <p:spPr>
          <a:xfrm flipH="1">
            <a:off x="1909828" y="3515678"/>
            <a:ext cx="4369" cy="49517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455471" y="5397776"/>
            <a:ext cx="532838" cy="369332"/>
          </a:xfrm>
          <a:prstGeom prst="rect">
            <a:avLst/>
          </a:prstGeom>
          <a:noFill/>
        </p:spPr>
        <p:txBody>
          <a:bodyPr wrap="square">
            <a:spAutoFit/>
          </a:bodyPr>
          <a:lstStyle/>
          <a:p>
            <a:r>
              <a:rPr lang="en-US" dirty="0"/>
              <a:t>No</a:t>
            </a:r>
            <a:endParaRPr lang="en-US" dirty="0"/>
          </a:p>
        </p:txBody>
      </p:sp>
      <p:sp>
        <p:nvSpPr>
          <p:cNvPr id="91" name="TextBox 90"/>
          <p:cNvSpPr txBox="1"/>
          <p:nvPr/>
        </p:nvSpPr>
        <p:spPr>
          <a:xfrm>
            <a:off x="4237751" y="5459348"/>
            <a:ext cx="897962" cy="646331"/>
          </a:xfrm>
          <a:prstGeom prst="rect">
            <a:avLst/>
          </a:prstGeom>
          <a:noFill/>
        </p:spPr>
        <p:txBody>
          <a:bodyPr wrap="square" rtlCol="0">
            <a:spAutoFit/>
          </a:bodyPr>
          <a:lstStyle/>
          <a:p>
            <a:r>
              <a:rPr lang="en-US" dirty="0">
                <a:solidFill>
                  <a:schemeClr val="bg1"/>
                </a:solidFill>
              </a:rPr>
              <a:t>Criteria meet</a:t>
            </a:r>
            <a:endParaRPr lang="en-US" dirty="0">
              <a:solidFill>
                <a:schemeClr val="bg1"/>
              </a:solidFill>
            </a:endParaRPr>
          </a:p>
        </p:txBody>
      </p:sp>
      <p:sp>
        <p:nvSpPr>
          <p:cNvPr id="92" name="TextBox 91"/>
          <p:cNvSpPr txBox="1"/>
          <p:nvPr/>
        </p:nvSpPr>
        <p:spPr>
          <a:xfrm>
            <a:off x="4554452" y="4894235"/>
            <a:ext cx="604353" cy="369332"/>
          </a:xfrm>
          <a:prstGeom prst="rect">
            <a:avLst/>
          </a:prstGeom>
          <a:noFill/>
        </p:spPr>
        <p:txBody>
          <a:bodyPr wrap="square">
            <a:spAutoFit/>
          </a:bodyPr>
          <a:lstStyle/>
          <a:p>
            <a:r>
              <a:rPr lang="en-US" dirty="0"/>
              <a:t>Yes</a:t>
            </a:r>
            <a:endParaRPr lang="en-US" dirty="0"/>
          </a:p>
        </p:txBody>
      </p:sp>
      <p:sp>
        <p:nvSpPr>
          <p:cNvPr id="93" name="TextBox 92"/>
          <p:cNvSpPr txBox="1"/>
          <p:nvPr/>
        </p:nvSpPr>
        <p:spPr>
          <a:xfrm>
            <a:off x="2777547" y="4210163"/>
            <a:ext cx="837076" cy="369332"/>
          </a:xfrm>
          <a:prstGeom prst="rect">
            <a:avLst/>
          </a:prstGeom>
          <a:noFill/>
        </p:spPr>
        <p:txBody>
          <a:bodyPr wrap="square">
            <a:spAutoFit/>
          </a:bodyPr>
          <a:lstStyle/>
          <a:p>
            <a:r>
              <a:rPr lang="en-US" dirty="0"/>
              <a:t>No</a:t>
            </a:r>
            <a:endParaRPr lang="en-US" dirty="0"/>
          </a:p>
        </p:txBody>
      </p:sp>
      <p:sp>
        <p:nvSpPr>
          <p:cNvPr id="94" name="TextBox 93"/>
          <p:cNvSpPr txBox="1"/>
          <p:nvPr/>
        </p:nvSpPr>
        <p:spPr>
          <a:xfrm>
            <a:off x="1991470" y="4945568"/>
            <a:ext cx="604353" cy="369332"/>
          </a:xfrm>
          <a:prstGeom prst="rect">
            <a:avLst/>
          </a:prstGeom>
          <a:noFill/>
        </p:spPr>
        <p:txBody>
          <a:bodyPr wrap="square">
            <a:spAutoFit/>
          </a:bodyPr>
          <a:lstStyle/>
          <a:p>
            <a:r>
              <a:rPr lang="en-US" dirty="0"/>
              <a:t>Yes</a:t>
            </a:r>
            <a:endParaRPr lang="en-US" dirty="0"/>
          </a:p>
        </p:txBody>
      </p:sp>
      <p:sp>
        <p:nvSpPr>
          <p:cNvPr id="96" name="TextBox 95"/>
          <p:cNvSpPr txBox="1"/>
          <p:nvPr/>
        </p:nvSpPr>
        <p:spPr>
          <a:xfrm>
            <a:off x="1505243" y="6233123"/>
            <a:ext cx="6950754" cy="709233"/>
          </a:xfrm>
          <a:prstGeom prst="rect">
            <a:avLst/>
          </a:prstGeom>
          <a:noFill/>
        </p:spPr>
        <p:txBody>
          <a:bodyPr wrap="square">
            <a:spAutoFit/>
          </a:bodyPr>
          <a:lstStyle/>
          <a:p>
            <a:pPr marL="76200" marR="683895" algn="ctr">
              <a:lnSpc>
                <a:spcPct val="115000"/>
              </a:lnSpc>
              <a:spcBef>
                <a:spcPts val="5"/>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 2.2 Patient flow in the hospital COVID unit under the early step-down policy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90600"/>
            <a:ext cx="8763000" cy="19050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sz="4400" b="1" dirty="0">
                <a:solidFill>
                  <a:srgbClr val="C00000"/>
                </a:solidFill>
              </a:rPr>
              <a:t>REQUIREMENT SPECIFICATION</a:t>
            </a:r>
            <a:endParaRPr lang="en-US" sz="4400" b="1" dirty="0">
              <a:solidFill>
                <a:srgbClr val="C00000"/>
              </a:solidFill>
            </a:endParaRPr>
          </a:p>
        </p:txBody>
      </p:sp>
      <p:sp>
        <p:nvSpPr>
          <p:cNvPr id="3" name="Subtitle 2"/>
          <p:cNvSpPr>
            <a:spLocks noGrp="1"/>
          </p:cNvSpPr>
          <p:nvPr>
            <p:ph type="subTitle" idx="1"/>
          </p:nvPr>
        </p:nvSpPr>
        <p:spPr>
          <a:xfrm>
            <a:off x="990600" y="1447801"/>
            <a:ext cx="6248400" cy="3962399"/>
          </a:xfrm>
        </p:spPr>
        <p:txBody>
          <a:bodyPr>
            <a:normAutofit/>
          </a:bodyPr>
          <a:lstStyle/>
          <a:p>
            <a:pPr marL="0" marR="360045" algn="just">
              <a:lnSpc>
                <a:spcPct val="150000"/>
              </a:lnSpc>
              <a:spcBef>
                <a:spcPts val="0"/>
              </a:spcBef>
              <a:spcAft>
                <a:spcPts val="10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lnSpc>
                <a:spcPct val="150000"/>
              </a:lnSpc>
              <a:spcBef>
                <a:spcPts val="0"/>
              </a:spcBef>
              <a:spcAft>
                <a:spcPts val="1000"/>
              </a:spcAft>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Frontend</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HTML, CSS, PHP, Bootstrap </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lnSpc>
                <a:spcPct val="150000"/>
              </a:lnSpc>
              <a:spcBef>
                <a:spcPts val="0"/>
              </a:spcBef>
              <a:spcAft>
                <a:spcPts val="1000"/>
              </a:spcAft>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Backend</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-Python flask (Python 3.10), </a:t>
            </a:r>
            <a:r>
              <a:rPr lang="en-US"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SQLAlchemy</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lnSpc>
                <a:spcPct val="150000"/>
              </a:lnSpc>
              <a:spcBef>
                <a:spcPts val="0"/>
              </a:spcBef>
              <a:spcAft>
                <a:spcPts val="1000"/>
              </a:spcAf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Operating System: Windows 10 </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lnSpc>
                <a:spcPct val="150000"/>
              </a:lnSpc>
              <a:spcBef>
                <a:spcPts val="0"/>
              </a:spcBef>
              <a:spcAft>
                <a:spcPts val="1000"/>
              </a:spcAf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Google Chrome/Internet Explorer</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lnSpc>
                <a:spcPct val="150000"/>
              </a:lnSpc>
              <a:spcBef>
                <a:spcPts val="0"/>
              </a:spcBef>
              <a:spcAft>
                <a:spcPts val="1000"/>
              </a:spcAf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XAMPP </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360045" algn="just">
              <a:lnSpc>
                <a:spcPct val="150000"/>
              </a:lnSpc>
              <a:spcBef>
                <a:spcPts val="0"/>
              </a:spcBef>
              <a:spcAft>
                <a:spcPts val="1000"/>
              </a:spcAf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Visual Studio Code Editor</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Oval 4"/>
          <p:cNvSpPr/>
          <p:nvPr/>
        </p:nvSpPr>
        <p:spPr>
          <a:xfrm>
            <a:off x="844924" y="228600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837080" y="281940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1143000"/>
            <a:ext cx="6553200" cy="4974563"/>
          </a:xfrm>
        </p:spPr>
        <p:txBody>
          <a:bodyPr/>
          <a:lstStyle/>
          <a:p>
            <a:pPr marL="0" marR="360045" algn="just">
              <a:lnSpc>
                <a:spcPct val="150000"/>
              </a:lnSpc>
              <a:spcBef>
                <a:spcPts val="0"/>
              </a:spcBef>
              <a:spcAft>
                <a:spcPts val="10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360045" algn="l">
              <a:lnSpc>
                <a:spcPct val="150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Computer with a 1.1 GHz or faster processor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360045" algn="l">
              <a:lnSpc>
                <a:spcPct val="150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Minimum 2 GB of RAM or more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360045" algn="l">
              <a:lnSpc>
                <a:spcPct val="150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2.5 GB of available hard-disk space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360045" algn="l">
              <a:lnSpc>
                <a:spcPct val="150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5400 RPM hard drive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50000"/>
              </a:lnSpc>
            </a:pP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solidFill>
                  <a:schemeClr val="tx1"/>
                </a:solidFill>
                <a:effectLst/>
                <a:latin typeface="Times New Roman" panose="02020603050405020304" pitchFamily="18" charset="0"/>
                <a:ea typeface="Calibri" panose="020F0502020204030204" pitchFamily="34" charset="0"/>
              </a:rPr>
              <a:t> 1366 × 768 or higher-resolution display </a:t>
            </a:r>
            <a:endParaRPr lang="en-US" dirty="0">
              <a:solidFill>
                <a:schemeClr val="tx1"/>
              </a:solidFill>
            </a:endParaRPr>
          </a:p>
        </p:txBody>
      </p:sp>
    </p:spTree>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7432</Words>
  <Application>WPS Presentation</Application>
  <PresentationFormat>On-screen Show (4:3)</PresentationFormat>
  <Paragraphs>387</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Cambria</vt:lpstr>
      <vt:lpstr>Times New Roman</vt:lpstr>
      <vt:lpstr>Cambria Math</vt:lpstr>
      <vt:lpstr>Calibri</vt:lpstr>
      <vt:lpstr>Symbol</vt:lpstr>
      <vt:lpstr>Microsoft YaHei</vt:lpstr>
      <vt:lpstr>Arial Unicode MS</vt:lpstr>
      <vt:lpstr>FreeSans</vt:lpstr>
      <vt:lpstr>Segoe Print</vt:lpstr>
      <vt:lpstr>Calibri Light</vt:lpstr>
      <vt:lpstr>Office Theme</vt:lpstr>
      <vt:lpstr>PowerPoint 演示文稿</vt:lpstr>
      <vt:lpstr>PowerPoint 演示文稿</vt:lpstr>
      <vt:lpstr>PowerPoint 演示文稿</vt:lpstr>
      <vt:lpstr>PowerPoint 演示文稿</vt:lpstr>
      <vt:lpstr>SYSTEM MODEL</vt:lpstr>
      <vt:lpstr>PowerPoint 演示文稿</vt:lpstr>
      <vt:lpstr>PowerPoint 演示文稿</vt:lpstr>
      <vt:lpstr>REQUIREMENT SPECIFICATION</vt:lpstr>
      <vt:lpstr>PowerPoint 演示文稿</vt:lpstr>
      <vt:lpstr>PowerPoint 演示文稿</vt:lpstr>
      <vt:lpstr>PowerPoint 演示文稿</vt:lpstr>
      <vt:lpstr>SYSTEM IMPLEMENTATION</vt:lpstr>
      <vt:lpstr>PowerPoint 演示文稿</vt:lpstr>
      <vt:lpstr>PowerPoint 演示文稿</vt:lpstr>
      <vt:lpstr>PowerPoint 演示文稿</vt:lpstr>
      <vt:lpstr>PowerPoint 演示文稿</vt:lpstr>
      <vt:lpstr>ADD HOSPITAL 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dbms</dc:creator>
  <cp:lastModifiedBy>Mallikarjun Ghasani</cp:lastModifiedBy>
  <cp:revision>526</cp:revision>
  <dcterms:created xsi:type="dcterms:W3CDTF">2006-08-16T00:00:00Z</dcterms:created>
  <dcterms:modified xsi:type="dcterms:W3CDTF">2022-02-10T08:58:35Z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83278E1414F742A2975B7AD11A516F48</vt:lpwstr>
  </property>
  <property fmtid="{D5CDD505-2E9C-101B-9397-08002B2CF9AE}" pid="3" name="KSOProductBuildVer">
    <vt:lpwstr>1033-11.2.0.10443</vt:lpwstr>
  </property>
</Properties>
</file>