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7315200" cx="13716000"/>
  <p:notesSz cx="6858000" cy="9144000"/>
  <p:embeddedFontLst>
    <p:embeddedFont>
      <p:font typeface="Book Antiqu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04">
          <p15:clr>
            <a:srgbClr val="A4A3A4"/>
          </p15:clr>
        </p15:guide>
        <p15:guide id="2" pos="4320">
          <p15:clr>
            <a:srgbClr val="A4A3A4"/>
          </p15:clr>
        </p15:guide>
      </p15:sldGuideLst>
    </p:ext>
    <p:ext uri="http://customooxmlschemas.google.com/">
      <go:slidesCustomData xmlns:go="http://customooxmlschemas.google.com/" r:id="rId20" roundtripDataSignature="AMtx7mj49U9U7BMHt1EJ+pqCj2SOUSB7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E08242-333B-4CBD-A7BC-3DF221BBC59B}">
  <a:tblStyle styleId="{5FE08242-333B-4CBD-A7BC-3DF221BBC59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04" orient="horz"/>
        <p:guide pos="432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BookAntiqua-bold.fntdata"/><Relationship Id="rId16" Type="http://schemas.openxmlformats.org/officeDocument/2006/relationships/font" Target="fonts/BookAntiqua-regular.fntdata"/><Relationship Id="rId5" Type="http://schemas.openxmlformats.org/officeDocument/2006/relationships/slideMaster" Target="slideMasters/slideMaster1.xml"/><Relationship Id="rId19" Type="http://schemas.openxmlformats.org/officeDocument/2006/relationships/font" Target="fonts/BookAntiqua-boldItalic.fntdata"/><Relationship Id="rId6" Type="http://schemas.openxmlformats.org/officeDocument/2006/relationships/notesMaster" Target="notesMasters/notesMaster1.xml"/><Relationship Id="rId18" Type="http://schemas.openxmlformats.org/officeDocument/2006/relationships/font" Target="fonts/BookAntiqua-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14313" y="685800"/>
            <a:ext cx="64293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214313" y="685800"/>
            <a:ext cx="64293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8" name="Google Shape;88;p1: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course code and title</a:t>
            </a:r>
            <a:endParaRPr/>
          </a:p>
        </p:txBody>
      </p:sp>
      <p:sp>
        <p:nvSpPr>
          <p:cNvPr id="89" name="Google Shape;89;p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30 April 2021</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214313" y="685800"/>
            <a:ext cx="64293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214313" y="685800"/>
            <a:ext cx="64293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214313" y="685800"/>
            <a:ext cx="64293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214313" y="685800"/>
            <a:ext cx="64293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214313" y="685800"/>
            <a:ext cx="64293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214313" y="685800"/>
            <a:ext cx="64293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214313" y="685800"/>
            <a:ext cx="64293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214313" y="685800"/>
            <a:ext cx="64293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1028700" y="2272455"/>
            <a:ext cx="11658600" cy="156802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
          <p:cNvSpPr txBox="1"/>
          <p:nvPr>
            <p:ph idx="1" type="subTitle"/>
          </p:nvPr>
        </p:nvSpPr>
        <p:spPr>
          <a:xfrm>
            <a:off x="2057400" y="4145280"/>
            <a:ext cx="9601200" cy="186944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1"/>
          <p:cNvSpPr txBox="1"/>
          <p:nvPr>
            <p:ph idx="10" type="dt"/>
          </p:nvPr>
        </p:nvSpPr>
        <p:spPr>
          <a:xfrm>
            <a:off x="685800" y="6780108"/>
            <a:ext cx="3200400" cy="3894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1" type="ftr"/>
          </p:nvPr>
        </p:nvSpPr>
        <p:spPr>
          <a:xfrm>
            <a:off x="4686300" y="6780108"/>
            <a:ext cx="4343400" cy="3894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0"/>
          <p:cNvSpPr txBox="1"/>
          <p:nvPr>
            <p:ph type="title"/>
          </p:nvPr>
        </p:nvSpPr>
        <p:spPr>
          <a:xfrm>
            <a:off x="685800" y="292947"/>
            <a:ext cx="12344400" cy="1219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0"/>
          <p:cNvSpPr txBox="1"/>
          <p:nvPr>
            <p:ph idx="1" type="body"/>
          </p:nvPr>
        </p:nvSpPr>
        <p:spPr>
          <a:xfrm rot="5400000">
            <a:off x="4444153" y="-2051471"/>
            <a:ext cx="4827694" cy="12344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0"/>
          <p:cNvSpPr txBox="1"/>
          <p:nvPr>
            <p:ph idx="10" type="dt"/>
          </p:nvPr>
        </p:nvSpPr>
        <p:spPr>
          <a:xfrm>
            <a:off x="685800" y="6780108"/>
            <a:ext cx="3200400" cy="3894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1" type="ftr"/>
          </p:nvPr>
        </p:nvSpPr>
        <p:spPr>
          <a:xfrm>
            <a:off x="4686300" y="6780108"/>
            <a:ext cx="4343400" cy="3894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1"/>
          <p:cNvSpPr txBox="1"/>
          <p:nvPr>
            <p:ph type="title"/>
          </p:nvPr>
        </p:nvSpPr>
        <p:spPr>
          <a:xfrm rot="5400000">
            <a:off x="14109911" y="1099187"/>
            <a:ext cx="6241627" cy="46291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1"/>
          <p:cNvSpPr txBox="1"/>
          <p:nvPr>
            <p:ph idx="1" type="body"/>
          </p:nvPr>
        </p:nvSpPr>
        <p:spPr>
          <a:xfrm rot="5400000">
            <a:off x="4737312" y="-3415662"/>
            <a:ext cx="6241627" cy="1365885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1"/>
          <p:cNvSpPr txBox="1"/>
          <p:nvPr>
            <p:ph idx="10" type="dt"/>
          </p:nvPr>
        </p:nvSpPr>
        <p:spPr>
          <a:xfrm>
            <a:off x="685800" y="6780108"/>
            <a:ext cx="3200400" cy="3894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1" type="ftr"/>
          </p:nvPr>
        </p:nvSpPr>
        <p:spPr>
          <a:xfrm>
            <a:off x="4686300" y="6780108"/>
            <a:ext cx="4343400" cy="3894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2"/>
          <p:cNvSpPr txBox="1"/>
          <p:nvPr>
            <p:ph type="title"/>
          </p:nvPr>
        </p:nvSpPr>
        <p:spPr>
          <a:xfrm>
            <a:off x="685800" y="292947"/>
            <a:ext cx="12344400" cy="1219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body"/>
          </p:nvPr>
        </p:nvSpPr>
        <p:spPr>
          <a:xfrm>
            <a:off x="685800" y="1706882"/>
            <a:ext cx="12344400" cy="4827694"/>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2"/>
          <p:cNvSpPr txBox="1"/>
          <p:nvPr>
            <p:ph idx="10" type="dt"/>
          </p:nvPr>
        </p:nvSpPr>
        <p:spPr>
          <a:xfrm>
            <a:off x="685800" y="6780108"/>
            <a:ext cx="3200400" cy="3894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1" type="ftr"/>
          </p:nvPr>
        </p:nvSpPr>
        <p:spPr>
          <a:xfrm>
            <a:off x="4686300" y="6780108"/>
            <a:ext cx="4343400" cy="3894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3"/>
          <p:cNvSpPr txBox="1"/>
          <p:nvPr>
            <p:ph type="title"/>
          </p:nvPr>
        </p:nvSpPr>
        <p:spPr>
          <a:xfrm>
            <a:off x="1083470" y="4700695"/>
            <a:ext cx="11658600" cy="145288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 type="body"/>
          </p:nvPr>
        </p:nvSpPr>
        <p:spPr>
          <a:xfrm>
            <a:off x="1083470" y="3100495"/>
            <a:ext cx="11658600" cy="1600199"/>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3"/>
          <p:cNvSpPr txBox="1"/>
          <p:nvPr>
            <p:ph idx="10" type="dt"/>
          </p:nvPr>
        </p:nvSpPr>
        <p:spPr>
          <a:xfrm>
            <a:off x="685800" y="6780108"/>
            <a:ext cx="3200400" cy="3894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1" type="ftr"/>
          </p:nvPr>
        </p:nvSpPr>
        <p:spPr>
          <a:xfrm>
            <a:off x="4686300" y="6780108"/>
            <a:ext cx="4343400" cy="3894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4"/>
          <p:cNvSpPr txBox="1"/>
          <p:nvPr>
            <p:ph type="title"/>
          </p:nvPr>
        </p:nvSpPr>
        <p:spPr>
          <a:xfrm>
            <a:off x="685800" y="292947"/>
            <a:ext cx="12344400" cy="1219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4"/>
          <p:cNvSpPr txBox="1"/>
          <p:nvPr>
            <p:ph idx="1" type="body"/>
          </p:nvPr>
        </p:nvSpPr>
        <p:spPr>
          <a:xfrm>
            <a:off x="1028700" y="1706882"/>
            <a:ext cx="9144000" cy="4827694"/>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4"/>
          <p:cNvSpPr txBox="1"/>
          <p:nvPr>
            <p:ph idx="2" type="body"/>
          </p:nvPr>
        </p:nvSpPr>
        <p:spPr>
          <a:xfrm>
            <a:off x="10401300" y="1706882"/>
            <a:ext cx="9144000" cy="4827694"/>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4"/>
          <p:cNvSpPr txBox="1"/>
          <p:nvPr>
            <p:ph idx="10" type="dt"/>
          </p:nvPr>
        </p:nvSpPr>
        <p:spPr>
          <a:xfrm>
            <a:off x="685800" y="6780108"/>
            <a:ext cx="3200400" cy="3894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1" type="ftr"/>
          </p:nvPr>
        </p:nvSpPr>
        <p:spPr>
          <a:xfrm>
            <a:off x="4686300" y="6780108"/>
            <a:ext cx="4343400" cy="3894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5"/>
          <p:cNvSpPr txBox="1"/>
          <p:nvPr>
            <p:ph type="title"/>
          </p:nvPr>
        </p:nvSpPr>
        <p:spPr>
          <a:xfrm>
            <a:off x="685800" y="292947"/>
            <a:ext cx="12344400" cy="1219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5"/>
          <p:cNvSpPr txBox="1"/>
          <p:nvPr>
            <p:ph idx="1" type="body"/>
          </p:nvPr>
        </p:nvSpPr>
        <p:spPr>
          <a:xfrm>
            <a:off x="685800" y="1637454"/>
            <a:ext cx="6060282" cy="682413"/>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5"/>
          <p:cNvSpPr txBox="1"/>
          <p:nvPr>
            <p:ph idx="2" type="body"/>
          </p:nvPr>
        </p:nvSpPr>
        <p:spPr>
          <a:xfrm>
            <a:off x="685800" y="2319867"/>
            <a:ext cx="6060282" cy="4214707"/>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5"/>
          <p:cNvSpPr txBox="1"/>
          <p:nvPr>
            <p:ph idx="3" type="body"/>
          </p:nvPr>
        </p:nvSpPr>
        <p:spPr>
          <a:xfrm>
            <a:off x="6967539" y="1637454"/>
            <a:ext cx="6062663" cy="682413"/>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5"/>
          <p:cNvSpPr txBox="1"/>
          <p:nvPr>
            <p:ph idx="4" type="body"/>
          </p:nvPr>
        </p:nvSpPr>
        <p:spPr>
          <a:xfrm>
            <a:off x="6967539" y="2319867"/>
            <a:ext cx="6062663" cy="4214707"/>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5"/>
          <p:cNvSpPr txBox="1"/>
          <p:nvPr>
            <p:ph idx="10" type="dt"/>
          </p:nvPr>
        </p:nvSpPr>
        <p:spPr>
          <a:xfrm>
            <a:off x="685800" y="6780108"/>
            <a:ext cx="3200400" cy="3894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1" type="ftr"/>
          </p:nvPr>
        </p:nvSpPr>
        <p:spPr>
          <a:xfrm>
            <a:off x="4686300" y="6780108"/>
            <a:ext cx="4343400" cy="3894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6"/>
          <p:cNvSpPr txBox="1"/>
          <p:nvPr>
            <p:ph type="title"/>
          </p:nvPr>
        </p:nvSpPr>
        <p:spPr>
          <a:xfrm>
            <a:off x="685800" y="292947"/>
            <a:ext cx="12344400" cy="1219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6"/>
          <p:cNvSpPr txBox="1"/>
          <p:nvPr>
            <p:ph idx="10" type="dt"/>
          </p:nvPr>
        </p:nvSpPr>
        <p:spPr>
          <a:xfrm>
            <a:off x="685800" y="6780108"/>
            <a:ext cx="3200400" cy="3894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4686300" y="6780108"/>
            <a:ext cx="4343400" cy="3894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7"/>
          <p:cNvSpPr txBox="1"/>
          <p:nvPr>
            <p:ph idx="10" type="dt"/>
          </p:nvPr>
        </p:nvSpPr>
        <p:spPr>
          <a:xfrm>
            <a:off x="685800" y="6780108"/>
            <a:ext cx="3200400" cy="3894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1" type="ftr"/>
          </p:nvPr>
        </p:nvSpPr>
        <p:spPr>
          <a:xfrm>
            <a:off x="4686300" y="6780108"/>
            <a:ext cx="4343400" cy="3894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8"/>
          <p:cNvSpPr txBox="1"/>
          <p:nvPr>
            <p:ph type="title"/>
          </p:nvPr>
        </p:nvSpPr>
        <p:spPr>
          <a:xfrm>
            <a:off x="685801" y="291253"/>
            <a:ext cx="4512470" cy="123952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8"/>
          <p:cNvSpPr txBox="1"/>
          <p:nvPr>
            <p:ph idx="1" type="body"/>
          </p:nvPr>
        </p:nvSpPr>
        <p:spPr>
          <a:xfrm>
            <a:off x="5362576" y="291255"/>
            <a:ext cx="7667625" cy="6243321"/>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18"/>
          <p:cNvSpPr txBox="1"/>
          <p:nvPr>
            <p:ph idx="2" type="body"/>
          </p:nvPr>
        </p:nvSpPr>
        <p:spPr>
          <a:xfrm>
            <a:off x="685801" y="1530775"/>
            <a:ext cx="4512470" cy="5003801"/>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18"/>
          <p:cNvSpPr txBox="1"/>
          <p:nvPr>
            <p:ph idx="10" type="dt"/>
          </p:nvPr>
        </p:nvSpPr>
        <p:spPr>
          <a:xfrm>
            <a:off x="685800" y="6780108"/>
            <a:ext cx="3200400" cy="3894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1" type="ftr"/>
          </p:nvPr>
        </p:nvSpPr>
        <p:spPr>
          <a:xfrm>
            <a:off x="4686300" y="6780108"/>
            <a:ext cx="4343400" cy="3894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9"/>
          <p:cNvSpPr txBox="1"/>
          <p:nvPr>
            <p:ph type="title"/>
          </p:nvPr>
        </p:nvSpPr>
        <p:spPr>
          <a:xfrm>
            <a:off x="2688432" y="5120640"/>
            <a:ext cx="8229600" cy="60452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9"/>
          <p:cNvSpPr/>
          <p:nvPr>
            <p:ph idx="2" type="pic"/>
          </p:nvPr>
        </p:nvSpPr>
        <p:spPr>
          <a:xfrm>
            <a:off x="2688432" y="653627"/>
            <a:ext cx="8229600" cy="438912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9"/>
          <p:cNvSpPr txBox="1"/>
          <p:nvPr>
            <p:ph idx="1" type="body"/>
          </p:nvPr>
        </p:nvSpPr>
        <p:spPr>
          <a:xfrm>
            <a:off x="2688432" y="5725161"/>
            <a:ext cx="8229600" cy="858519"/>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9"/>
          <p:cNvSpPr txBox="1"/>
          <p:nvPr>
            <p:ph idx="10" type="dt"/>
          </p:nvPr>
        </p:nvSpPr>
        <p:spPr>
          <a:xfrm>
            <a:off x="685800" y="6780108"/>
            <a:ext cx="3200400" cy="3894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4686300" y="6780108"/>
            <a:ext cx="4343400" cy="3894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685800" y="292947"/>
            <a:ext cx="12344400" cy="12192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685800" y="1706882"/>
            <a:ext cx="12344400" cy="4827694"/>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685800" y="6780108"/>
            <a:ext cx="3200400" cy="38946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0"/>
          <p:cNvSpPr txBox="1"/>
          <p:nvPr>
            <p:ph idx="11" type="ftr"/>
          </p:nvPr>
        </p:nvSpPr>
        <p:spPr>
          <a:xfrm>
            <a:off x="4686300" y="6780108"/>
            <a:ext cx="4343400" cy="38946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kaggle.com/jonathanoheix/face-expression-recognition-datase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1066800" y="2659592"/>
            <a:ext cx="11658600" cy="70675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200"/>
              <a:buFont typeface="Calibri"/>
              <a:buNone/>
            </a:pPr>
            <a:br>
              <a:rPr lang="en-US" sz="3200"/>
            </a:br>
            <a:endParaRPr sz="3200"/>
          </a:p>
        </p:txBody>
      </p:sp>
      <p:sp>
        <p:nvSpPr>
          <p:cNvPr id="93" name="Google Shape;93;p1"/>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4" name="Google Shape;94;p1"/>
          <p:cNvSpPr txBox="1"/>
          <p:nvPr>
            <p:ph idx="11" type="ftr"/>
          </p:nvPr>
        </p:nvSpPr>
        <p:spPr>
          <a:xfrm>
            <a:off x="3048000" y="6780108"/>
            <a:ext cx="9296400" cy="38946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95" name="Google Shape;95;p1"/>
          <p:cNvSpPr txBox="1"/>
          <p:nvPr/>
        </p:nvSpPr>
        <p:spPr>
          <a:xfrm>
            <a:off x="1066800" y="2209800"/>
            <a:ext cx="11658600" cy="11565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3200"/>
              <a:buFont typeface="Calibri"/>
              <a:buNone/>
            </a:pPr>
            <a:br>
              <a:rPr b="0" i="0" lang="en-US" sz="3200" u="none" cap="none" strike="noStrike">
                <a:solidFill>
                  <a:schemeClr val="dk1"/>
                </a:solidFill>
                <a:latin typeface="Calibri"/>
                <a:ea typeface="Calibri"/>
                <a:cs typeface="Calibri"/>
                <a:sym typeface="Calibri"/>
              </a:rPr>
            </a:br>
            <a:endParaRPr b="0" i="0" sz="3200" u="none" cap="none" strike="noStrike">
              <a:solidFill>
                <a:schemeClr val="dk1"/>
              </a:solidFill>
              <a:latin typeface="Calibri"/>
              <a:ea typeface="Calibri"/>
              <a:cs typeface="Calibri"/>
              <a:sym typeface="Calibri"/>
            </a:endParaRPr>
          </a:p>
        </p:txBody>
      </p:sp>
      <p:sp>
        <p:nvSpPr>
          <p:cNvPr id="96" name="Google Shape;96;p1"/>
          <p:cNvSpPr txBox="1"/>
          <p:nvPr/>
        </p:nvSpPr>
        <p:spPr>
          <a:xfrm>
            <a:off x="3048000" y="1295400"/>
            <a:ext cx="7620000" cy="4648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2000"/>
              <a:buFont typeface="Arial"/>
              <a:buNone/>
            </a:pPr>
            <a:r>
              <a:t/>
            </a:r>
            <a:endParaRPr b="1" i="0" sz="2000" u="none" cap="none" strike="noStrike">
              <a:solidFill>
                <a:schemeClr val="dk1"/>
              </a:solidFill>
              <a:latin typeface="Book Antiqua"/>
              <a:ea typeface="Book Antiqua"/>
              <a:cs typeface="Book Antiqua"/>
              <a:sym typeface="Book Antiqua"/>
            </a:endParaRPr>
          </a:p>
          <a:p>
            <a:pPr indent="0" lvl="0" marL="0" marR="0" rtl="0" algn="ctr">
              <a:spcBef>
                <a:spcPts val="480"/>
              </a:spcBef>
              <a:spcAft>
                <a:spcPts val="0"/>
              </a:spcAft>
              <a:buClr>
                <a:srgbClr val="222222"/>
              </a:buClr>
              <a:buSzPts val="2400"/>
              <a:buFont typeface="Arial"/>
              <a:buNone/>
            </a:pPr>
            <a:r>
              <a:rPr b="0" i="0" lang="en-US" sz="2400" u="none" cap="none" strike="noStrike">
                <a:solidFill>
                  <a:srgbClr val="222222"/>
                </a:solidFill>
                <a:latin typeface="Book Antiqua"/>
                <a:ea typeface="Book Antiqua"/>
                <a:cs typeface="Book Antiqua"/>
                <a:sym typeface="Book Antiqua"/>
              </a:rPr>
              <a:t>"Review-I of Mini Project” </a:t>
            </a:r>
            <a:endParaRPr/>
          </a:p>
          <a:p>
            <a:pPr indent="0" lvl="0" marL="0" marR="0" rtl="0" algn="ctr">
              <a:spcBef>
                <a:spcPts val="480"/>
              </a:spcBef>
              <a:spcAft>
                <a:spcPts val="0"/>
              </a:spcAft>
              <a:buClr>
                <a:srgbClr val="222222"/>
              </a:buClr>
              <a:buSzPts val="2400"/>
              <a:buFont typeface="Arial"/>
              <a:buNone/>
            </a:pPr>
            <a:r>
              <a:rPr b="0" i="0" lang="en-US" sz="2400" u="none" cap="none" strike="noStrike">
                <a:solidFill>
                  <a:srgbClr val="222222"/>
                </a:solidFill>
                <a:latin typeface="Book Antiqua"/>
                <a:ea typeface="Book Antiqua"/>
                <a:cs typeface="Book Antiqua"/>
                <a:sym typeface="Book Antiqua"/>
              </a:rPr>
              <a:t>for E-3 2016 CSE</a:t>
            </a:r>
            <a:endParaRPr/>
          </a:p>
          <a:p>
            <a:pPr indent="0" lvl="0" marL="0" marR="0" rtl="0" algn="ctr">
              <a:spcBef>
                <a:spcPts val="240"/>
              </a:spcBef>
              <a:spcAft>
                <a:spcPts val="0"/>
              </a:spcAft>
              <a:buClr>
                <a:srgbClr val="888888"/>
              </a:buClr>
              <a:buSzPts val="1200"/>
              <a:buFont typeface="Arial"/>
              <a:buNone/>
            </a:pPr>
            <a:r>
              <a:t/>
            </a:r>
            <a:endParaRPr b="0" i="1" sz="1200" u="sng" cap="none" strike="noStrike">
              <a:solidFill>
                <a:srgbClr val="222222"/>
              </a:solidFill>
              <a:latin typeface="Book Antiqua"/>
              <a:ea typeface="Book Antiqua"/>
              <a:cs typeface="Book Antiqua"/>
              <a:sym typeface="Book Antiqua"/>
            </a:endParaRPr>
          </a:p>
          <a:p>
            <a:pPr indent="0" lvl="0" marL="0" marR="0" rtl="0" algn="ctr">
              <a:spcBef>
                <a:spcPts val="360"/>
              </a:spcBef>
              <a:spcAft>
                <a:spcPts val="0"/>
              </a:spcAft>
              <a:buClr>
                <a:schemeClr val="dk1"/>
              </a:buClr>
              <a:buSzPts val="1800"/>
              <a:buFont typeface="Arial"/>
              <a:buNone/>
            </a:pPr>
            <a:r>
              <a:rPr b="1" i="1" lang="en-US" sz="1800" u="none" cap="none" strike="noStrike">
                <a:solidFill>
                  <a:schemeClr val="dk1"/>
                </a:solidFill>
                <a:latin typeface="Book Antiqua"/>
                <a:ea typeface="Book Antiqua"/>
                <a:cs typeface="Book Antiqua"/>
                <a:sym typeface="Book Antiqua"/>
              </a:rPr>
              <a:t>Submitted as part of Mini Project. </a:t>
            </a:r>
            <a:endParaRPr/>
          </a:p>
          <a:p>
            <a:pPr indent="0" lvl="0" marL="0" marR="0" rtl="0" algn="ctr">
              <a:spcBef>
                <a:spcPts val="360"/>
              </a:spcBef>
              <a:spcAft>
                <a:spcPts val="0"/>
              </a:spcAft>
              <a:buClr>
                <a:srgbClr val="888888"/>
              </a:buClr>
              <a:buSzPts val="1800"/>
              <a:buFont typeface="Arial"/>
              <a:buNone/>
            </a:pPr>
            <a:r>
              <a:t/>
            </a:r>
            <a:endParaRPr b="1" i="1" sz="1800" u="none" cap="none" strike="noStrike">
              <a:solidFill>
                <a:schemeClr val="dk1"/>
              </a:solidFill>
              <a:latin typeface="Book Antiqua"/>
              <a:ea typeface="Book Antiqua"/>
              <a:cs typeface="Book Antiqua"/>
              <a:sym typeface="Book Antiqua"/>
            </a:endParaRPr>
          </a:p>
          <a:p>
            <a:pPr indent="0" lvl="0" marL="0" marR="0" rtl="0" algn="ctr">
              <a:spcBef>
                <a:spcPts val="320"/>
              </a:spcBef>
              <a:spcAft>
                <a:spcPts val="0"/>
              </a:spcAft>
              <a:buClr>
                <a:schemeClr val="dk1"/>
              </a:buClr>
              <a:buSzPts val="1600"/>
              <a:buFont typeface="Arial"/>
              <a:buNone/>
            </a:pPr>
            <a:r>
              <a:rPr b="1" i="0" lang="en-US" sz="1600" u="none" cap="none" strike="noStrike">
                <a:solidFill>
                  <a:schemeClr val="dk1"/>
                </a:solidFill>
                <a:latin typeface="Book Antiqua"/>
                <a:ea typeface="Book Antiqua"/>
                <a:cs typeface="Book Antiqua"/>
                <a:sym typeface="Book Antiqua"/>
              </a:rPr>
              <a:t>M. Laxminarayana</a:t>
            </a:r>
            <a:endParaRPr b="1" i="0" sz="1600" u="none" cap="none" strike="noStrike">
              <a:solidFill>
                <a:schemeClr val="dk1"/>
              </a:solidFill>
              <a:latin typeface="Book Antiqua"/>
              <a:ea typeface="Book Antiqua"/>
              <a:cs typeface="Book Antiqua"/>
              <a:sym typeface="Book Antiqua"/>
            </a:endParaRPr>
          </a:p>
          <a:p>
            <a:pPr indent="0" lvl="0" marL="0" marR="0" rtl="0" algn="ctr">
              <a:spcBef>
                <a:spcPts val="240"/>
              </a:spcBef>
              <a:spcAft>
                <a:spcPts val="0"/>
              </a:spcAft>
              <a:buClr>
                <a:schemeClr val="dk1"/>
              </a:buClr>
              <a:buSzPts val="1200"/>
              <a:buFont typeface="Arial"/>
              <a:buNone/>
            </a:pPr>
            <a:r>
              <a:rPr b="1" i="0" lang="en-US" sz="1200" u="none" cap="none" strike="noStrike">
                <a:solidFill>
                  <a:schemeClr val="dk1"/>
                </a:solidFill>
                <a:latin typeface="Book Antiqua"/>
                <a:ea typeface="Book Antiqua"/>
                <a:cs typeface="Book Antiqua"/>
                <a:sym typeface="Book Antiqua"/>
              </a:rPr>
              <a:t>S160307</a:t>
            </a:r>
            <a:endParaRPr/>
          </a:p>
          <a:p>
            <a:pPr indent="0" lvl="0" marL="0" marR="0" rtl="0" algn="ctr">
              <a:spcBef>
                <a:spcPts val="320"/>
              </a:spcBef>
              <a:spcAft>
                <a:spcPts val="0"/>
              </a:spcAft>
              <a:buClr>
                <a:schemeClr val="dk1"/>
              </a:buClr>
              <a:buSzPts val="1600"/>
              <a:buFont typeface="Arial"/>
              <a:buNone/>
            </a:pPr>
            <a:r>
              <a:rPr b="1" i="0" lang="en-US" sz="1600" u="none" cap="none" strike="noStrike">
                <a:solidFill>
                  <a:schemeClr val="dk1"/>
                </a:solidFill>
                <a:latin typeface="Book Antiqua"/>
                <a:ea typeface="Book Antiqua"/>
                <a:cs typeface="Book Antiqua"/>
                <a:sym typeface="Book Antiqua"/>
              </a:rPr>
              <a:t>G. Rajesh</a:t>
            </a:r>
            <a:endParaRPr/>
          </a:p>
          <a:p>
            <a:pPr indent="0" lvl="0" marL="0" marR="0" rtl="0" algn="ctr">
              <a:spcBef>
                <a:spcPts val="240"/>
              </a:spcBef>
              <a:spcAft>
                <a:spcPts val="0"/>
              </a:spcAft>
              <a:buClr>
                <a:schemeClr val="dk1"/>
              </a:buClr>
              <a:buSzPts val="1200"/>
              <a:buFont typeface="Arial"/>
              <a:buNone/>
            </a:pPr>
            <a:r>
              <a:rPr b="1" i="0" lang="en-US" sz="1200" u="none" cap="none" strike="noStrike">
                <a:solidFill>
                  <a:schemeClr val="dk1"/>
                </a:solidFill>
                <a:latin typeface="Book Antiqua"/>
                <a:ea typeface="Book Antiqua"/>
                <a:cs typeface="Book Antiqua"/>
                <a:sym typeface="Book Antiqua"/>
              </a:rPr>
              <a:t>S160215</a:t>
            </a:r>
            <a:endParaRPr/>
          </a:p>
          <a:p>
            <a:pPr indent="0" lvl="0" marL="0" marR="0" rtl="0" algn="ctr">
              <a:spcBef>
                <a:spcPts val="320"/>
              </a:spcBef>
              <a:spcAft>
                <a:spcPts val="0"/>
              </a:spcAft>
              <a:buClr>
                <a:schemeClr val="dk1"/>
              </a:buClr>
              <a:buSzPts val="1600"/>
              <a:buFont typeface="Arial"/>
              <a:buNone/>
            </a:pPr>
            <a:r>
              <a:rPr b="1" i="0" lang="en-US" sz="1600" u="none" cap="none" strike="noStrike">
                <a:solidFill>
                  <a:schemeClr val="dk1"/>
                </a:solidFill>
                <a:latin typeface="Book Antiqua"/>
                <a:ea typeface="Book Antiqua"/>
                <a:cs typeface="Book Antiqua"/>
                <a:sym typeface="Book Antiqua"/>
              </a:rPr>
              <a:t>K.E Padma Kumar</a:t>
            </a:r>
            <a:endParaRPr/>
          </a:p>
          <a:p>
            <a:pPr indent="0" lvl="0" marL="0" marR="0" rtl="0" algn="ctr">
              <a:spcBef>
                <a:spcPts val="240"/>
              </a:spcBef>
              <a:spcAft>
                <a:spcPts val="0"/>
              </a:spcAft>
              <a:buClr>
                <a:schemeClr val="dk1"/>
              </a:buClr>
              <a:buSzPts val="1200"/>
              <a:buFont typeface="Arial"/>
              <a:buNone/>
            </a:pPr>
            <a:r>
              <a:rPr b="1" i="0" lang="en-US" sz="1200" u="none" cap="none" strike="noStrike">
                <a:solidFill>
                  <a:schemeClr val="dk1"/>
                </a:solidFill>
                <a:latin typeface="Book Antiqua"/>
                <a:ea typeface="Book Antiqua"/>
                <a:cs typeface="Book Antiqua"/>
                <a:sym typeface="Book Antiqua"/>
              </a:rPr>
              <a:t>S160499</a:t>
            </a:r>
            <a:endParaRPr b="1" i="0" sz="1600" u="none" cap="none" strike="noStrike">
              <a:solidFill>
                <a:schemeClr val="dk1"/>
              </a:solidFill>
              <a:latin typeface="Book Antiqua"/>
              <a:ea typeface="Book Antiqua"/>
              <a:cs typeface="Book Antiqua"/>
              <a:sym typeface="Book Antiqua"/>
            </a:endParaRPr>
          </a:p>
          <a:p>
            <a:pPr indent="0" lvl="0" marL="0" marR="0" rtl="0" algn="ctr">
              <a:spcBef>
                <a:spcPts val="320"/>
              </a:spcBef>
              <a:spcAft>
                <a:spcPts val="0"/>
              </a:spcAft>
              <a:buClr>
                <a:schemeClr val="dk1"/>
              </a:buClr>
              <a:buSzPts val="1600"/>
              <a:buFont typeface="Arial"/>
              <a:buNone/>
            </a:pPr>
            <a:r>
              <a:rPr b="1" i="0" lang="en-US" sz="1600" u="none" cap="none" strike="noStrike">
                <a:solidFill>
                  <a:schemeClr val="dk1"/>
                </a:solidFill>
                <a:latin typeface="Book Antiqua"/>
                <a:ea typeface="Book Antiqua"/>
                <a:cs typeface="Book Antiqua"/>
                <a:sym typeface="Book Antiqua"/>
              </a:rPr>
              <a:t>Y. Sai Krishna</a:t>
            </a:r>
            <a:endParaRPr/>
          </a:p>
          <a:p>
            <a:pPr indent="0" lvl="0" marL="0" marR="0" rtl="0" algn="ctr">
              <a:spcBef>
                <a:spcPts val="240"/>
              </a:spcBef>
              <a:spcAft>
                <a:spcPts val="0"/>
              </a:spcAft>
              <a:buClr>
                <a:schemeClr val="dk1"/>
              </a:buClr>
              <a:buSzPts val="1200"/>
              <a:buFont typeface="Arial"/>
              <a:buNone/>
            </a:pPr>
            <a:r>
              <a:rPr b="1" i="0" lang="en-US" sz="1200" u="none" cap="none" strike="noStrike">
                <a:solidFill>
                  <a:schemeClr val="dk1"/>
                </a:solidFill>
                <a:latin typeface="Book Antiqua"/>
                <a:ea typeface="Book Antiqua"/>
                <a:cs typeface="Book Antiqua"/>
                <a:sym typeface="Book Antiqua"/>
              </a:rPr>
              <a:t>S160</a:t>
            </a:r>
            <a:r>
              <a:rPr b="1" lang="en-US" sz="1200">
                <a:solidFill>
                  <a:schemeClr val="dk1"/>
                </a:solidFill>
                <a:latin typeface="Book Antiqua"/>
                <a:ea typeface="Book Antiqua"/>
                <a:cs typeface="Book Antiqua"/>
                <a:sym typeface="Book Antiqua"/>
              </a:rPr>
              <a:t>821</a:t>
            </a:r>
            <a:endParaRPr/>
          </a:p>
          <a:p>
            <a:pPr indent="0" lvl="0" marL="0" marR="0" rtl="0" algn="ctr">
              <a:spcBef>
                <a:spcPts val="320"/>
              </a:spcBef>
              <a:spcAft>
                <a:spcPts val="0"/>
              </a:spcAft>
              <a:buClr>
                <a:srgbClr val="888888"/>
              </a:buClr>
              <a:buSzPts val="1600"/>
              <a:buFont typeface="Arial"/>
              <a:buNone/>
            </a:pPr>
            <a:r>
              <a:t/>
            </a:r>
            <a:endParaRPr b="1" i="0" sz="1600" u="none" cap="none" strike="noStrike">
              <a:solidFill>
                <a:schemeClr val="dk1"/>
              </a:solidFill>
              <a:latin typeface="Book Antiqua"/>
              <a:ea typeface="Book Antiqua"/>
              <a:cs typeface="Book Antiqua"/>
              <a:sym typeface="Book Antiqua"/>
            </a:endParaRPr>
          </a:p>
          <a:p>
            <a:pPr indent="0" lvl="0" marL="0" marR="0" rtl="0" algn="ctr">
              <a:spcBef>
                <a:spcPts val="280"/>
              </a:spcBef>
              <a:spcAft>
                <a:spcPts val="0"/>
              </a:spcAft>
              <a:buClr>
                <a:srgbClr val="202124"/>
              </a:buClr>
              <a:buSzPts val="1400"/>
              <a:buFont typeface="Arial"/>
              <a:buNone/>
            </a:pPr>
            <a:r>
              <a:rPr b="0" i="0" lang="en-US" sz="1400" u="none" cap="none" strike="noStrike">
                <a:solidFill>
                  <a:srgbClr val="202124"/>
                </a:solidFill>
                <a:latin typeface="Book Antiqua"/>
                <a:ea typeface="Book Antiqua"/>
                <a:cs typeface="Book Antiqua"/>
                <a:sym typeface="Book Antiqua"/>
              </a:rPr>
              <a:t>Under the Supervision of:</a:t>
            </a:r>
            <a:endParaRPr/>
          </a:p>
          <a:p>
            <a:pPr indent="0" lvl="0" marL="0" marR="0" rtl="0" algn="ctr">
              <a:spcBef>
                <a:spcPts val="400"/>
              </a:spcBef>
              <a:spcAft>
                <a:spcPts val="0"/>
              </a:spcAft>
              <a:buClr>
                <a:schemeClr val="dk1"/>
              </a:buClr>
              <a:buSzPts val="2000"/>
              <a:buFont typeface="Arial"/>
              <a:buNone/>
            </a:pPr>
            <a:r>
              <a:rPr b="1" i="0" lang="en-US" sz="2000" u="none" cap="none" strike="noStrike">
                <a:solidFill>
                  <a:schemeClr val="dk1"/>
                </a:solidFill>
                <a:latin typeface="Book Antiqua"/>
                <a:ea typeface="Book Antiqua"/>
                <a:cs typeface="Book Antiqua"/>
                <a:sym typeface="Book Antiqua"/>
              </a:rPr>
              <a:t>T. Anil Kumar </a:t>
            </a:r>
            <a:endParaRPr/>
          </a:p>
          <a:p>
            <a:pPr indent="0" lvl="0" marL="0" marR="0" rtl="0" algn="ctr">
              <a:spcBef>
                <a:spcPts val="240"/>
              </a:spcBef>
              <a:spcAft>
                <a:spcPts val="0"/>
              </a:spcAft>
              <a:buClr>
                <a:schemeClr val="dk1"/>
              </a:buClr>
              <a:buSzPts val="1200"/>
              <a:buFont typeface="Arial"/>
              <a:buNone/>
            </a:pPr>
            <a:r>
              <a:rPr b="0" i="0" lang="en-US" sz="1200" u="none" cap="none" strike="noStrike">
                <a:solidFill>
                  <a:schemeClr val="dk1"/>
                </a:solidFill>
                <a:latin typeface="Book Antiqua"/>
                <a:ea typeface="Book Antiqua"/>
                <a:cs typeface="Book Antiqua"/>
                <a:sym typeface="Book Antiqua"/>
              </a:rPr>
              <a:t>Department of Computer Science and Engineering</a:t>
            </a:r>
            <a:endParaRPr/>
          </a:p>
          <a:p>
            <a:pPr indent="0" lvl="0" marL="0" marR="0" rtl="0" algn="ctr">
              <a:spcBef>
                <a:spcPts val="240"/>
              </a:spcBef>
              <a:spcAft>
                <a:spcPts val="0"/>
              </a:spcAft>
              <a:buClr>
                <a:schemeClr val="dk1"/>
              </a:buClr>
              <a:buSzPts val="1200"/>
              <a:buFont typeface="Arial"/>
              <a:buNone/>
            </a:pPr>
            <a:r>
              <a:rPr b="0" i="0" lang="en-US" sz="1200" u="none" cap="none" strike="noStrike">
                <a:solidFill>
                  <a:schemeClr val="dk1"/>
                </a:solidFill>
                <a:latin typeface="Book Antiqua"/>
                <a:ea typeface="Book Antiqua"/>
                <a:cs typeface="Book Antiqua"/>
                <a:sym typeface="Book Antiqua"/>
              </a:rPr>
              <a:t>Rajiv Gandhi University of Knowledge Technologies</a:t>
            </a:r>
            <a:endParaRPr/>
          </a:p>
          <a:p>
            <a:pPr indent="0" lvl="0" marL="0" marR="0" rtl="0" algn="ctr">
              <a:spcBef>
                <a:spcPts val="240"/>
              </a:spcBef>
              <a:spcAft>
                <a:spcPts val="0"/>
              </a:spcAft>
              <a:buClr>
                <a:schemeClr val="dk1"/>
              </a:buClr>
              <a:buSzPts val="1200"/>
              <a:buFont typeface="Arial"/>
              <a:buNone/>
            </a:pPr>
            <a:r>
              <a:rPr b="0" i="0" lang="en-US" sz="1200" u="none" cap="none" strike="noStrike">
                <a:solidFill>
                  <a:schemeClr val="dk1"/>
                </a:solidFill>
                <a:latin typeface="Book Antiqua"/>
                <a:ea typeface="Book Antiqua"/>
                <a:cs typeface="Book Antiqua"/>
                <a:sym typeface="Book Antiqua"/>
              </a:rPr>
              <a:t>Srikakulam – 532402</a:t>
            </a:r>
            <a:endParaRPr/>
          </a:p>
          <a:p>
            <a:pPr indent="0" lvl="0" marL="0" marR="0" rtl="0" algn="ctr">
              <a:spcBef>
                <a:spcPts val="320"/>
              </a:spcBef>
              <a:spcAft>
                <a:spcPts val="0"/>
              </a:spcAft>
              <a:buClr>
                <a:schemeClr val="dk1"/>
              </a:buClr>
              <a:buSzPts val="1600"/>
              <a:buFont typeface="Arial"/>
              <a:buNone/>
            </a:pPr>
            <a:r>
              <a:rPr b="0" i="0" lang="en-US" sz="1600" u="none" cap="none" strike="noStrike">
                <a:solidFill>
                  <a:schemeClr val="dk1"/>
                </a:solidFill>
                <a:latin typeface="Book Antiqua"/>
                <a:ea typeface="Book Antiqua"/>
                <a:cs typeface="Book Antiqua"/>
                <a:sym typeface="Book Antiqua"/>
              </a:rPr>
              <a:t>Email: anilkumar10491@gmail.com</a:t>
            </a:r>
            <a:endParaRPr/>
          </a:p>
          <a:p>
            <a:pPr indent="0" lvl="0" marL="0" marR="0" rtl="0" algn="ctr">
              <a:spcBef>
                <a:spcPts val="320"/>
              </a:spcBef>
              <a:spcAft>
                <a:spcPts val="0"/>
              </a:spcAft>
              <a:buClr>
                <a:srgbClr val="888888"/>
              </a:buClr>
              <a:buSzPts val="1600"/>
              <a:buFont typeface="Arial"/>
              <a:buNone/>
            </a:pPr>
            <a:r>
              <a:t/>
            </a:r>
            <a:endParaRPr b="0" i="0" sz="1600" u="none" cap="none" strike="noStrike">
              <a:solidFill>
                <a:schemeClr val="dk1"/>
              </a:solidFill>
              <a:latin typeface="Book Antiqua"/>
              <a:ea typeface="Book Antiqua"/>
              <a:cs typeface="Book Antiqua"/>
              <a:sym typeface="Book Antiqua"/>
            </a:endParaRPr>
          </a:p>
        </p:txBody>
      </p:sp>
      <p:sp>
        <p:nvSpPr>
          <p:cNvPr id="97" name="Google Shape;97;p1"/>
          <p:cNvSpPr txBox="1"/>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98" name="Google Shape;98;p1"/>
          <p:cNvSpPr txBox="1"/>
          <p:nvPr/>
        </p:nvSpPr>
        <p:spPr>
          <a:xfrm>
            <a:off x="3048000" y="6780108"/>
            <a:ext cx="9296400" cy="38946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rgbClr val="888888"/>
              </a:solidFill>
              <a:latin typeface="Calibri"/>
              <a:ea typeface="Calibri"/>
              <a:cs typeface="Calibri"/>
              <a:sym typeface="Calibri"/>
            </a:endParaRPr>
          </a:p>
          <a:p>
            <a:pPr indent="0" lvl="0" marL="0" marR="0" rtl="0" algn="ctr">
              <a:spcBef>
                <a:spcPts val="0"/>
              </a:spcBef>
              <a:spcAft>
                <a:spcPts val="0"/>
              </a:spcAft>
              <a:buNone/>
            </a:pPr>
            <a:r>
              <a:t/>
            </a:r>
            <a:endParaRPr b="0" i="0" sz="1200" u="none" cap="none" strike="noStrike">
              <a:solidFill>
                <a:srgbClr val="888888"/>
              </a:solidFill>
              <a:latin typeface="Calibri"/>
              <a:ea typeface="Calibri"/>
              <a:cs typeface="Calibri"/>
              <a:sym typeface="Calibri"/>
            </a:endParaRPr>
          </a:p>
        </p:txBody>
      </p:sp>
      <p:pic>
        <p:nvPicPr>
          <p:cNvPr descr="RGUKT" id="99" name="Google Shape;99;p1"/>
          <p:cNvPicPr preferRelativeResize="0"/>
          <p:nvPr/>
        </p:nvPicPr>
        <p:blipFill rotWithShape="1">
          <a:blip r:embed="rId3">
            <a:alphaModFix/>
          </a:blip>
          <a:srcRect b="0" l="0" r="0" t="0"/>
          <a:stretch/>
        </p:blipFill>
        <p:spPr>
          <a:xfrm>
            <a:off x="6161087" y="23191"/>
            <a:ext cx="1393825" cy="1722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685800" y="2133600"/>
            <a:ext cx="12344400" cy="31241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Times New Roman"/>
              <a:buNone/>
            </a:pPr>
            <a:r>
              <a:rPr b="1" i="1" lang="en-US" sz="4000">
                <a:latin typeface="Times New Roman"/>
                <a:ea typeface="Times New Roman"/>
                <a:cs typeface="Times New Roman"/>
                <a:sym typeface="Times New Roman"/>
              </a:rPr>
              <a:t>FACIAL EXPRESSION RECOGNITION</a:t>
            </a:r>
            <a:br>
              <a:rPr b="1" lang="en-US">
                <a:latin typeface="Times New Roman"/>
                <a:ea typeface="Times New Roman"/>
                <a:cs typeface="Times New Roman"/>
                <a:sym typeface="Times New Roman"/>
              </a:rPr>
            </a:br>
            <a:endParaRPr sz="3000">
              <a:latin typeface="Times New Roman"/>
              <a:ea typeface="Times New Roman"/>
              <a:cs typeface="Times New Roman"/>
              <a:sym typeface="Times New Roman"/>
            </a:endParaRPr>
          </a:p>
        </p:txBody>
      </p:sp>
      <p:sp>
        <p:nvSpPr>
          <p:cNvPr id="105" name="Google Shape;105;p2"/>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ph type="title"/>
          </p:nvPr>
        </p:nvSpPr>
        <p:spPr>
          <a:xfrm>
            <a:off x="609600" y="292947"/>
            <a:ext cx="12801600" cy="76707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Introduction</a:t>
            </a:r>
            <a:endParaRPr sz="3000">
              <a:latin typeface="Times New Roman"/>
              <a:ea typeface="Times New Roman"/>
              <a:cs typeface="Times New Roman"/>
              <a:sym typeface="Times New Roman"/>
            </a:endParaRPr>
          </a:p>
        </p:txBody>
      </p:sp>
      <p:sp>
        <p:nvSpPr>
          <p:cNvPr id="111" name="Google Shape;111;p3"/>
          <p:cNvSpPr txBox="1"/>
          <p:nvPr>
            <p:ph idx="1" type="body"/>
          </p:nvPr>
        </p:nvSpPr>
        <p:spPr>
          <a:xfrm>
            <a:off x="685800" y="1060025"/>
            <a:ext cx="12725399" cy="5874175"/>
          </a:xfrm>
          <a:prstGeom prst="rect">
            <a:avLst/>
          </a:prstGeom>
          <a:noFill/>
          <a:ln>
            <a:noFill/>
          </a:ln>
        </p:spPr>
        <p:txBody>
          <a:bodyPr anchorCtr="0" anchor="t" bIns="45700" lIns="91425" spcFirstLastPara="1" rIns="91425" wrap="square" tIns="45700">
            <a:noAutofit/>
          </a:bodyPr>
          <a:lstStyle/>
          <a:p>
            <a:pPr indent="0" lvl="0" marL="0" rtl="0" algn="just">
              <a:lnSpc>
                <a:spcPct val="107000"/>
              </a:lnSpc>
              <a:spcBef>
                <a:spcPts val="0"/>
              </a:spcBef>
              <a:spcAft>
                <a:spcPts val="0"/>
              </a:spcAft>
              <a:buClr>
                <a:schemeClr val="dk1"/>
              </a:buClr>
              <a:buSzPts val="2200"/>
              <a:buNone/>
            </a:pPr>
            <a:r>
              <a:rPr lang="en-US" sz="2200">
                <a:latin typeface="Bookman Old Style"/>
                <a:ea typeface="Bookman Old Style"/>
                <a:cs typeface="Bookman Old Style"/>
                <a:sym typeface="Bookman Old Style"/>
              </a:rPr>
              <a:t>                 “2018 is the year when machines learn to grasp human emotions”</a:t>
            </a:r>
            <a:endParaRPr/>
          </a:p>
          <a:p>
            <a:pPr indent="0" lvl="0" marL="0" rtl="0" algn="just">
              <a:lnSpc>
                <a:spcPct val="107000"/>
              </a:lnSpc>
              <a:spcBef>
                <a:spcPts val="1240"/>
              </a:spcBef>
              <a:spcAft>
                <a:spcPts val="0"/>
              </a:spcAft>
              <a:buClr>
                <a:schemeClr val="dk1"/>
              </a:buClr>
              <a:buSzPts val="2200"/>
              <a:buNone/>
            </a:pPr>
            <a:r>
              <a:rPr lang="en-US" sz="2200">
                <a:latin typeface="Bookman Old Style"/>
                <a:ea typeface="Bookman Old Style"/>
                <a:cs typeface="Bookman Old Style"/>
                <a:sym typeface="Bookman Old Style"/>
              </a:rPr>
              <a:t>                                                                                                         -- Andrew Moore.</a:t>
            </a:r>
            <a:endParaRPr/>
          </a:p>
          <a:p>
            <a:pPr indent="0" lvl="0" marL="0" rtl="0" algn="just">
              <a:lnSpc>
                <a:spcPct val="107000"/>
              </a:lnSpc>
              <a:spcBef>
                <a:spcPts val="1240"/>
              </a:spcBef>
              <a:spcAft>
                <a:spcPts val="0"/>
              </a:spcAft>
              <a:buClr>
                <a:schemeClr val="dk1"/>
              </a:buClr>
              <a:buSzPts val="2200"/>
              <a:buNone/>
            </a:pPr>
            <a:r>
              <a:rPr lang="en-US" sz="2200">
                <a:latin typeface="Bookman Old Style"/>
                <a:ea typeface="Bookman Old Style"/>
                <a:cs typeface="Bookman Old Style"/>
                <a:sym typeface="Bookman Old Style"/>
              </a:rPr>
              <a:t>	Image processing is the field of signal processing where both the input and output signals are images. One of the most important applications of Image processing is Facial expression recognition. Our emotion is revealed by the expressions in our face. Facial Expressions plays an important role in interpersonal communication. </a:t>
            </a:r>
            <a:endParaRPr/>
          </a:p>
          <a:p>
            <a:pPr indent="0" lvl="0" marL="0" rtl="0" algn="just">
              <a:lnSpc>
                <a:spcPct val="107000"/>
              </a:lnSpc>
              <a:spcBef>
                <a:spcPts val="1240"/>
              </a:spcBef>
              <a:spcAft>
                <a:spcPts val="0"/>
              </a:spcAft>
              <a:buClr>
                <a:schemeClr val="dk1"/>
              </a:buClr>
              <a:buSzPts val="2200"/>
              <a:buNone/>
            </a:pPr>
            <a:r>
              <a:rPr lang="en-US" sz="2200">
                <a:latin typeface="Bookman Old Style"/>
                <a:ea typeface="Bookman Old Style"/>
                <a:cs typeface="Bookman Old Style"/>
                <a:sym typeface="Bookman Old Style"/>
              </a:rPr>
              <a:t>	Facial expression is a non verbal scientific gesture which gets expressed in our face as per our emotions. Automatic recognition of facial expression plays an important role in artificial intelligence and robotics and thus it is a need of the generation. Some application related to this includes Personal identification and Access control, Videophone and Teleconferencing, Human-Computer Interaction, Automated Surveillance and so on.</a:t>
            </a:r>
            <a:endParaRPr/>
          </a:p>
          <a:p>
            <a:pPr indent="0" lvl="0" marL="0" rtl="0" algn="just">
              <a:lnSpc>
                <a:spcPct val="107000"/>
              </a:lnSpc>
              <a:spcBef>
                <a:spcPts val="1240"/>
              </a:spcBef>
              <a:spcAft>
                <a:spcPts val="0"/>
              </a:spcAft>
              <a:buClr>
                <a:schemeClr val="dk1"/>
              </a:buClr>
              <a:buSzPts val="2200"/>
              <a:buNone/>
            </a:pPr>
            <a:r>
              <a:rPr lang="en-US" sz="2200">
                <a:latin typeface="Bookman Old Style"/>
                <a:ea typeface="Bookman Old Style"/>
                <a:cs typeface="Bookman Old Style"/>
                <a:sym typeface="Bookman Old Style"/>
              </a:rPr>
              <a:t>	Several Projects have already been done in this fields and our goal will not only be to develop an Automatic Facial Expression Recognition System but also improving the accuracy of this system compared to the other available systems.</a:t>
            </a:r>
            <a:endParaRPr/>
          </a:p>
          <a:p>
            <a:pPr indent="0" lvl="0" marL="0" rtl="0" algn="just">
              <a:lnSpc>
                <a:spcPct val="107000"/>
              </a:lnSpc>
              <a:spcBef>
                <a:spcPts val="1240"/>
              </a:spcBef>
              <a:spcAft>
                <a:spcPts val="0"/>
              </a:spcAft>
              <a:buClr>
                <a:schemeClr val="dk1"/>
              </a:buClr>
              <a:buSzPts val="2200"/>
              <a:buNone/>
            </a:pPr>
            <a:r>
              <a:t/>
            </a:r>
            <a:endParaRPr sz="2200">
              <a:latin typeface="Bookman Old Style"/>
              <a:ea typeface="Bookman Old Style"/>
              <a:cs typeface="Bookman Old Style"/>
              <a:sym typeface="Bookman Old Style"/>
            </a:endParaRPr>
          </a:p>
        </p:txBody>
      </p:sp>
      <p:sp>
        <p:nvSpPr>
          <p:cNvPr id="112" name="Google Shape;112;p3"/>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685800" y="292947"/>
            <a:ext cx="12344400" cy="1219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Motivation of Project Work</a:t>
            </a:r>
            <a:endParaRPr b="1" sz="3000">
              <a:latin typeface="Times New Roman"/>
              <a:ea typeface="Times New Roman"/>
              <a:cs typeface="Times New Roman"/>
              <a:sym typeface="Times New Roman"/>
            </a:endParaRPr>
          </a:p>
        </p:txBody>
      </p:sp>
      <p:sp>
        <p:nvSpPr>
          <p:cNvPr id="118" name="Google Shape;118;p4"/>
          <p:cNvSpPr txBox="1"/>
          <p:nvPr>
            <p:ph idx="1" type="body"/>
          </p:nvPr>
        </p:nvSpPr>
        <p:spPr>
          <a:xfrm>
            <a:off x="685800" y="1512147"/>
            <a:ext cx="12344400" cy="565742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sz="2400">
                <a:latin typeface="Times New Roman"/>
                <a:ea typeface="Times New Roman"/>
                <a:cs typeface="Times New Roman"/>
                <a:sym typeface="Times New Roman"/>
              </a:rPr>
              <a:t>	Humans are well-trained in reading the emotions of others, in fact, at Just 14 months old, babies can already tell the difference between happy and sad. In the Current Technological World everyone are using Electronic devices like mobiles, computers etc. more than 8 hours a day.</a:t>
            </a:r>
            <a:endParaRPr/>
          </a:p>
          <a:p>
            <a:pPr indent="0" lvl="0" marL="0" rtl="0" algn="l">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None/>
            </a:pPr>
            <a:r>
              <a:rPr lang="en-US" sz="2400">
                <a:latin typeface="Times New Roman"/>
                <a:ea typeface="Times New Roman"/>
                <a:cs typeface="Times New Roman"/>
                <a:sym typeface="Times New Roman"/>
              </a:rPr>
              <a:t>	                 </a:t>
            </a:r>
            <a:r>
              <a:rPr b="1" lang="en-US" sz="2400">
                <a:latin typeface="Times New Roman"/>
                <a:ea typeface="Times New Roman"/>
                <a:cs typeface="Times New Roman"/>
                <a:sym typeface="Times New Roman"/>
              </a:rPr>
              <a:t>Can we make our Computers to understand our emotions ? </a:t>
            </a:r>
            <a:endParaRPr/>
          </a:p>
          <a:p>
            <a:pPr indent="0" lvl="0" marL="0" rtl="0" algn="l">
              <a:spcBef>
                <a:spcPts val="480"/>
              </a:spcBef>
              <a:spcAft>
                <a:spcPts val="0"/>
              </a:spcAft>
              <a:buClr>
                <a:schemeClr val="dk1"/>
              </a:buClr>
              <a:buSzPts val="2400"/>
              <a:buNone/>
            </a:pPr>
            <a:r>
              <a:t/>
            </a:r>
            <a:endParaRPr b="1"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None/>
            </a:pPr>
            <a:r>
              <a:rPr b="1"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To answer the question, We designed a deep learning neural network that gives machines the ability to make inferences about our emotional states. In other words,</a:t>
            </a:r>
            <a:endParaRPr/>
          </a:p>
          <a:p>
            <a:pPr indent="0" lvl="0" marL="0" rtl="0" algn="l">
              <a:spcBef>
                <a:spcPts val="480"/>
              </a:spcBef>
              <a:spcAft>
                <a:spcPts val="0"/>
              </a:spcAft>
              <a:buClr>
                <a:schemeClr val="dk1"/>
              </a:buClr>
              <a:buSzPts val="2400"/>
              <a:buNone/>
            </a:pPr>
            <a:r>
              <a:rPr lang="en-US" sz="2400">
                <a:latin typeface="Times New Roman"/>
                <a:ea typeface="Times New Roman"/>
                <a:cs typeface="Times New Roman"/>
                <a:sym typeface="Times New Roman"/>
              </a:rPr>
              <a:t>                                     “we give them eyes to see what we can see’’</a:t>
            </a:r>
            <a:endParaRPr/>
          </a:p>
          <a:p>
            <a:pPr indent="0" lvl="0" marL="0" rtl="0" algn="l">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None/>
            </a:pPr>
            <a:r>
              <a:rPr lang="en-US" sz="2400">
                <a:latin typeface="Times New Roman"/>
                <a:ea typeface="Times New Roman"/>
                <a:cs typeface="Times New Roman"/>
                <a:sym typeface="Times New Roman"/>
              </a:rPr>
              <a:t>	Making a computer that understand Human emotions will bring a drastic change. It can save life’s  of people by identifying who are being depressed emotionally and prevent them from committing suicide .</a:t>
            </a:r>
            <a:endParaRPr sz="2200">
              <a:latin typeface="Bookman Old Style"/>
              <a:ea typeface="Bookman Old Style"/>
              <a:cs typeface="Bookman Old Style"/>
              <a:sym typeface="Bookman Old Style"/>
            </a:endParaRPr>
          </a:p>
        </p:txBody>
      </p:sp>
      <p:sp>
        <p:nvSpPr>
          <p:cNvPr id="119" name="Google Shape;119;p4"/>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685800" y="292947"/>
            <a:ext cx="12344400" cy="77385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Scope of Project</a:t>
            </a:r>
            <a:endParaRPr b="1" sz="3000">
              <a:latin typeface="Times New Roman"/>
              <a:ea typeface="Times New Roman"/>
              <a:cs typeface="Times New Roman"/>
              <a:sym typeface="Times New Roman"/>
            </a:endParaRPr>
          </a:p>
        </p:txBody>
      </p:sp>
      <p:sp>
        <p:nvSpPr>
          <p:cNvPr id="125" name="Google Shape;125;p5"/>
          <p:cNvSpPr txBox="1"/>
          <p:nvPr>
            <p:ph idx="1" type="body"/>
          </p:nvPr>
        </p:nvSpPr>
        <p:spPr>
          <a:xfrm>
            <a:off x="685800" y="1219200"/>
            <a:ext cx="12344400" cy="595037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200"/>
              <a:buChar char="•"/>
            </a:pPr>
            <a:r>
              <a:rPr lang="en-US" sz="2200">
                <a:latin typeface="Bookman Old Style"/>
                <a:ea typeface="Bookman Old Style"/>
                <a:cs typeface="Bookman Old Style"/>
                <a:sym typeface="Bookman Old Style"/>
              </a:rPr>
              <a:t>By deploying the Trained model into Digital Devices Like Mobiles, Digital Cameras, Video Recorders. We easily identify the expressions of people in group and intimate the people with sad or Angry faces. This will definitely reduce the burden of taking   re-shots and helps it picking up the best images. </a:t>
            </a:r>
            <a:endParaRPr/>
          </a:p>
          <a:p>
            <a:pPr indent="0" lvl="0" marL="0" rtl="0" algn="l">
              <a:spcBef>
                <a:spcPts val="440"/>
              </a:spcBef>
              <a:spcAft>
                <a:spcPts val="0"/>
              </a:spcAft>
              <a:buClr>
                <a:schemeClr val="dk1"/>
              </a:buClr>
              <a:buSzPts val="2200"/>
              <a:buNone/>
            </a:pPr>
            <a:r>
              <a:t/>
            </a:r>
            <a:endParaRPr sz="2200">
              <a:latin typeface="Bookman Old Style"/>
              <a:ea typeface="Bookman Old Style"/>
              <a:cs typeface="Bookman Old Style"/>
              <a:sym typeface="Bookman Old Style"/>
            </a:endParaRPr>
          </a:p>
          <a:p>
            <a:pPr indent="-342900" lvl="0" marL="342900" rtl="0" algn="l">
              <a:spcBef>
                <a:spcPts val="440"/>
              </a:spcBef>
              <a:spcAft>
                <a:spcPts val="0"/>
              </a:spcAft>
              <a:buClr>
                <a:schemeClr val="dk1"/>
              </a:buClr>
              <a:buSzPts val="2200"/>
              <a:buChar char="•"/>
            </a:pPr>
            <a:r>
              <a:rPr lang="en-US" sz="2200">
                <a:latin typeface="Bookman Old Style"/>
                <a:ea typeface="Bookman Old Style"/>
                <a:cs typeface="Bookman Old Style"/>
                <a:sym typeface="Bookman Old Style"/>
              </a:rPr>
              <a:t>Further By Incorporating this model in Videos Streaming Platforms, We can provide more apt suggestion to user based on their Emotional State which is determined using Webcam.</a:t>
            </a:r>
            <a:endParaRPr/>
          </a:p>
          <a:p>
            <a:pPr indent="-203200" lvl="0" marL="342900" rtl="0" algn="l">
              <a:spcBef>
                <a:spcPts val="440"/>
              </a:spcBef>
              <a:spcAft>
                <a:spcPts val="0"/>
              </a:spcAft>
              <a:buClr>
                <a:schemeClr val="dk1"/>
              </a:buClr>
              <a:buSzPts val="2200"/>
              <a:buNone/>
            </a:pPr>
            <a:r>
              <a:t/>
            </a:r>
            <a:endParaRPr sz="2200">
              <a:latin typeface="Bookman Old Style"/>
              <a:ea typeface="Bookman Old Style"/>
              <a:cs typeface="Bookman Old Style"/>
              <a:sym typeface="Bookman Old Style"/>
            </a:endParaRPr>
          </a:p>
          <a:p>
            <a:pPr indent="0" lvl="0" marL="0" rtl="0" algn="l">
              <a:spcBef>
                <a:spcPts val="440"/>
              </a:spcBef>
              <a:spcAft>
                <a:spcPts val="0"/>
              </a:spcAft>
              <a:buClr>
                <a:schemeClr val="dk1"/>
              </a:buClr>
              <a:buSzPts val="2200"/>
              <a:buNone/>
            </a:pPr>
            <a:r>
              <a:rPr lang="en-US" sz="2200">
                <a:latin typeface="Bookman Old Style"/>
                <a:ea typeface="Bookman Old Style"/>
                <a:cs typeface="Bookman Old Style"/>
                <a:sym typeface="Bookman Old Style"/>
              </a:rPr>
              <a:t>     </a:t>
            </a:r>
            <a:endParaRPr/>
          </a:p>
        </p:txBody>
      </p:sp>
      <p:sp>
        <p:nvSpPr>
          <p:cNvPr id="126" name="Google Shape;126;p5"/>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685800" y="292947"/>
            <a:ext cx="11582400" cy="69765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Analysis of Existing Models</a:t>
            </a:r>
            <a:endParaRPr b="1" sz="3000">
              <a:latin typeface="Times New Roman"/>
              <a:ea typeface="Times New Roman"/>
              <a:cs typeface="Times New Roman"/>
              <a:sym typeface="Times New Roman"/>
            </a:endParaRPr>
          </a:p>
        </p:txBody>
      </p:sp>
      <p:sp>
        <p:nvSpPr>
          <p:cNvPr id="132" name="Google Shape;132;p6"/>
          <p:cNvSpPr txBox="1"/>
          <p:nvPr>
            <p:ph idx="1" type="body"/>
          </p:nvPr>
        </p:nvSpPr>
        <p:spPr>
          <a:xfrm>
            <a:off x="685800" y="1143000"/>
            <a:ext cx="12344400" cy="539157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There are various pre existing models which are trained using various facial datasets and methodologies. Each of them are having different accuracy in prediction.</a:t>
            </a:r>
            <a:endParaRPr/>
          </a:p>
          <a:p>
            <a:pPr indent="0" lvl="0" marL="0" rtl="0" algn="l">
              <a:spcBef>
                <a:spcPts val="640"/>
              </a:spcBef>
              <a:spcAft>
                <a:spcPts val="0"/>
              </a:spcAft>
              <a:buClr>
                <a:schemeClr val="dk1"/>
              </a:buClr>
              <a:buSzPts val="3200"/>
              <a:buNone/>
            </a:pPr>
            <a:r>
              <a:rPr lang="en-US"/>
              <a:t>Various facial datasets available online are:</a:t>
            </a:r>
            <a:endParaRPr/>
          </a:p>
          <a:p>
            <a:pPr indent="-514350" lvl="2" marL="1314450" rtl="0" algn="l">
              <a:spcBef>
                <a:spcPts val="480"/>
              </a:spcBef>
              <a:spcAft>
                <a:spcPts val="0"/>
              </a:spcAft>
              <a:buClr>
                <a:schemeClr val="dk1"/>
              </a:buClr>
              <a:buSzPts val="2400"/>
              <a:buFont typeface="Calibri"/>
              <a:buAutoNum type="arabicPeriod"/>
            </a:pPr>
            <a:r>
              <a:rPr lang="en-US"/>
              <a:t>FER</a:t>
            </a:r>
            <a:endParaRPr/>
          </a:p>
          <a:p>
            <a:pPr indent="-514350" lvl="2" marL="1314450" rtl="0" algn="l">
              <a:spcBef>
                <a:spcPts val="480"/>
              </a:spcBef>
              <a:spcAft>
                <a:spcPts val="0"/>
              </a:spcAft>
              <a:buClr>
                <a:schemeClr val="dk1"/>
              </a:buClr>
              <a:buSzPts val="2400"/>
              <a:buFont typeface="Calibri"/>
              <a:buAutoNum type="arabicPeriod"/>
            </a:pPr>
            <a:r>
              <a:rPr lang="en-US"/>
              <a:t>Japanese Female Facial Expression (JAFFE)</a:t>
            </a:r>
            <a:endParaRPr/>
          </a:p>
          <a:p>
            <a:pPr indent="-514350" lvl="2" marL="1314450" rtl="0" algn="l">
              <a:spcBef>
                <a:spcPts val="480"/>
              </a:spcBef>
              <a:spcAft>
                <a:spcPts val="0"/>
              </a:spcAft>
              <a:buClr>
                <a:schemeClr val="dk1"/>
              </a:buClr>
              <a:buSzPts val="2400"/>
              <a:buFont typeface="Calibri"/>
              <a:buAutoNum type="arabicPeriod"/>
            </a:pPr>
            <a:r>
              <a:rPr lang="en-US"/>
              <a:t>CMU MultiPIE</a:t>
            </a:r>
            <a:endParaRPr/>
          </a:p>
          <a:p>
            <a:pPr indent="-514350" lvl="2" marL="1314450" rtl="0" algn="l">
              <a:spcBef>
                <a:spcPts val="480"/>
              </a:spcBef>
              <a:spcAft>
                <a:spcPts val="0"/>
              </a:spcAft>
              <a:buClr>
                <a:schemeClr val="dk1"/>
              </a:buClr>
              <a:buSzPts val="2400"/>
              <a:buFont typeface="Calibri"/>
              <a:buAutoNum type="arabicPeriod"/>
            </a:pPr>
            <a:r>
              <a:rPr lang="en-US"/>
              <a:t>Lifespan </a:t>
            </a:r>
            <a:endParaRPr/>
          </a:p>
          <a:p>
            <a:pPr indent="-514350" lvl="2" marL="1314450" rtl="0" algn="l">
              <a:spcBef>
                <a:spcPts val="480"/>
              </a:spcBef>
              <a:spcAft>
                <a:spcPts val="0"/>
              </a:spcAft>
              <a:buClr>
                <a:schemeClr val="dk1"/>
              </a:buClr>
              <a:buSzPts val="2400"/>
              <a:buFont typeface="Calibri"/>
              <a:buAutoNum type="arabicPeriod"/>
            </a:pPr>
            <a:r>
              <a:rPr lang="en-US"/>
              <a:t>MMI </a:t>
            </a:r>
            <a:endParaRPr/>
          </a:p>
          <a:p>
            <a:pPr indent="-514350" lvl="2" marL="1314450" rtl="0" algn="l">
              <a:spcBef>
                <a:spcPts val="480"/>
              </a:spcBef>
              <a:spcAft>
                <a:spcPts val="0"/>
              </a:spcAft>
              <a:buClr>
                <a:schemeClr val="dk1"/>
              </a:buClr>
              <a:buSzPts val="2400"/>
              <a:buFont typeface="Calibri"/>
              <a:buAutoNum type="arabicPeriod"/>
            </a:pPr>
            <a:r>
              <a:rPr lang="en-US"/>
              <a:t>FEED </a:t>
            </a:r>
            <a:endParaRPr/>
          </a:p>
          <a:p>
            <a:pPr indent="-514350" lvl="2" marL="1314450" rtl="0" algn="l">
              <a:spcBef>
                <a:spcPts val="480"/>
              </a:spcBef>
              <a:spcAft>
                <a:spcPts val="0"/>
              </a:spcAft>
              <a:buClr>
                <a:schemeClr val="dk1"/>
              </a:buClr>
              <a:buSzPts val="2400"/>
              <a:buFont typeface="Calibri"/>
              <a:buAutoNum type="arabicPeriod"/>
            </a:pPr>
            <a:r>
              <a:rPr lang="en-US"/>
              <a:t>CK</a:t>
            </a:r>
            <a:endParaRPr/>
          </a:p>
        </p:txBody>
      </p:sp>
      <p:sp>
        <p:nvSpPr>
          <p:cNvPr id="133" name="Google Shape;133;p6"/>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228600" y="304800"/>
            <a:ext cx="76200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en-US" sz="3200"/>
              <a:t>Accuracy of various databases:</a:t>
            </a:r>
            <a:endParaRPr/>
          </a:p>
        </p:txBody>
      </p:sp>
      <p:graphicFrame>
        <p:nvGraphicFramePr>
          <p:cNvPr id="139" name="Google Shape;139;p7"/>
          <p:cNvGraphicFramePr/>
          <p:nvPr/>
        </p:nvGraphicFramePr>
        <p:xfrm>
          <a:off x="1485900" y="762000"/>
          <a:ext cx="3000000" cy="3000000"/>
        </p:xfrm>
        <a:graphic>
          <a:graphicData uri="http://schemas.openxmlformats.org/drawingml/2006/table">
            <a:tbl>
              <a:tblPr bandRow="1" firstRow="1">
                <a:noFill/>
                <a:tableStyleId>{5FE08242-333B-4CBD-A7BC-3DF221BBC59B}</a:tableStyleId>
              </a:tblPr>
              <a:tblGrid>
                <a:gridCol w="1727875"/>
                <a:gridCol w="1763150"/>
                <a:gridCol w="1728675"/>
              </a:tblGrid>
              <a:tr h="269825">
                <a:tc>
                  <a:txBody>
                    <a:bodyPr/>
                    <a:lstStyle/>
                    <a:p>
                      <a:pPr indent="0" lvl="0" marL="0" marR="0" rtl="0" algn="l">
                        <a:spcBef>
                          <a:spcPts val="0"/>
                        </a:spcBef>
                        <a:spcAft>
                          <a:spcPts val="0"/>
                        </a:spcAft>
                        <a:buNone/>
                      </a:pPr>
                      <a:r>
                        <a:rPr lang="en-US" sz="1800" u="none" cap="none" strike="noStrike"/>
                        <a:t>Training</a:t>
                      </a:r>
                      <a:endParaRPr/>
                    </a:p>
                  </a:txBody>
                  <a:tcPr marT="45725" marB="45725" marR="91450" marL="91450"/>
                </a:tc>
                <a:tc>
                  <a:txBody>
                    <a:bodyPr/>
                    <a:lstStyle/>
                    <a:p>
                      <a:pPr indent="0" lvl="0" marL="0" marR="0" rtl="0" algn="l">
                        <a:spcBef>
                          <a:spcPts val="0"/>
                        </a:spcBef>
                        <a:spcAft>
                          <a:spcPts val="0"/>
                        </a:spcAft>
                        <a:buNone/>
                      </a:pPr>
                      <a:r>
                        <a:rPr lang="en-US" sz="1800"/>
                        <a:t>Testing</a:t>
                      </a:r>
                      <a:endParaRPr/>
                    </a:p>
                  </a:txBody>
                  <a:tcPr marT="45725" marB="45725" marR="91450" marL="91450"/>
                </a:tc>
                <a:tc>
                  <a:txBody>
                    <a:bodyPr/>
                    <a:lstStyle/>
                    <a:p>
                      <a:pPr indent="0" lvl="0" marL="0" marR="0" rtl="0" algn="l">
                        <a:spcBef>
                          <a:spcPts val="0"/>
                        </a:spcBef>
                        <a:spcAft>
                          <a:spcPts val="0"/>
                        </a:spcAft>
                        <a:buNone/>
                      </a:pPr>
                      <a:r>
                        <a:rPr lang="en-US" sz="1800"/>
                        <a:t> Accuracy</a:t>
                      </a:r>
                      <a:endParaRPr/>
                    </a:p>
                  </a:txBody>
                  <a:tcPr marT="45725" marB="45725" marR="91450" marL="91450"/>
                </a:tc>
              </a:tr>
              <a:tr h="209700">
                <a:tc>
                  <a:txBody>
                    <a:bodyPr/>
                    <a:lstStyle/>
                    <a:p>
                      <a:pPr indent="0" lvl="0" marL="0" marR="0" rtl="0" algn="l">
                        <a:spcBef>
                          <a:spcPts val="0"/>
                        </a:spcBef>
                        <a:spcAft>
                          <a:spcPts val="0"/>
                        </a:spcAft>
                        <a:buNone/>
                      </a:pPr>
                      <a:r>
                        <a:rPr lang="en-US" sz="1800"/>
                        <a:t>FER2013</a:t>
                      </a:r>
                      <a:endParaRPr/>
                    </a:p>
                  </a:txBody>
                  <a:tcPr marT="45725" marB="45725" marR="91450" marL="91450"/>
                </a:tc>
                <a:tc>
                  <a:txBody>
                    <a:bodyPr/>
                    <a:lstStyle/>
                    <a:p>
                      <a:pPr indent="0" lvl="0" marL="0" marR="0" rtl="0" algn="l">
                        <a:spcBef>
                          <a:spcPts val="0"/>
                        </a:spcBef>
                        <a:spcAft>
                          <a:spcPts val="0"/>
                        </a:spcAft>
                        <a:buNone/>
                      </a:pPr>
                      <a:r>
                        <a:rPr lang="en-US" sz="1800"/>
                        <a:t>CK+</a:t>
                      </a:r>
                      <a:endParaRPr/>
                    </a:p>
                  </a:txBody>
                  <a:tcPr marT="45725" marB="45725" marR="91450" marL="91450"/>
                </a:tc>
                <a:tc>
                  <a:txBody>
                    <a:bodyPr/>
                    <a:lstStyle/>
                    <a:p>
                      <a:pPr indent="0" lvl="0" marL="0" marR="0" rtl="0" algn="l">
                        <a:spcBef>
                          <a:spcPts val="0"/>
                        </a:spcBef>
                        <a:spcAft>
                          <a:spcPts val="0"/>
                        </a:spcAft>
                        <a:buNone/>
                      </a:pPr>
                      <a:r>
                        <a:rPr lang="en-US" sz="1800"/>
                        <a:t>75.05</a:t>
                      </a:r>
                      <a:endParaRPr/>
                    </a:p>
                  </a:txBody>
                  <a:tcPr marT="45725" marB="45725" marR="91450" marL="91450"/>
                </a:tc>
              </a:tr>
              <a:tr h="214050">
                <a:tc>
                  <a:txBody>
                    <a:bodyPr/>
                    <a:lstStyle/>
                    <a:p>
                      <a:pPr indent="0" lvl="0" marL="0" marR="0" rtl="0" algn="l">
                        <a:lnSpc>
                          <a:spcPct val="100000"/>
                        </a:lnSpc>
                        <a:spcBef>
                          <a:spcPts val="0"/>
                        </a:spcBef>
                        <a:spcAft>
                          <a:spcPts val="0"/>
                        </a:spcAft>
                        <a:buClr>
                          <a:schemeClr val="dk1"/>
                        </a:buClr>
                        <a:buSzPts val="1800"/>
                        <a:buFont typeface="Calibri"/>
                        <a:buNone/>
                      </a:pPr>
                      <a:r>
                        <a:rPr lang="en-US" sz="1800"/>
                        <a:t>FER2013</a:t>
                      </a:r>
                      <a:endParaRPr/>
                    </a:p>
                  </a:txBody>
                  <a:tcPr marT="45725" marB="45725" marR="91450" marL="91450"/>
                </a:tc>
                <a:tc>
                  <a:txBody>
                    <a:bodyPr/>
                    <a:lstStyle/>
                    <a:p>
                      <a:pPr indent="0" lvl="0" marL="0" marR="0" rtl="0" algn="l">
                        <a:spcBef>
                          <a:spcPts val="0"/>
                        </a:spcBef>
                        <a:spcAft>
                          <a:spcPts val="0"/>
                        </a:spcAft>
                        <a:buNone/>
                      </a:pPr>
                      <a:r>
                        <a:rPr lang="en-US" sz="1800"/>
                        <a:t>CK+</a:t>
                      </a:r>
                      <a:endParaRPr/>
                    </a:p>
                  </a:txBody>
                  <a:tcPr marT="45725" marB="45725" marR="91450" marL="91450"/>
                </a:tc>
                <a:tc>
                  <a:txBody>
                    <a:bodyPr/>
                    <a:lstStyle/>
                    <a:p>
                      <a:pPr indent="0" lvl="0" marL="0" marR="0" rtl="0" algn="l">
                        <a:spcBef>
                          <a:spcPts val="0"/>
                        </a:spcBef>
                        <a:spcAft>
                          <a:spcPts val="0"/>
                        </a:spcAft>
                        <a:buNone/>
                      </a:pPr>
                      <a:r>
                        <a:rPr lang="en-US" sz="1800"/>
                        <a:t>73.38</a:t>
                      </a:r>
                      <a:endParaRPr/>
                    </a:p>
                  </a:txBody>
                  <a:tcPr marT="45725" marB="45725" marR="91450" marL="91450"/>
                </a:tc>
              </a:tr>
              <a:tr h="214050">
                <a:tc>
                  <a:txBody>
                    <a:bodyPr/>
                    <a:lstStyle/>
                    <a:p>
                      <a:pPr indent="0" lvl="0" marL="0" marR="0" rtl="0" algn="l">
                        <a:spcBef>
                          <a:spcPts val="0"/>
                        </a:spcBef>
                        <a:spcAft>
                          <a:spcPts val="0"/>
                        </a:spcAft>
                        <a:buNone/>
                      </a:pPr>
                      <a:r>
                        <a:rPr lang="en-US" sz="1800"/>
                        <a:t>JAFFE</a:t>
                      </a:r>
                      <a:endParaRPr/>
                    </a:p>
                  </a:txBody>
                  <a:tcPr marT="45725" marB="45725" marR="91450" marL="91450"/>
                </a:tc>
                <a:tc>
                  <a:txBody>
                    <a:bodyPr/>
                    <a:lstStyle/>
                    <a:p>
                      <a:pPr indent="0" lvl="0" marL="0" marR="0" rtl="0" algn="l">
                        <a:spcBef>
                          <a:spcPts val="0"/>
                        </a:spcBef>
                        <a:spcAft>
                          <a:spcPts val="0"/>
                        </a:spcAft>
                        <a:buNone/>
                      </a:pPr>
                      <a:r>
                        <a:rPr lang="en-US" sz="1800"/>
                        <a:t>CK+</a:t>
                      </a:r>
                      <a:endParaRPr/>
                    </a:p>
                  </a:txBody>
                  <a:tcPr marT="45725" marB="45725" marR="91450" marL="91450"/>
                </a:tc>
                <a:tc>
                  <a:txBody>
                    <a:bodyPr/>
                    <a:lstStyle/>
                    <a:p>
                      <a:pPr indent="0" lvl="0" marL="0" marR="0" rtl="0" algn="l">
                        <a:spcBef>
                          <a:spcPts val="0"/>
                        </a:spcBef>
                        <a:spcAft>
                          <a:spcPts val="0"/>
                        </a:spcAft>
                        <a:buNone/>
                      </a:pPr>
                      <a:r>
                        <a:rPr lang="en-US" sz="1800"/>
                        <a:t>54.05</a:t>
                      </a:r>
                      <a:endParaRPr/>
                    </a:p>
                  </a:txBody>
                  <a:tcPr marT="45725" marB="45725" marR="91450" marL="91450"/>
                </a:tc>
              </a:tr>
              <a:tr h="214050">
                <a:tc>
                  <a:txBody>
                    <a:bodyPr/>
                    <a:lstStyle/>
                    <a:p>
                      <a:pPr indent="0" lvl="0" marL="0" marR="0" rtl="0" algn="l">
                        <a:spcBef>
                          <a:spcPts val="0"/>
                        </a:spcBef>
                        <a:spcAft>
                          <a:spcPts val="0"/>
                        </a:spcAft>
                        <a:buNone/>
                      </a:pPr>
                      <a:r>
                        <a:rPr lang="en-US" sz="1800"/>
                        <a:t>MMI</a:t>
                      </a:r>
                      <a:endParaRPr/>
                    </a:p>
                  </a:txBody>
                  <a:tcPr marT="45725" marB="45725" marR="91450" marL="91450"/>
                </a:tc>
                <a:tc>
                  <a:txBody>
                    <a:bodyPr/>
                    <a:lstStyle/>
                    <a:p>
                      <a:pPr indent="0" lvl="0" marL="0" marR="0" rtl="0" algn="l">
                        <a:spcBef>
                          <a:spcPts val="0"/>
                        </a:spcBef>
                        <a:spcAft>
                          <a:spcPts val="0"/>
                        </a:spcAft>
                        <a:buNone/>
                      </a:pPr>
                      <a:r>
                        <a:rPr lang="en-US" sz="1800"/>
                        <a:t>CK+</a:t>
                      </a:r>
                      <a:endParaRPr/>
                    </a:p>
                  </a:txBody>
                  <a:tcPr marT="45725" marB="45725" marR="91450" marL="91450"/>
                </a:tc>
                <a:tc>
                  <a:txBody>
                    <a:bodyPr/>
                    <a:lstStyle/>
                    <a:p>
                      <a:pPr indent="0" lvl="0" marL="0" marR="0" rtl="0" algn="l">
                        <a:spcBef>
                          <a:spcPts val="0"/>
                        </a:spcBef>
                        <a:spcAft>
                          <a:spcPts val="0"/>
                        </a:spcAft>
                        <a:buNone/>
                      </a:pPr>
                      <a:r>
                        <a:rPr lang="en-US" sz="1800"/>
                        <a:t>66.20</a:t>
                      </a:r>
                      <a:endParaRPr/>
                    </a:p>
                  </a:txBody>
                  <a:tcPr marT="45725" marB="45725" marR="91450" marL="91450"/>
                </a:tc>
              </a:tr>
              <a:tr h="214050">
                <a:tc>
                  <a:txBody>
                    <a:bodyPr/>
                    <a:lstStyle/>
                    <a:p>
                      <a:pPr indent="0" lvl="0" marL="0" marR="0" rtl="0" algn="l">
                        <a:spcBef>
                          <a:spcPts val="0"/>
                        </a:spcBef>
                        <a:spcAft>
                          <a:spcPts val="0"/>
                        </a:spcAft>
                        <a:buNone/>
                      </a:pPr>
                      <a:r>
                        <a:rPr lang="en-US" sz="1800"/>
                        <a:t>FEED</a:t>
                      </a:r>
                      <a:endParaRPr/>
                    </a:p>
                  </a:txBody>
                  <a:tcPr marT="45725" marB="45725" marR="91450" marL="91450"/>
                </a:tc>
                <a:tc>
                  <a:txBody>
                    <a:bodyPr/>
                    <a:lstStyle/>
                    <a:p>
                      <a:pPr indent="0" lvl="0" marL="0" marR="0" rtl="0" algn="l">
                        <a:spcBef>
                          <a:spcPts val="0"/>
                        </a:spcBef>
                        <a:spcAft>
                          <a:spcPts val="0"/>
                        </a:spcAft>
                        <a:buNone/>
                      </a:pPr>
                      <a:r>
                        <a:rPr lang="en-US" sz="1800"/>
                        <a:t>CK+</a:t>
                      </a:r>
                      <a:endParaRPr/>
                    </a:p>
                  </a:txBody>
                  <a:tcPr marT="45725" marB="45725" marR="91450" marL="91450"/>
                </a:tc>
                <a:tc>
                  <a:txBody>
                    <a:bodyPr/>
                    <a:lstStyle/>
                    <a:p>
                      <a:pPr indent="0" lvl="0" marL="0" marR="0" rtl="0" algn="l">
                        <a:spcBef>
                          <a:spcPts val="0"/>
                        </a:spcBef>
                        <a:spcAft>
                          <a:spcPts val="0"/>
                        </a:spcAft>
                        <a:buNone/>
                      </a:pPr>
                      <a:r>
                        <a:rPr lang="en-US" sz="1800"/>
                        <a:t>56.60</a:t>
                      </a:r>
                      <a:endParaRPr/>
                    </a:p>
                  </a:txBody>
                  <a:tcPr marT="45725" marB="45725" marR="91450" marL="91450"/>
                </a:tc>
              </a:tr>
              <a:tr h="214050">
                <a:tc>
                  <a:txBody>
                    <a:bodyPr/>
                    <a:lstStyle/>
                    <a:p>
                      <a:pPr indent="0" lvl="0" marL="0" marR="0" rtl="0" algn="l">
                        <a:spcBef>
                          <a:spcPts val="0"/>
                        </a:spcBef>
                        <a:spcAft>
                          <a:spcPts val="0"/>
                        </a:spcAft>
                        <a:buNone/>
                      </a:pPr>
                      <a:r>
                        <a:rPr lang="en-US" sz="1800"/>
                        <a:t>FER2013</a:t>
                      </a:r>
                      <a:endParaRPr/>
                    </a:p>
                  </a:txBody>
                  <a:tcPr marT="45725" marB="45725" marR="91450" marL="91450"/>
                </a:tc>
                <a:tc>
                  <a:txBody>
                    <a:bodyPr/>
                    <a:lstStyle/>
                    <a:p>
                      <a:pPr indent="0" lvl="0" marL="0" marR="0" rtl="0" algn="l">
                        <a:spcBef>
                          <a:spcPts val="0"/>
                        </a:spcBef>
                        <a:spcAft>
                          <a:spcPts val="0"/>
                        </a:spcAft>
                        <a:buNone/>
                      </a:pPr>
                      <a:r>
                        <a:rPr lang="en-US" sz="1800"/>
                        <a:t>JAFFE</a:t>
                      </a:r>
                      <a:endParaRPr/>
                    </a:p>
                  </a:txBody>
                  <a:tcPr marT="45725" marB="45725" marR="91450" marL="91450"/>
                </a:tc>
                <a:tc>
                  <a:txBody>
                    <a:bodyPr/>
                    <a:lstStyle/>
                    <a:p>
                      <a:pPr indent="0" lvl="0" marL="0" marR="0" rtl="0" algn="l">
                        <a:spcBef>
                          <a:spcPts val="0"/>
                        </a:spcBef>
                        <a:spcAft>
                          <a:spcPts val="0"/>
                        </a:spcAft>
                        <a:buNone/>
                      </a:pPr>
                      <a:r>
                        <a:rPr lang="en-US" sz="1800"/>
                        <a:t>50.70</a:t>
                      </a:r>
                      <a:endParaRPr/>
                    </a:p>
                  </a:txBody>
                  <a:tcPr marT="45725" marB="45725" marR="91450" marL="91450"/>
                </a:tc>
              </a:tr>
              <a:tr h="214050">
                <a:tc>
                  <a:txBody>
                    <a:bodyPr/>
                    <a:lstStyle/>
                    <a:p>
                      <a:pPr indent="0" lvl="0" marL="0" marR="0" rtl="0" algn="l">
                        <a:lnSpc>
                          <a:spcPct val="100000"/>
                        </a:lnSpc>
                        <a:spcBef>
                          <a:spcPts val="0"/>
                        </a:spcBef>
                        <a:spcAft>
                          <a:spcPts val="0"/>
                        </a:spcAft>
                        <a:buClr>
                          <a:schemeClr val="dk1"/>
                        </a:buClr>
                        <a:buSzPts val="1800"/>
                        <a:buFont typeface="Calibri"/>
                        <a:buNone/>
                      </a:pPr>
                      <a:r>
                        <a:rPr lang="en-US" sz="1800"/>
                        <a:t>FER2013</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JAFFE</a:t>
                      </a:r>
                      <a:endParaRPr/>
                    </a:p>
                  </a:txBody>
                  <a:tcPr marT="45725" marB="45725" marR="91450" marL="91450"/>
                </a:tc>
                <a:tc>
                  <a:txBody>
                    <a:bodyPr/>
                    <a:lstStyle/>
                    <a:p>
                      <a:pPr indent="0" lvl="0" marL="0" marR="0" rtl="0" algn="l">
                        <a:spcBef>
                          <a:spcPts val="0"/>
                        </a:spcBef>
                        <a:spcAft>
                          <a:spcPts val="0"/>
                        </a:spcAft>
                        <a:buNone/>
                      </a:pPr>
                      <a:r>
                        <a:rPr lang="en-US" sz="1800"/>
                        <a:t>45.07</a:t>
                      </a:r>
                      <a:endParaRPr/>
                    </a:p>
                  </a:txBody>
                  <a:tcPr marT="45725" marB="45725" marR="91450" marL="91450"/>
                </a:tc>
              </a:tr>
              <a:tr h="214050">
                <a:tc>
                  <a:txBody>
                    <a:bodyPr/>
                    <a:lstStyle/>
                    <a:p>
                      <a:pPr indent="0" lvl="0" marL="0" marR="0" rtl="0" algn="l">
                        <a:spcBef>
                          <a:spcPts val="0"/>
                        </a:spcBef>
                        <a:spcAft>
                          <a:spcPts val="0"/>
                        </a:spcAft>
                        <a:buNone/>
                      </a:pPr>
                      <a:r>
                        <a:rPr lang="en-US" sz="1800"/>
                        <a:t>CK+</a:t>
                      </a:r>
                      <a:endParaRPr/>
                    </a:p>
                  </a:txBody>
                  <a:tcPr marT="45725" marB="45725" marR="91450" marL="91450"/>
                </a:tc>
                <a:tc>
                  <a:txBody>
                    <a:bodyPr/>
                    <a:lstStyle/>
                    <a:p>
                      <a:pPr indent="0" lvl="0" marL="0" marR="0" rtl="0" algn="l">
                        <a:spcBef>
                          <a:spcPts val="0"/>
                        </a:spcBef>
                        <a:spcAft>
                          <a:spcPts val="0"/>
                        </a:spcAft>
                        <a:buNone/>
                      </a:pPr>
                      <a:r>
                        <a:rPr lang="en-US" sz="1800"/>
                        <a:t>JAFFE</a:t>
                      </a:r>
                      <a:endParaRPr/>
                    </a:p>
                  </a:txBody>
                  <a:tcPr marT="45725" marB="45725" marR="91450" marL="91450"/>
                </a:tc>
                <a:tc>
                  <a:txBody>
                    <a:bodyPr/>
                    <a:lstStyle/>
                    <a:p>
                      <a:pPr indent="0" lvl="0" marL="0" marR="0" rtl="0" algn="l">
                        <a:spcBef>
                          <a:spcPts val="0"/>
                        </a:spcBef>
                        <a:spcAft>
                          <a:spcPts val="0"/>
                        </a:spcAft>
                        <a:buNone/>
                      </a:pPr>
                      <a:r>
                        <a:rPr lang="en-US" sz="1800"/>
                        <a:t>55.87</a:t>
                      </a:r>
                      <a:endParaRPr/>
                    </a:p>
                  </a:txBody>
                  <a:tcPr marT="45725" marB="45725" marR="91450" marL="91450"/>
                </a:tc>
              </a:tr>
              <a:tr h="214050">
                <a:tc>
                  <a:txBody>
                    <a:bodyPr/>
                    <a:lstStyle/>
                    <a:p>
                      <a:pPr indent="0" lvl="0" marL="0" marR="0" rtl="0" algn="l">
                        <a:spcBef>
                          <a:spcPts val="0"/>
                        </a:spcBef>
                        <a:spcAft>
                          <a:spcPts val="0"/>
                        </a:spcAft>
                        <a:buNone/>
                      </a:pPr>
                      <a:r>
                        <a:rPr lang="en-US" sz="1800"/>
                        <a:t>BU-3DFE</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JAFFE</a:t>
                      </a:r>
                      <a:endParaRPr/>
                    </a:p>
                  </a:txBody>
                  <a:tcPr marT="45725" marB="45725" marR="91450" marL="91450"/>
                </a:tc>
                <a:tc>
                  <a:txBody>
                    <a:bodyPr/>
                    <a:lstStyle/>
                    <a:p>
                      <a:pPr indent="0" lvl="0" marL="0" marR="0" rtl="0" algn="l">
                        <a:spcBef>
                          <a:spcPts val="0"/>
                        </a:spcBef>
                        <a:spcAft>
                          <a:spcPts val="0"/>
                        </a:spcAft>
                        <a:buNone/>
                      </a:pPr>
                      <a:r>
                        <a:rPr lang="en-US" sz="1800"/>
                        <a:t>41.96</a:t>
                      </a:r>
                      <a:endParaRPr/>
                    </a:p>
                  </a:txBody>
                  <a:tcPr marT="45725" marB="45725" marR="91450" marL="91450"/>
                </a:tc>
              </a:tr>
              <a:tr h="214050">
                <a:tc>
                  <a:txBody>
                    <a:bodyPr/>
                    <a:lstStyle/>
                    <a:p>
                      <a:pPr indent="0" lvl="0" marL="0" marR="0" rtl="0" algn="l">
                        <a:spcBef>
                          <a:spcPts val="0"/>
                        </a:spcBef>
                        <a:spcAft>
                          <a:spcPts val="0"/>
                        </a:spcAft>
                        <a:buNone/>
                      </a:pPr>
                      <a:r>
                        <a:rPr lang="en-US" sz="1800"/>
                        <a:t>CK</a:t>
                      </a:r>
                      <a:endParaRPr/>
                    </a:p>
                  </a:txBody>
                  <a:tcPr marT="45725" marB="45725" marR="91450" marL="91450"/>
                </a:tc>
                <a:tc>
                  <a:txBody>
                    <a:bodyPr/>
                    <a:lstStyle/>
                    <a:p>
                      <a:pPr indent="0" lvl="0" marL="0" marR="0" rtl="0" algn="l">
                        <a:spcBef>
                          <a:spcPts val="0"/>
                        </a:spcBef>
                        <a:spcAft>
                          <a:spcPts val="0"/>
                        </a:spcAft>
                        <a:buNone/>
                      </a:pPr>
                      <a:r>
                        <a:rPr lang="en-US" sz="1800"/>
                        <a:t>JAFFE</a:t>
                      </a:r>
                      <a:endParaRPr/>
                    </a:p>
                  </a:txBody>
                  <a:tcPr marT="45725" marB="45725" marR="91450" marL="91450"/>
                </a:tc>
                <a:tc>
                  <a:txBody>
                    <a:bodyPr/>
                    <a:lstStyle/>
                    <a:p>
                      <a:pPr indent="0" lvl="0" marL="0" marR="0" rtl="0" algn="l">
                        <a:spcBef>
                          <a:spcPts val="0"/>
                        </a:spcBef>
                        <a:spcAft>
                          <a:spcPts val="0"/>
                        </a:spcAft>
                        <a:buNone/>
                      </a:pPr>
                      <a:r>
                        <a:rPr lang="en-US" sz="1800"/>
                        <a:t>45.71</a:t>
                      </a:r>
                      <a:endParaRPr/>
                    </a:p>
                  </a:txBody>
                  <a:tcPr marT="45725" marB="45725" marR="91450" marL="91450"/>
                </a:tc>
              </a:tr>
              <a:tr h="214050">
                <a:tc>
                  <a:txBody>
                    <a:bodyPr/>
                    <a:lstStyle/>
                    <a:p>
                      <a:pPr indent="0" lvl="0" marL="0" marR="0" rtl="0" algn="l">
                        <a:spcBef>
                          <a:spcPts val="0"/>
                        </a:spcBef>
                        <a:spcAft>
                          <a:spcPts val="0"/>
                        </a:spcAft>
                        <a:buNone/>
                      </a:pPr>
                      <a:r>
                        <a:rPr lang="en-US" sz="1800"/>
                        <a:t>CK</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JAFFE</a:t>
                      </a:r>
                      <a:endParaRPr/>
                    </a:p>
                  </a:txBody>
                  <a:tcPr marT="45725" marB="45725" marR="91450" marL="91450"/>
                </a:tc>
                <a:tc>
                  <a:txBody>
                    <a:bodyPr/>
                    <a:lstStyle/>
                    <a:p>
                      <a:pPr indent="0" lvl="0" marL="0" marR="0" rtl="0" algn="l">
                        <a:spcBef>
                          <a:spcPts val="0"/>
                        </a:spcBef>
                        <a:spcAft>
                          <a:spcPts val="0"/>
                        </a:spcAft>
                        <a:buNone/>
                      </a:pPr>
                      <a:r>
                        <a:rPr lang="en-US" sz="1800"/>
                        <a:t>41.30</a:t>
                      </a:r>
                      <a:endParaRPr/>
                    </a:p>
                  </a:txBody>
                  <a:tcPr marT="45725" marB="45725" marR="91450" marL="91450"/>
                </a:tc>
              </a:tr>
              <a:tr h="214050">
                <a:tc>
                  <a:txBody>
                    <a:bodyPr/>
                    <a:lstStyle/>
                    <a:p>
                      <a:pPr indent="0" lvl="0" marL="0" marR="0" rtl="0" algn="l">
                        <a:spcBef>
                          <a:spcPts val="0"/>
                        </a:spcBef>
                        <a:spcAft>
                          <a:spcPts val="0"/>
                        </a:spcAft>
                        <a:buNone/>
                      </a:pPr>
                      <a:r>
                        <a:rPr lang="en-US" sz="1800"/>
                        <a:t>FEED</a:t>
                      </a:r>
                      <a:endParaRPr/>
                    </a:p>
                  </a:txBody>
                  <a:tcPr marT="45725" marB="45725" marR="91450" marL="91450"/>
                </a:tc>
                <a:tc>
                  <a:txBody>
                    <a:bodyPr/>
                    <a:lstStyle/>
                    <a:p>
                      <a:pPr indent="0" lvl="0" marL="0" marR="0" rtl="0" algn="l">
                        <a:spcBef>
                          <a:spcPts val="0"/>
                        </a:spcBef>
                        <a:spcAft>
                          <a:spcPts val="0"/>
                        </a:spcAft>
                        <a:buNone/>
                      </a:pPr>
                      <a:r>
                        <a:rPr lang="en-US" sz="1800"/>
                        <a:t>JAFFE</a:t>
                      </a:r>
                      <a:endParaRPr/>
                    </a:p>
                  </a:txBody>
                  <a:tcPr marT="45725" marB="45725" marR="91450" marL="91450"/>
                </a:tc>
                <a:tc>
                  <a:txBody>
                    <a:bodyPr/>
                    <a:lstStyle/>
                    <a:p>
                      <a:pPr indent="0" lvl="0" marL="0" marR="0" rtl="0" algn="l">
                        <a:spcBef>
                          <a:spcPts val="0"/>
                        </a:spcBef>
                        <a:spcAft>
                          <a:spcPts val="0"/>
                        </a:spcAft>
                        <a:buNone/>
                      </a:pPr>
                      <a:r>
                        <a:rPr lang="en-US" sz="1800"/>
                        <a:t>46.48</a:t>
                      </a:r>
                      <a:endParaRPr/>
                    </a:p>
                  </a:txBody>
                  <a:tcPr marT="45725" marB="45725" marR="91450" marL="91450"/>
                </a:tc>
              </a:tr>
              <a:tr h="214050">
                <a:tc>
                  <a:txBody>
                    <a:bodyPr/>
                    <a:lstStyle/>
                    <a:p>
                      <a:pPr indent="0" lvl="0" marL="0" marR="0" rtl="0" algn="l">
                        <a:spcBef>
                          <a:spcPts val="0"/>
                        </a:spcBef>
                        <a:spcAft>
                          <a:spcPts val="0"/>
                        </a:spcAft>
                        <a:buNone/>
                      </a:pPr>
                      <a:r>
                        <a:rPr lang="en-US" sz="1800"/>
                        <a:t>FEED</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JAFFE</a:t>
                      </a:r>
                      <a:endParaRPr/>
                    </a:p>
                  </a:txBody>
                  <a:tcPr marT="45725" marB="45725" marR="91450" marL="91450"/>
                </a:tc>
                <a:tc>
                  <a:txBody>
                    <a:bodyPr/>
                    <a:lstStyle/>
                    <a:p>
                      <a:pPr indent="0" lvl="0" marL="0" marR="0" rtl="0" algn="l">
                        <a:spcBef>
                          <a:spcPts val="0"/>
                        </a:spcBef>
                        <a:spcAft>
                          <a:spcPts val="0"/>
                        </a:spcAft>
                        <a:buNone/>
                      </a:pPr>
                      <a:r>
                        <a:rPr lang="en-US" sz="1800"/>
                        <a:t>60.09</a:t>
                      </a:r>
                      <a:endParaRPr/>
                    </a:p>
                  </a:txBody>
                  <a:tcPr marT="45725" marB="45725" marR="91450" marL="91450"/>
                </a:tc>
              </a:tr>
            </a:tbl>
          </a:graphicData>
        </a:graphic>
      </p:graphicFrame>
      <p:sp>
        <p:nvSpPr>
          <p:cNvPr id="140" name="Google Shape;140;p7"/>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ph type="title"/>
          </p:nvPr>
        </p:nvSpPr>
        <p:spPr>
          <a:xfrm>
            <a:off x="685800" y="292947"/>
            <a:ext cx="12344400" cy="69765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Conclusion</a:t>
            </a:r>
            <a:endParaRPr sz="3000">
              <a:latin typeface="Times New Roman"/>
              <a:ea typeface="Times New Roman"/>
              <a:cs typeface="Times New Roman"/>
              <a:sym typeface="Times New Roman"/>
            </a:endParaRPr>
          </a:p>
        </p:txBody>
      </p:sp>
      <p:sp>
        <p:nvSpPr>
          <p:cNvPr id="146" name="Google Shape;146;p8"/>
          <p:cNvSpPr txBox="1"/>
          <p:nvPr>
            <p:ph idx="1" type="body"/>
          </p:nvPr>
        </p:nvSpPr>
        <p:spPr>
          <a:xfrm>
            <a:off x="762000" y="1066800"/>
            <a:ext cx="12268199" cy="61027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200"/>
              <a:buNone/>
            </a:pPr>
            <a:r>
              <a:rPr lang="en-US" sz="2200">
                <a:latin typeface="Bookman Old Style"/>
                <a:ea typeface="Bookman Old Style"/>
                <a:cs typeface="Bookman Old Style"/>
                <a:sym typeface="Bookman Old Style"/>
              </a:rPr>
              <a:t>	All the models that are pre existing are developed using various datasets which are out dated which consist of less number of samples for training and testing. </a:t>
            </a:r>
            <a:endParaRPr/>
          </a:p>
          <a:p>
            <a:pPr indent="0" lvl="0" marL="0" rtl="0" algn="l">
              <a:spcBef>
                <a:spcPts val="440"/>
              </a:spcBef>
              <a:spcAft>
                <a:spcPts val="0"/>
              </a:spcAft>
              <a:buClr>
                <a:schemeClr val="dk1"/>
              </a:buClr>
              <a:buSzPts val="2200"/>
              <a:buNone/>
            </a:pPr>
            <a:r>
              <a:rPr lang="en-US" sz="2200">
                <a:latin typeface="Bookman Old Style"/>
                <a:ea typeface="Bookman Old Style"/>
                <a:cs typeface="Bookman Old Style"/>
                <a:sym typeface="Bookman Old Style"/>
              </a:rPr>
              <a:t>	</a:t>
            </a:r>
            <a:endParaRPr/>
          </a:p>
          <a:p>
            <a:pPr indent="0" lvl="0" marL="0" rtl="0" algn="l">
              <a:spcBef>
                <a:spcPts val="480"/>
              </a:spcBef>
              <a:spcAft>
                <a:spcPts val="0"/>
              </a:spcAft>
              <a:buClr>
                <a:schemeClr val="dk1"/>
              </a:buClr>
              <a:buSzPts val="2200"/>
              <a:buNone/>
            </a:pPr>
            <a:r>
              <a:rPr lang="en-US" sz="2200">
                <a:latin typeface="Bookman Old Style"/>
                <a:ea typeface="Bookman Old Style"/>
                <a:cs typeface="Bookman Old Style"/>
                <a:sym typeface="Bookman Old Style"/>
              </a:rPr>
              <a:t>	In this Project we want to develop a model using Deep Learning, </a:t>
            </a:r>
            <a:r>
              <a:rPr lang="en-US" sz="2400">
                <a:latin typeface="Times New Roman"/>
                <a:ea typeface="Times New Roman"/>
                <a:cs typeface="Times New Roman"/>
                <a:sym typeface="Times New Roman"/>
              </a:rPr>
              <a:t>Convolutional Neural Networks and Transfer Learning techniques </a:t>
            </a:r>
            <a:r>
              <a:rPr lang="en-US" sz="2200">
                <a:latin typeface="Bookman Old Style"/>
                <a:ea typeface="Bookman Old Style"/>
                <a:cs typeface="Bookman Old Style"/>
                <a:sym typeface="Bookman Old Style"/>
              </a:rPr>
              <a:t>that can predict of seven human emotions more accurately using Python with Facial Dataset provided by Kaggle</a:t>
            </a:r>
            <a:endParaRPr/>
          </a:p>
          <a:p>
            <a:pPr indent="0" lvl="0" marL="0" rtl="0" algn="l">
              <a:spcBef>
                <a:spcPts val="440"/>
              </a:spcBef>
              <a:spcAft>
                <a:spcPts val="0"/>
              </a:spcAft>
              <a:buClr>
                <a:schemeClr val="dk1"/>
              </a:buClr>
              <a:buSzPts val="2200"/>
              <a:buNone/>
            </a:pPr>
            <a:r>
              <a:t/>
            </a:r>
            <a:endParaRPr sz="2200">
              <a:latin typeface="Bookman Old Style"/>
              <a:ea typeface="Bookman Old Style"/>
              <a:cs typeface="Bookman Old Style"/>
              <a:sym typeface="Bookman Old Style"/>
            </a:endParaRPr>
          </a:p>
          <a:p>
            <a:pPr indent="0" lvl="0" marL="0" rtl="0" algn="l">
              <a:spcBef>
                <a:spcPts val="440"/>
              </a:spcBef>
              <a:spcAft>
                <a:spcPts val="0"/>
              </a:spcAft>
              <a:buClr>
                <a:schemeClr val="dk1"/>
              </a:buClr>
              <a:buSzPts val="2200"/>
              <a:buNone/>
            </a:pPr>
            <a:r>
              <a:rPr lang="en-US" sz="2200">
                <a:latin typeface="Bookman Old Style"/>
                <a:ea typeface="Bookman Old Style"/>
                <a:cs typeface="Bookman Old Style"/>
                <a:sym typeface="Bookman Old Style"/>
              </a:rPr>
              <a:t>For this Model development we use Data set from Kaggle:</a:t>
            </a:r>
            <a:endParaRPr/>
          </a:p>
          <a:p>
            <a:pPr indent="0" lvl="0" marL="0" rtl="0" algn="l">
              <a:spcBef>
                <a:spcPts val="480"/>
              </a:spcBef>
              <a:spcAft>
                <a:spcPts val="0"/>
              </a:spcAft>
              <a:buClr>
                <a:schemeClr val="dk1"/>
              </a:buClr>
              <a:buSzPts val="2400"/>
              <a:buNone/>
            </a:pPr>
            <a:r>
              <a:rPr lang="en-US" sz="2400"/>
              <a:t>Link: </a:t>
            </a:r>
            <a:r>
              <a:rPr lang="en-US" sz="2400" u="sng">
                <a:solidFill>
                  <a:schemeClr val="hlink"/>
                </a:solidFill>
                <a:hlinkClick r:id="rId3"/>
              </a:rPr>
              <a:t>https://www.kaggle.com/jonathanoheix/face-expression-recognition-dataset</a:t>
            </a:r>
            <a:endParaRPr sz="2400"/>
          </a:p>
          <a:p>
            <a:pPr indent="0" lvl="0" marL="0" rtl="0" algn="l">
              <a:spcBef>
                <a:spcPts val="480"/>
              </a:spcBef>
              <a:spcAft>
                <a:spcPts val="0"/>
              </a:spcAft>
              <a:buClr>
                <a:schemeClr val="dk1"/>
              </a:buClr>
              <a:buSzPts val="2400"/>
              <a:buNone/>
            </a:pPr>
            <a:r>
              <a:t/>
            </a:r>
            <a:endParaRPr sz="2400">
              <a:latin typeface="Bookman Old Style"/>
              <a:ea typeface="Bookman Old Style"/>
              <a:cs typeface="Bookman Old Style"/>
              <a:sym typeface="Bookman Old Style"/>
            </a:endParaRPr>
          </a:p>
          <a:p>
            <a:pPr indent="0" lvl="0" marL="0" rtl="0" algn="l">
              <a:spcBef>
                <a:spcPts val="440"/>
              </a:spcBef>
              <a:spcAft>
                <a:spcPts val="0"/>
              </a:spcAft>
              <a:buClr>
                <a:schemeClr val="dk1"/>
              </a:buClr>
              <a:buSzPts val="2200"/>
              <a:buNone/>
            </a:pPr>
            <a:r>
              <a:t/>
            </a:r>
            <a:endParaRPr sz="2200">
              <a:latin typeface="Bookman Old Style"/>
              <a:ea typeface="Bookman Old Style"/>
              <a:cs typeface="Bookman Old Style"/>
              <a:sym typeface="Bookman Old Style"/>
            </a:endParaRPr>
          </a:p>
          <a:p>
            <a:pPr indent="0" lvl="0" marL="0" rtl="0" algn="l">
              <a:spcBef>
                <a:spcPts val="440"/>
              </a:spcBef>
              <a:spcAft>
                <a:spcPts val="0"/>
              </a:spcAft>
              <a:buClr>
                <a:schemeClr val="dk1"/>
              </a:buClr>
              <a:buSzPts val="2200"/>
              <a:buNone/>
            </a:pPr>
            <a:r>
              <a:rPr lang="en-US" sz="2200">
                <a:latin typeface="Bookman Old Style"/>
                <a:ea typeface="Bookman Old Style"/>
                <a:cs typeface="Bookman Old Style"/>
                <a:sym typeface="Bookman Old Style"/>
              </a:rPr>
              <a:t> </a:t>
            </a:r>
            <a:endParaRPr/>
          </a:p>
          <a:p>
            <a:pPr indent="0" lvl="0" marL="0" rtl="0" algn="l">
              <a:spcBef>
                <a:spcPts val="440"/>
              </a:spcBef>
              <a:spcAft>
                <a:spcPts val="0"/>
              </a:spcAft>
              <a:buClr>
                <a:schemeClr val="dk1"/>
              </a:buClr>
              <a:buSzPts val="2200"/>
              <a:buNone/>
            </a:pPr>
            <a:r>
              <a:t/>
            </a:r>
            <a:endParaRPr sz="2200">
              <a:latin typeface="Bookman Old Style"/>
              <a:ea typeface="Bookman Old Style"/>
              <a:cs typeface="Bookman Old Style"/>
              <a:sym typeface="Bookman Old Style"/>
            </a:endParaRPr>
          </a:p>
          <a:p>
            <a:pPr indent="0" lvl="0" marL="0" rtl="0" algn="l">
              <a:spcBef>
                <a:spcPts val="440"/>
              </a:spcBef>
              <a:spcAft>
                <a:spcPts val="0"/>
              </a:spcAft>
              <a:buClr>
                <a:schemeClr val="dk1"/>
              </a:buClr>
              <a:buSzPts val="2200"/>
              <a:buNone/>
            </a:pPr>
            <a:r>
              <a:rPr lang="en-US" sz="2200">
                <a:latin typeface="Bookman Old Style"/>
                <a:ea typeface="Bookman Old Style"/>
                <a:cs typeface="Bookman Old Style"/>
                <a:sym typeface="Bookman Old Style"/>
              </a:rPr>
              <a:t> </a:t>
            </a:r>
            <a:endParaRPr/>
          </a:p>
        </p:txBody>
      </p:sp>
      <p:sp>
        <p:nvSpPr>
          <p:cNvPr id="147" name="Google Shape;147;p8"/>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ph idx="12" type="sldNum"/>
          </p:nvPr>
        </p:nvSpPr>
        <p:spPr>
          <a:xfrm>
            <a:off x="9829800" y="6780108"/>
            <a:ext cx="3200400" cy="38946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3" name="Google Shape;153;p9"/>
          <p:cNvSpPr txBox="1"/>
          <p:nvPr>
            <p:ph idx="1" type="body"/>
          </p:nvPr>
        </p:nvSpPr>
        <p:spPr>
          <a:xfrm>
            <a:off x="1828800" y="2743200"/>
            <a:ext cx="9753600" cy="707886"/>
          </a:xfrm>
          <a:prstGeom prst="rect">
            <a:avLst/>
          </a:prstGeom>
          <a:noFill/>
          <a:ln>
            <a:noFill/>
          </a:ln>
        </p:spPr>
        <p:txBody>
          <a:bodyPr anchorCtr="0" anchor="t" bIns="45700" lIns="91425" spcFirstLastPara="1" rIns="91425" wrap="square" tIns="45700">
            <a:spAutoFit/>
          </a:bodyPr>
          <a:lstStyle/>
          <a:p>
            <a:pPr indent="-342900" lvl="0" marL="342900" rtl="0" algn="ctr">
              <a:spcBef>
                <a:spcPts val="0"/>
              </a:spcBef>
              <a:spcAft>
                <a:spcPts val="0"/>
              </a:spcAft>
              <a:buClr>
                <a:schemeClr val="dk1"/>
              </a:buClr>
              <a:buSzPts val="4000"/>
              <a:buNone/>
            </a:pPr>
            <a:r>
              <a:rPr b="1" lang="en-US" sz="4000">
                <a:latin typeface="Times New Roman"/>
                <a:ea typeface="Times New Roman"/>
                <a:cs typeface="Times New Roman"/>
                <a:sym typeface="Times New Roman"/>
              </a:rPr>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2020-07-27T05:05:15Z</dcterms:created>
  <dc:creator>Admin</dc:creator>
</cp:coreProperties>
</file>