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8054B-22C0-4941-A70B-DADFB7970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D981D-D4B4-4BF1-A5E2-AF933DF2A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89804-F281-4191-AE80-D23D6760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B4AD-90DF-4824-B680-75EBB55E05A4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A6050-5C61-48A5-A3A9-BDE277D6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7A4CC-C683-49C5-9E55-60D2A240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1C9C-E643-49E2-921B-65B2220B5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90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A80B-8199-4FD2-A0D4-384947A5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16C12-DA04-4BBF-A909-D89B60F98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2157C-834E-414D-AE0A-A4729F72B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B4AD-90DF-4824-B680-75EBB55E05A4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92CE1-FED8-41EF-9C66-EA45FD35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6A640-7C9F-48BC-B1E0-DB31AA6D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1C9C-E643-49E2-921B-65B2220B5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732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79702A-BF88-4619-A06E-84F5A38F6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6FADB-F4C6-4AD4-8234-2CE62B4EA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48D33-4C23-41E7-9756-1C1053F0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B4AD-90DF-4824-B680-75EBB55E05A4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1242F-9A0C-4BED-B476-ECE56C9B7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145E7-9FAF-42E0-BACB-3B2D314D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1C9C-E643-49E2-921B-65B2220B5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08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9213-A876-4EE8-9C92-10D43B83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C5496-ED83-4B4E-AD8A-1F5A8612C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E9261-7439-4407-BD1E-275E013F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B4AD-90DF-4824-B680-75EBB55E05A4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786F9-15F0-42F6-A1C9-99F268DD1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3C7C6-B0DC-4A88-A618-E6F37D21C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1C9C-E643-49E2-921B-65B2220B5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2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630F5-6B4D-46EF-B62D-FF219AEA9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60C0A-9DEB-4629-B92A-9F97DBC3A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6358C-005A-406D-8AEC-973768CD1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B4AD-90DF-4824-B680-75EBB55E05A4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D2AF8-0935-4854-BB22-AD12C32E2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697FC-0E4E-41C5-975D-28B08E35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1C9C-E643-49E2-921B-65B2220B5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41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AE5D-791B-49F3-B701-72EAB88C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32677-3241-4D22-A75C-7AE000708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07531-E226-4BFB-85D8-D555F9F8E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50A94-C96F-4ACA-929F-45367D26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B4AD-90DF-4824-B680-75EBB55E05A4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69680-9512-4B50-AB4D-8234EA64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DA879-7F9C-4467-900C-30AAA34E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1C9C-E643-49E2-921B-65B2220B5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8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AF2E-3AC3-4770-8445-7F1DD102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E9CDB-9729-47FC-9A08-496C7D363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FA6A0-669F-48B9-9425-96DCB58B3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39BA08-BADD-4D92-853D-33865AB56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02AF67-C223-4421-9F75-CC5CFD27B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9A5473-6149-4985-8336-6B5E90E2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B4AD-90DF-4824-B680-75EBB55E05A4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0C230F-CF6B-4844-B7B1-DC6F3FDE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1AC8A-B712-4E1A-8530-A73C41E1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1C9C-E643-49E2-921B-65B2220B5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80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E30AF-307B-48C9-BC1F-87EF7850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B7F1C-7C42-4414-8923-0D336F10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B4AD-90DF-4824-B680-75EBB55E05A4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4938B-FB13-44C9-A0C6-BE8F5CD9D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A56B8-209D-4F1F-9A0B-26283065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1C9C-E643-49E2-921B-65B2220B5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42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C3567F-9DC3-46E0-95D7-5769D2ED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B4AD-90DF-4824-B680-75EBB55E05A4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C255E-59A5-4C4F-A4C1-8FA2A77B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FCD38-F846-40C0-A202-C6EDF8FF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1C9C-E643-49E2-921B-65B2220B5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19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43EF-629F-44AF-A3D9-159A12097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F0B06-4977-4828-9EE0-752DEF850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4EB3B-BF75-49C0-A506-E04178639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74DFD-E99A-4E39-8C60-7F98E314B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B4AD-90DF-4824-B680-75EBB55E05A4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6BE62-5867-4481-84B8-8CF114CF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9E198-459C-4C60-B9B8-A333375D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1C9C-E643-49E2-921B-65B2220B5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318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609F9-9539-44C7-A325-D2D58642B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380087-F69A-4DDB-98C3-15D02087D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30A7C-2947-41A5-AA77-8DA037CA5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51E-F16C-4E22-8F8B-D3907F17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B4AD-90DF-4824-B680-75EBB55E05A4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F457E-26B1-4305-A97E-0CBCA7CE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C7563-7222-4D75-9669-86DECD86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1C9C-E643-49E2-921B-65B2220B5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11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C5F43-2EE7-465B-9244-8284FD271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59BBE-CA78-49CA-97EB-3E054ED18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F8D72-D16C-4739-BCDA-4F08C613D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DB4AD-90DF-4824-B680-75EBB55E05A4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224A3-DAC0-47B5-87C4-99BE70B82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ACE82-5285-401E-9F1A-336810FC7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01C9C-E643-49E2-921B-65B2220B5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00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352EFB-DD49-4FB2-8AE0-1A7D59BFFB9D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In class exercise (0)</a:t>
            </a:r>
            <a:endParaRPr lang="en-GB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A58D13-E21A-458A-8F14-B728EA13CC6A}"/>
              </a:ext>
            </a:extLst>
          </p:cNvPr>
          <p:cNvSpPr txBox="1"/>
          <p:nvPr/>
        </p:nvSpPr>
        <p:spPr>
          <a:xfrm>
            <a:off x="0" y="78658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Objective:</a:t>
            </a:r>
          </a:p>
          <a:p>
            <a:r>
              <a:rPr lang="en-GB" sz="3600" dirty="0"/>
              <a:t>	know how to decode binary GA presentation to variables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E367A8-D2FD-45D9-A0C7-A571C29D8D02}"/>
              </a:ext>
            </a:extLst>
          </p:cNvPr>
          <p:cNvSpPr txBox="1"/>
          <p:nvPr/>
        </p:nvSpPr>
        <p:spPr>
          <a:xfrm>
            <a:off x="0" y="2228671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How: </a:t>
            </a:r>
          </a:p>
          <a:p>
            <a:r>
              <a:rPr lang="en-GB" sz="3600" dirty="0"/>
              <a:t>	Open folder “ Example 0” and study the code your self</a:t>
            </a:r>
          </a:p>
          <a:p>
            <a:r>
              <a:rPr lang="en-GB" sz="3600" dirty="0"/>
              <a:t>        “ </a:t>
            </a:r>
            <a:r>
              <a:rPr lang="en-GB" sz="3600" dirty="0" err="1"/>
              <a:t>main.m</a:t>
            </a:r>
            <a:r>
              <a:rPr lang="en-GB" sz="3600" dirty="0"/>
              <a:t>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18B168-9D7C-4F0F-8BAE-69B041D935A6}"/>
              </a:ext>
            </a:extLst>
          </p:cNvPr>
          <p:cNvSpPr txBox="1"/>
          <p:nvPr/>
        </p:nvSpPr>
        <p:spPr>
          <a:xfrm>
            <a:off x="0" y="4003393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Your Task:</a:t>
            </a:r>
          </a:p>
          <a:p>
            <a:r>
              <a:rPr lang="en-GB" sz="3600" dirty="0"/>
              <a:t>Given    [1,0,1,0,1,1,1,0,0,1];</a:t>
            </a:r>
          </a:p>
          <a:p>
            <a:pPr marL="742950" indent="-742950">
              <a:buAutoNum type="alphaLcPeriod"/>
            </a:pPr>
            <a:r>
              <a:rPr lang="en-GB" sz="3600" dirty="0"/>
              <a:t>If it represents a integer value, what it is </a:t>
            </a:r>
          </a:p>
          <a:p>
            <a:pPr marL="742950" indent="-742950">
              <a:buAutoNum type="alphaLcPeriod"/>
            </a:pPr>
            <a:r>
              <a:rPr lang="en-GB" sz="3600" dirty="0"/>
              <a:t>If it represents a continuous value between 4 and 8, what it is  </a:t>
            </a:r>
          </a:p>
        </p:txBody>
      </p:sp>
    </p:spTree>
    <p:extLst>
      <p:ext uri="{BB962C8B-B14F-4D97-AF65-F5344CB8AC3E}">
        <p14:creationId xmlns:p14="http://schemas.microsoft.com/office/powerpoint/2010/main" val="226627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64CF43-87F0-471A-92BD-69FF6E4B2F07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In class exercise (1) </a:t>
            </a:r>
            <a:endParaRPr lang="en-GB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4553B2-0859-48F9-9559-C507566D4B36}"/>
              </a:ext>
            </a:extLst>
          </p:cNvPr>
          <p:cNvSpPr txBox="1"/>
          <p:nvPr/>
        </p:nvSpPr>
        <p:spPr>
          <a:xfrm>
            <a:off x="0" y="78658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Objective:</a:t>
            </a:r>
          </a:p>
          <a:p>
            <a:r>
              <a:rPr lang="en-GB" sz="3600" dirty="0"/>
              <a:t>	familiar with basic </a:t>
            </a:r>
            <a:r>
              <a:rPr lang="en-GB" sz="3600" dirty="0" err="1"/>
              <a:t>matlab</a:t>
            </a:r>
            <a:r>
              <a:rPr lang="en-GB" sz="3600" dirty="0"/>
              <a:t> GA syntax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970BE-C94F-4258-BB17-07A29398785E}"/>
              </a:ext>
            </a:extLst>
          </p:cNvPr>
          <p:cNvSpPr txBox="1"/>
          <p:nvPr/>
        </p:nvSpPr>
        <p:spPr>
          <a:xfrm>
            <a:off x="0" y="2127160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How: </a:t>
            </a:r>
          </a:p>
          <a:p>
            <a:r>
              <a:rPr lang="en-GB" sz="3600" dirty="0"/>
              <a:t>	Open folder “Example 1 Basic </a:t>
            </a:r>
            <a:r>
              <a:rPr lang="en-GB" sz="3600" dirty="0" err="1"/>
              <a:t>ga</a:t>
            </a:r>
            <a:r>
              <a:rPr lang="en-GB" sz="3600" dirty="0"/>
              <a:t>” and lets look at the code together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A6154E-3285-4387-8B84-9DC6583BDE25}"/>
              </a:ext>
            </a:extLst>
          </p:cNvPr>
          <p:cNvSpPr txBox="1"/>
          <p:nvPr/>
        </p:nvSpPr>
        <p:spPr>
          <a:xfrm>
            <a:off x="0" y="4021736"/>
            <a:ext cx="121920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Tasks: </a:t>
            </a:r>
            <a:r>
              <a:rPr lang="en-GB" sz="3600" dirty="0"/>
              <a:t>Solve the following function with constraints that y is integer </a:t>
            </a:r>
          </a:p>
          <a:p>
            <a:endParaRPr lang="en-GB" sz="36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Reference: https://en.wikipedia.org/wiki/Test_functions_for_optimization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584386-27CB-4A25-A027-F09341434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369" y="4766524"/>
            <a:ext cx="13876231" cy="1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8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055688-C142-4C32-805F-4C53AE4A7C7C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In class exercise (2) </a:t>
            </a:r>
            <a:endParaRPr lang="en-GB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AF899-C31E-4C84-87DC-4D3776BE7460}"/>
              </a:ext>
            </a:extLst>
          </p:cNvPr>
          <p:cNvSpPr txBox="1"/>
          <p:nvPr/>
        </p:nvSpPr>
        <p:spPr>
          <a:xfrm>
            <a:off x="0" y="1160502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Objective:</a:t>
            </a:r>
          </a:p>
          <a:p>
            <a:r>
              <a:rPr lang="en-GB" sz="3600" dirty="0"/>
              <a:t>	Understand the basic bilevel structure and how it can be solved by 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FB29EA-C22B-4ABD-A8CE-78B1B7F2DCFA}"/>
              </a:ext>
            </a:extLst>
          </p:cNvPr>
          <p:cNvSpPr txBox="1"/>
          <p:nvPr/>
        </p:nvSpPr>
        <p:spPr>
          <a:xfrm>
            <a:off x="0" y="363855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How: </a:t>
            </a:r>
          </a:p>
          <a:p>
            <a:r>
              <a:rPr lang="en-GB" sz="3600" dirty="0"/>
              <a:t>	Open folder “Example 2 </a:t>
            </a:r>
            <a:r>
              <a:rPr lang="en-GB" sz="3600" dirty="0" err="1"/>
              <a:t>SimpleBilevel</a:t>
            </a:r>
            <a:r>
              <a:rPr lang="en-GB" sz="36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377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4E759F-476E-491B-A989-689D082E07DF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In class exercise (3) </a:t>
            </a:r>
            <a:endParaRPr lang="en-GB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39C86-0C64-4FEB-99D2-E09323EFC837}"/>
              </a:ext>
            </a:extLst>
          </p:cNvPr>
          <p:cNvSpPr txBox="1"/>
          <p:nvPr/>
        </p:nvSpPr>
        <p:spPr>
          <a:xfrm>
            <a:off x="0" y="1160502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Objective:</a:t>
            </a:r>
          </a:p>
          <a:p>
            <a:r>
              <a:rPr lang="en-US" sz="3600" dirty="0"/>
              <a:t>S</a:t>
            </a:r>
            <a:r>
              <a:rPr lang="en-US" altLang="zh-CN" sz="3600" dirty="0"/>
              <a:t>olve simple network design problem</a:t>
            </a:r>
            <a:endParaRPr lang="en-GB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1C65BF-5BFA-487D-8753-4B0FBAC18EEF}"/>
              </a:ext>
            </a:extLst>
          </p:cNvPr>
          <p:cNvSpPr txBox="1"/>
          <p:nvPr/>
        </p:nvSpPr>
        <p:spPr>
          <a:xfrm>
            <a:off x="0" y="2789010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Network design problem:</a:t>
            </a:r>
          </a:p>
          <a:p>
            <a:pPr marL="742950" indent="-742950">
              <a:buAutoNum type="arabicPeriod"/>
            </a:pPr>
            <a:r>
              <a:rPr lang="en-US" sz="3600" dirty="0"/>
              <a:t>Given a network </a:t>
            </a:r>
          </a:p>
          <a:p>
            <a:pPr marL="742950" indent="-742950">
              <a:buAutoNum type="arabicPeriod"/>
            </a:pPr>
            <a:r>
              <a:rPr lang="en-US" sz="3600" dirty="0"/>
              <a:t>Create 4 links to connect the network</a:t>
            </a:r>
          </a:p>
          <a:p>
            <a:pPr marL="742950" indent="-742950">
              <a:buAutoNum type="arabicPeriod"/>
            </a:pPr>
            <a:r>
              <a:rPr lang="en-US" sz="3600" dirty="0"/>
              <a:t>Just assume passengers select the shortest path </a:t>
            </a:r>
          </a:p>
          <a:p>
            <a:pPr marL="742950" indent="-742950">
              <a:buAutoNum type="arabicPeriod"/>
            </a:pPr>
            <a:r>
              <a:rPr lang="en-US" sz="3600" dirty="0"/>
              <a:t>Minimize the travel time </a:t>
            </a:r>
          </a:p>
          <a:p>
            <a:pPr marL="742950" indent="-742950">
              <a:buAutoNum type="arabicPeriod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50168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85A31F-AE50-4BCB-8BC0-039A077F7BF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In class exercise (3) </a:t>
            </a:r>
            <a:endParaRPr lang="en-GB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7AA12C-BF16-4A9C-B9C6-A320A8F7F10F}"/>
              </a:ext>
            </a:extLst>
          </p:cNvPr>
          <p:cNvSpPr txBox="1"/>
          <p:nvPr/>
        </p:nvSpPr>
        <p:spPr>
          <a:xfrm>
            <a:off x="0" y="1160502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Your Tasks:</a:t>
            </a:r>
          </a:p>
          <a:p>
            <a:r>
              <a:rPr lang="en-GB" sz="3600" dirty="0"/>
              <a:t>1. Given the following demand </a:t>
            </a:r>
          </a:p>
          <a:p>
            <a:r>
              <a:rPr lang="en-GB" sz="3600" dirty="0">
                <a:solidFill>
                  <a:srgbClr val="FF0000"/>
                </a:solidFill>
              </a:rPr>
              <a:t>Node A </a:t>
            </a:r>
            <a:r>
              <a:rPr lang="en-US" altLang="zh-CN" sz="3600" dirty="0">
                <a:solidFill>
                  <a:srgbClr val="FF0000"/>
                </a:solidFill>
              </a:rPr>
              <a:t>–&gt; B : 50 pas</a:t>
            </a:r>
          </a:p>
          <a:p>
            <a:r>
              <a:rPr lang="en-US" sz="3600" dirty="0">
                <a:solidFill>
                  <a:srgbClr val="FF0000"/>
                </a:solidFill>
              </a:rPr>
              <a:t>Node </a:t>
            </a:r>
            <a:r>
              <a:rPr lang="en-GB" sz="3600" dirty="0">
                <a:solidFill>
                  <a:srgbClr val="FF0000"/>
                </a:solidFill>
              </a:rPr>
              <a:t>A </a:t>
            </a:r>
            <a:r>
              <a:rPr lang="en-US" altLang="zh-CN" sz="3600" dirty="0">
                <a:solidFill>
                  <a:srgbClr val="FF0000"/>
                </a:solidFill>
              </a:rPr>
              <a:t>–&gt; C:  60 pas</a:t>
            </a:r>
          </a:p>
          <a:p>
            <a:r>
              <a:rPr lang="en-US" sz="3600" dirty="0">
                <a:solidFill>
                  <a:srgbClr val="FF0000"/>
                </a:solidFill>
              </a:rPr>
              <a:t>Node A </a:t>
            </a:r>
            <a:r>
              <a:rPr lang="en-US" altLang="zh-CN" sz="3600" dirty="0">
                <a:solidFill>
                  <a:srgbClr val="FF0000"/>
                </a:solidFill>
              </a:rPr>
              <a:t>–&gt; D : 25 pas</a:t>
            </a:r>
          </a:p>
          <a:p>
            <a:r>
              <a:rPr lang="en-GB" sz="3600" dirty="0"/>
              <a:t>2. Instead of having 4 links. You can build as many links as possible. However, each link’s construction cost is $100.</a:t>
            </a:r>
          </a:p>
          <a:p>
            <a:r>
              <a:rPr lang="en-GB" sz="3600" dirty="0"/>
              <a:t>3. Design the network </a:t>
            </a:r>
          </a:p>
        </p:txBody>
      </p:sp>
    </p:spTree>
    <p:extLst>
      <p:ext uri="{BB962C8B-B14F-4D97-AF65-F5344CB8AC3E}">
        <p14:creationId xmlns:p14="http://schemas.microsoft.com/office/powerpoint/2010/main" val="178654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C4D0B9-6B74-4600-AB0C-9279D34ACFC9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In class exercise (3) </a:t>
            </a:r>
            <a:endParaRPr lang="en-GB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3DD94-9CB5-46D2-A011-A170D4FD7702}"/>
              </a:ext>
            </a:extLst>
          </p:cNvPr>
          <p:cNvSpPr txBox="1"/>
          <p:nvPr/>
        </p:nvSpPr>
        <p:spPr>
          <a:xfrm>
            <a:off x="0" y="1160502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Your Tasks:</a:t>
            </a:r>
          </a:p>
          <a:p>
            <a:r>
              <a:rPr lang="en-GB" sz="3600" dirty="0"/>
              <a:t>1. Given the following demand </a:t>
            </a:r>
          </a:p>
          <a:p>
            <a:r>
              <a:rPr lang="en-GB" sz="3600" dirty="0">
                <a:solidFill>
                  <a:srgbClr val="FF0000"/>
                </a:solidFill>
              </a:rPr>
              <a:t>Node A </a:t>
            </a:r>
            <a:r>
              <a:rPr lang="en-US" altLang="zh-CN" sz="3600" dirty="0">
                <a:solidFill>
                  <a:srgbClr val="FF0000"/>
                </a:solidFill>
              </a:rPr>
              <a:t>–&gt; B : 50 pas</a:t>
            </a:r>
          </a:p>
          <a:p>
            <a:r>
              <a:rPr lang="en-US" sz="3600" dirty="0">
                <a:solidFill>
                  <a:srgbClr val="FF0000"/>
                </a:solidFill>
              </a:rPr>
              <a:t>Node </a:t>
            </a:r>
            <a:r>
              <a:rPr lang="en-GB" sz="3600" dirty="0">
                <a:solidFill>
                  <a:srgbClr val="FF0000"/>
                </a:solidFill>
              </a:rPr>
              <a:t>A </a:t>
            </a:r>
            <a:r>
              <a:rPr lang="en-US" altLang="zh-CN" sz="3600" dirty="0">
                <a:solidFill>
                  <a:srgbClr val="FF0000"/>
                </a:solidFill>
              </a:rPr>
              <a:t>–&gt; C:  60 pas</a:t>
            </a:r>
          </a:p>
          <a:p>
            <a:r>
              <a:rPr lang="en-US" sz="3600" dirty="0">
                <a:solidFill>
                  <a:srgbClr val="FF0000"/>
                </a:solidFill>
              </a:rPr>
              <a:t>Node A </a:t>
            </a:r>
            <a:r>
              <a:rPr lang="en-US" altLang="zh-CN" sz="3600" dirty="0">
                <a:solidFill>
                  <a:srgbClr val="FF0000"/>
                </a:solidFill>
              </a:rPr>
              <a:t>–&gt; D : 25 pas</a:t>
            </a:r>
          </a:p>
          <a:p>
            <a:r>
              <a:rPr lang="en-GB" sz="3600" dirty="0"/>
              <a:t>2. Instead of having 4 links. You can build as many links as possible. However, each link’s construction cost is $100.</a:t>
            </a:r>
          </a:p>
          <a:p>
            <a:r>
              <a:rPr lang="en-GB" sz="3600" dirty="0"/>
              <a:t>3. Design the network </a:t>
            </a:r>
          </a:p>
        </p:txBody>
      </p:sp>
    </p:spTree>
    <p:extLst>
      <p:ext uri="{BB962C8B-B14F-4D97-AF65-F5344CB8AC3E}">
        <p14:creationId xmlns:p14="http://schemas.microsoft.com/office/powerpoint/2010/main" val="2731174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F3CB38-4091-439E-8020-D36261CBEB94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In class exercise (4) </a:t>
            </a:r>
            <a:endParaRPr lang="en-GB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C0A45D-6F0E-4E3E-AD21-F058406EA1B4}"/>
              </a:ext>
            </a:extLst>
          </p:cNvPr>
          <p:cNvSpPr txBox="1"/>
          <p:nvPr/>
        </p:nvSpPr>
        <p:spPr>
          <a:xfrm>
            <a:off x="0" y="1160502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Objective:</a:t>
            </a:r>
          </a:p>
          <a:p>
            <a:pPr lvl="1"/>
            <a:r>
              <a:rPr lang="en-US" sz="3600" dirty="0"/>
              <a:t>Solve frequency design with transit assignment</a:t>
            </a:r>
            <a:endParaRPr lang="en-GB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7EE912-3EC6-4BB9-A50D-4E9AA2E97C24}"/>
              </a:ext>
            </a:extLst>
          </p:cNvPr>
          <p:cNvSpPr txBox="1"/>
          <p:nvPr/>
        </p:nvSpPr>
        <p:spPr>
          <a:xfrm>
            <a:off x="0" y="264151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How: </a:t>
            </a:r>
          </a:p>
          <a:p>
            <a:r>
              <a:rPr lang="en-GB" sz="3600" dirty="0"/>
              <a:t>	Open folder “Example 4 </a:t>
            </a:r>
            <a:r>
              <a:rPr lang="en-GB" sz="3600" dirty="0" err="1"/>
              <a:t>FrequencyDesign</a:t>
            </a:r>
            <a:r>
              <a:rPr lang="en-GB" sz="36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9551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39405F-FCAA-4509-91CF-8BF24DEEB203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In class exercise (4) </a:t>
            </a:r>
            <a:endParaRPr lang="en-GB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F5670-C984-423C-9E8C-2EA35FA374E7}"/>
              </a:ext>
            </a:extLst>
          </p:cNvPr>
          <p:cNvSpPr txBox="1"/>
          <p:nvPr/>
        </p:nvSpPr>
        <p:spPr>
          <a:xfrm>
            <a:off x="0" y="833437"/>
            <a:ext cx="1078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Your Tasks: </a:t>
            </a:r>
            <a:r>
              <a:rPr lang="en-GB" sz="3600" dirty="0"/>
              <a:t>Revisit the first exercise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AE39A6-DBC2-4379-A040-B362F5FD2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1479768"/>
            <a:ext cx="81915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63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EDA4AB-4EAC-4115-801F-7651FF95332B}"/>
              </a:ext>
            </a:extLst>
          </p:cNvPr>
          <p:cNvSpPr txBox="1"/>
          <p:nvPr/>
        </p:nvSpPr>
        <p:spPr>
          <a:xfrm>
            <a:off x="0" y="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Idea on more integrated design </a:t>
            </a:r>
            <a:endParaRPr lang="en-GB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04C817-C5CE-42CB-9D2F-4C11E1454D9C}"/>
              </a:ext>
            </a:extLst>
          </p:cNvPr>
          <p:cNvSpPr/>
          <p:nvPr/>
        </p:nvSpPr>
        <p:spPr>
          <a:xfrm>
            <a:off x="3133725" y="1538942"/>
            <a:ext cx="4248150" cy="9334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Network structure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16C9D4-A439-46F5-B2C7-04EE48AE1CCA}"/>
              </a:ext>
            </a:extLst>
          </p:cNvPr>
          <p:cNvSpPr/>
          <p:nvPr/>
        </p:nvSpPr>
        <p:spPr>
          <a:xfrm>
            <a:off x="7381875" y="1538942"/>
            <a:ext cx="3981450" cy="9334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Frequency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3FB05F-2B7C-48D8-88F2-4FF4805CA382}"/>
              </a:ext>
            </a:extLst>
          </p:cNvPr>
          <p:cNvSpPr/>
          <p:nvPr/>
        </p:nvSpPr>
        <p:spPr>
          <a:xfrm>
            <a:off x="2724150" y="1348442"/>
            <a:ext cx="9315450" cy="12614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30EDB-3C9F-472A-9987-DDB96CB3C489}"/>
              </a:ext>
            </a:extLst>
          </p:cNvPr>
          <p:cNvSpPr txBox="1"/>
          <p:nvPr/>
        </p:nvSpPr>
        <p:spPr>
          <a:xfrm>
            <a:off x="152400" y="1611243"/>
            <a:ext cx="2705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GA Solution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3FC9E1-EE12-4FB5-96B6-B40DD25EA693}"/>
              </a:ext>
            </a:extLst>
          </p:cNvPr>
          <p:cNvSpPr/>
          <p:nvPr/>
        </p:nvSpPr>
        <p:spPr>
          <a:xfrm>
            <a:off x="4190999" y="3867150"/>
            <a:ext cx="5448300" cy="706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Create network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69B662-EFD6-4AEF-9A75-CFC58865E134}"/>
              </a:ext>
            </a:extLst>
          </p:cNvPr>
          <p:cNvSpPr/>
          <p:nvPr/>
        </p:nvSpPr>
        <p:spPr>
          <a:xfrm>
            <a:off x="4190999" y="4875430"/>
            <a:ext cx="5314950" cy="706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Assignment on the network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116F89-A88C-46FB-8516-6E19CB650F66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 flipH="1">
            <a:off x="6934200" y="2609850"/>
            <a:ext cx="447675" cy="102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7A9A979-08CB-4E22-8345-A1A5BC4C911F}"/>
              </a:ext>
            </a:extLst>
          </p:cNvPr>
          <p:cNvSpPr/>
          <p:nvPr/>
        </p:nvSpPr>
        <p:spPr>
          <a:xfrm>
            <a:off x="3448050" y="3638550"/>
            <a:ext cx="6972300" cy="2152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ACECE8-853A-486D-B837-E1BEC8E2F957}"/>
              </a:ext>
            </a:extLst>
          </p:cNvPr>
          <p:cNvSpPr txBox="1"/>
          <p:nvPr/>
        </p:nvSpPr>
        <p:spPr>
          <a:xfrm>
            <a:off x="3576637" y="6235125"/>
            <a:ext cx="6543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u="sng" dirty="0"/>
              <a:t>Function to evaluate the fitness value </a:t>
            </a:r>
          </a:p>
        </p:txBody>
      </p:sp>
    </p:spTree>
    <p:extLst>
      <p:ext uri="{BB962C8B-B14F-4D97-AF65-F5344CB8AC3E}">
        <p14:creationId xmlns:p14="http://schemas.microsoft.com/office/powerpoint/2010/main" val="2417084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317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Jiang</dc:creator>
  <cp:lastModifiedBy>Yu Jiang</cp:lastModifiedBy>
  <cp:revision>14</cp:revision>
  <dcterms:created xsi:type="dcterms:W3CDTF">2019-03-29T13:13:15Z</dcterms:created>
  <dcterms:modified xsi:type="dcterms:W3CDTF">2019-03-29T14:26:16Z</dcterms:modified>
</cp:coreProperties>
</file>