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054B-22C0-4941-A70B-DADFB797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981D-D4B4-4BF1-A5E2-AF933DF2A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9804-F281-4191-AE80-D23D6760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A6050-5C61-48A5-A3A9-BDE277D6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A4CC-C683-49C5-9E55-60D2A240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A80B-8199-4FD2-A0D4-384947A5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C12-DA04-4BBF-A909-D89B60F9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157C-834E-414D-AE0A-A4729F72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2CE1-FED8-41EF-9C66-EA45FD3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A640-7C9F-48BC-B1E0-DB31AA6D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3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9702A-BF88-4619-A06E-84F5A38F6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FADB-F4C6-4AD4-8234-2CE62B4E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8D33-4C23-41E7-9756-1C1053F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242F-9A0C-4BED-B476-ECE56C9B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45E7-9FAF-42E0-BACB-3B2D314D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9213-A876-4EE8-9C92-10D43B83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5496-ED83-4B4E-AD8A-1F5A8612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261-7439-4407-BD1E-275E013F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86F9-15F0-42F6-A1C9-99F268DD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C7C6-B0DC-4A88-A618-E6F37D21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30F5-6B4D-46EF-B62D-FF219AEA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60C0A-9DEB-4629-B92A-9F97DBC3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358C-005A-406D-8AEC-973768CD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2AF8-0935-4854-BB22-AD12C32E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97FC-0E4E-41C5-975D-28B08E35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AE5D-791B-49F3-B701-72EAB88C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2677-3241-4D22-A75C-7AE000708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7531-E226-4BFB-85D8-D555F9F8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0A94-C96F-4ACA-929F-45367D2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9680-9512-4B50-AB4D-8234EA64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A879-7F9C-4467-900C-30AAA34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AF2E-3AC3-4770-8445-7F1DD102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9CDB-9729-47FC-9A08-496C7D36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FA6A0-669F-48B9-9425-96DCB58B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BA08-BADD-4D92-853D-33865AB56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2AF67-C223-4421-9F75-CC5CFD27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A5473-6149-4985-8336-6B5E90E2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C230F-CF6B-4844-B7B1-DC6F3FDE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1AC8A-B712-4E1A-8530-A73C41E1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0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30AF-307B-48C9-BC1F-87EF7850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B7F1C-7C42-4414-8923-0D336F10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4938B-FB13-44C9-A0C6-BE8F5CD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A56B8-209D-4F1F-9A0B-26283065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42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3567F-9DC3-46E0-95D7-5769D2ED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C255E-59A5-4C4F-A4C1-8FA2A77B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FCD38-F846-40C0-A202-C6EDF8FF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F-629F-44AF-A3D9-159A1209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0B06-4977-4828-9EE0-752DEF85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4EB3B-BF75-49C0-A506-E0417863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74DFD-E99A-4E39-8C60-7F98E314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6BE62-5867-4481-84B8-8CF114C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9E198-459C-4C60-B9B8-A333375D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1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09F9-9539-44C7-A325-D2D58642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80087-F69A-4DDB-98C3-15D02087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0A7C-2947-41A5-AA77-8DA037CA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51E-F16C-4E22-8F8B-D3907F17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457E-26B1-4305-A97E-0CBCA7CE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7563-7222-4D75-9669-86DECD86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C5F43-2EE7-465B-9244-8284FD2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9BBE-CA78-49CA-97EB-3E054ED1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8D72-D16C-4739-BCDA-4F08C613D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B4AD-90DF-4824-B680-75EBB55E05A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24A3-DAC0-47B5-87C4-99BE70B8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CE82-5285-401E-9F1A-336810FC7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52EFB-DD49-4FB2-8AE0-1A7D59BFFB9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Exercise (0)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58D13-E21A-458A-8F14-B728EA13CC6A}"/>
              </a:ext>
            </a:extLst>
          </p:cNvPr>
          <p:cNvSpPr txBox="1"/>
          <p:nvPr/>
        </p:nvSpPr>
        <p:spPr>
          <a:xfrm>
            <a:off x="0" y="78658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GB" sz="3600" dirty="0"/>
              <a:t>	know how to decode binary GA presentation to variables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367A8-D2FD-45D9-A0C7-A571C29D8D02}"/>
              </a:ext>
            </a:extLst>
          </p:cNvPr>
          <p:cNvSpPr txBox="1"/>
          <p:nvPr/>
        </p:nvSpPr>
        <p:spPr>
          <a:xfrm>
            <a:off x="0" y="222867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 Example 0” and study the code your self</a:t>
            </a:r>
          </a:p>
          <a:p>
            <a:r>
              <a:rPr lang="en-GB" sz="3600" dirty="0"/>
              <a:t>        “ </a:t>
            </a:r>
            <a:r>
              <a:rPr lang="en-GB" sz="3600" dirty="0" err="1"/>
              <a:t>main.m</a:t>
            </a:r>
            <a:r>
              <a:rPr lang="en-GB" sz="3600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8B168-9D7C-4F0F-8BAE-69B041D935A6}"/>
              </a:ext>
            </a:extLst>
          </p:cNvPr>
          <p:cNvSpPr txBox="1"/>
          <p:nvPr/>
        </p:nvSpPr>
        <p:spPr>
          <a:xfrm>
            <a:off x="0" y="400339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Task:</a:t>
            </a:r>
          </a:p>
          <a:p>
            <a:r>
              <a:rPr lang="en-GB" sz="3600" dirty="0"/>
              <a:t>Given    [1,0,1,0,1,1,1,0,0,1];</a:t>
            </a:r>
          </a:p>
          <a:p>
            <a:pPr marL="742950" indent="-742950">
              <a:buAutoNum type="alphaLcPeriod"/>
            </a:pPr>
            <a:r>
              <a:rPr lang="en-GB" sz="3600" dirty="0"/>
              <a:t>If it represents a integer value, what it is </a:t>
            </a:r>
          </a:p>
          <a:p>
            <a:pPr marL="742950" indent="-742950">
              <a:buAutoNum type="alphaLcPeriod"/>
            </a:pPr>
            <a:r>
              <a:rPr lang="en-GB" sz="3600" dirty="0"/>
              <a:t>If it represents a continuous value between 4 and 8, what it is  </a:t>
            </a:r>
          </a:p>
        </p:txBody>
      </p:sp>
    </p:spTree>
    <p:extLst>
      <p:ext uri="{BB962C8B-B14F-4D97-AF65-F5344CB8AC3E}">
        <p14:creationId xmlns:p14="http://schemas.microsoft.com/office/powerpoint/2010/main" val="22662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64CF43-87F0-471A-92BD-69FF6E4B2F0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Exercise (1)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553B2-0859-48F9-9559-C507566D4B36}"/>
              </a:ext>
            </a:extLst>
          </p:cNvPr>
          <p:cNvSpPr txBox="1"/>
          <p:nvPr/>
        </p:nvSpPr>
        <p:spPr>
          <a:xfrm>
            <a:off x="0" y="78658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GB" sz="3600" dirty="0"/>
              <a:t>	familiar with basic </a:t>
            </a:r>
            <a:r>
              <a:rPr lang="en-GB" sz="3600" dirty="0" err="1"/>
              <a:t>matlab</a:t>
            </a:r>
            <a:r>
              <a:rPr lang="en-GB" sz="3600" dirty="0"/>
              <a:t> GA syntax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970BE-C94F-4258-BB17-07A29398785E}"/>
              </a:ext>
            </a:extLst>
          </p:cNvPr>
          <p:cNvSpPr txBox="1"/>
          <p:nvPr/>
        </p:nvSpPr>
        <p:spPr>
          <a:xfrm>
            <a:off x="0" y="212716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“Example 1 Basic </a:t>
            </a:r>
            <a:r>
              <a:rPr lang="en-GB" sz="3600" dirty="0" err="1"/>
              <a:t>ga</a:t>
            </a:r>
            <a:r>
              <a:rPr lang="en-GB" sz="3600" dirty="0"/>
              <a:t>” and lets look at the code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6154E-3285-4387-8B84-9DC6583BDE25}"/>
              </a:ext>
            </a:extLst>
          </p:cNvPr>
          <p:cNvSpPr txBox="1"/>
          <p:nvPr/>
        </p:nvSpPr>
        <p:spPr>
          <a:xfrm>
            <a:off x="0" y="4021736"/>
            <a:ext cx="12192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Tasks: </a:t>
            </a:r>
            <a:r>
              <a:rPr lang="en-GB" sz="3600" dirty="0"/>
              <a:t>Solve the following function with constraints that x is integer </a:t>
            </a:r>
          </a:p>
          <a:p>
            <a:endParaRPr lang="en-GB" sz="36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Reference: https://en.wikipedia.org/wiki/Test_functions_for_optimization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84386-27CB-4A25-A027-F0934143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853" y="1081938"/>
            <a:ext cx="13876231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55688-C142-4C32-805F-4C53AE4A7C7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Exercise (2)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AF899-C31E-4C84-87DC-4D3776BE7460}"/>
              </a:ext>
            </a:extLst>
          </p:cNvPr>
          <p:cNvSpPr txBox="1"/>
          <p:nvPr/>
        </p:nvSpPr>
        <p:spPr>
          <a:xfrm>
            <a:off x="0" y="116050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GB" sz="3600" dirty="0"/>
              <a:t>	Understand the basic bilevel structure and how it can be solved by 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B29EA-C22B-4ABD-A8CE-78B1B7F2DCFA}"/>
              </a:ext>
            </a:extLst>
          </p:cNvPr>
          <p:cNvSpPr txBox="1"/>
          <p:nvPr/>
        </p:nvSpPr>
        <p:spPr>
          <a:xfrm>
            <a:off x="0" y="363855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“Example 2 </a:t>
            </a:r>
            <a:r>
              <a:rPr lang="en-GB" sz="3600" dirty="0" err="1"/>
              <a:t>SimpleBilevel</a:t>
            </a:r>
            <a:r>
              <a:rPr lang="en-GB" sz="36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B2646-C7B9-4898-BC76-0765522F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68" y="5056185"/>
            <a:ext cx="4433154" cy="128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C33C4-7C92-40C4-99A4-74A61089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70" y="5166624"/>
            <a:ext cx="4433154" cy="13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7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E759F-476E-491B-A989-689D082E07D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Exercise (3) 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39C86-0C64-4FEB-99D2-E09323EFC837}"/>
              </a:ext>
            </a:extLst>
          </p:cNvPr>
          <p:cNvSpPr txBox="1"/>
          <p:nvPr/>
        </p:nvSpPr>
        <p:spPr>
          <a:xfrm>
            <a:off x="0" y="116050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US" sz="3600" dirty="0"/>
              <a:t>S</a:t>
            </a:r>
            <a:r>
              <a:rPr lang="en-US" altLang="zh-CN" sz="3600" dirty="0"/>
              <a:t>olve simple network design problem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C65BF-5BFA-487D-8753-4B0FBAC18EEF}"/>
              </a:ext>
            </a:extLst>
          </p:cNvPr>
          <p:cNvSpPr txBox="1"/>
          <p:nvPr/>
        </p:nvSpPr>
        <p:spPr>
          <a:xfrm>
            <a:off x="0" y="278901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Network design problem:</a:t>
            </a:r>
          </a:p>
          <a:p>
            <a:pPr marL="742950" indent="-742950">
              <a:buAutoNum type="arabicPeriod"/>
            </a:pPr>
            <a:r>
              <a:rPr lang="en-US" sz="3600" dirty="0"/>
              <a:t>Given a network </a:t>
            </a:r>
          </a:p>
          <a:p>
            <a:pPr marL="742950" indent="-742950">
              <a:buFontTx/>
              <a:buAutoNum type="arabicPeriod"/>
            </a:pPr>
            <a:r>
              <a:rPr lang="en-US" sz="3600" dirty="0" err="1"/>
              <a:t>AssumeCreate</a:t>
            </a:r>
            <a:r>
              <a:rPr lang="en-US" sz="3600" dirty="0"/>
              <a:t> 4 links to connect the network</a:t>
            </a:r>
          </a:p>
          <a:p>
            <a:pPr marL="742950" indent="-742950">
              <a:buAutoNum type="arabicPeriod"/>
            </a:pPr>
            <a:r>
              <a:rPr lang="en-US" sz="3600" dirty="0"/>
              <a:t> passengers select the shortest path </a:t>
            </a:r>
          </a:p>
          <a:p>
            <a:pPr marL="742950" indent="-742950">
              <a:buAutoNum type="arabicPeriod"/>
            </a:pPr>
            <a:r>
              <a:rPr lang="en-US" sz="3600" dirty="0"/>
              <a:t>T</a:t>
            </a:r>
            <a:r>
              <a:rPr lang="en-US" altLang="zh-CN" sz="3600" dirty="0"/>
              <a:t>he objective is to m</a:t>
            </a:r>
            <a:r>
              <a:rPr lang="en-US" sz="3600" dirty="0"/>
              <a:t>inimize the total travel time </a:t>
            </a:r>
          </a:p>
          <a:p>
            <a:pPr marL="742950" indent="-742950"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0168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5A31F-AE50-4BCB-8BC0-039A077F7BF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Exercise (4)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A12C-BF16-4A9C-B9C6-A320A8F7F10F}"/>
              </a:ext>
            </a:extLst>
          </p:cNvPr>
          <p:cNvSpPr txBox="1"/>
          <p:nvPr/>
        </p:nvSpPr>
        <p:spPr>
          <a:xfrm>
            <a:off x="0" y="116050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Tasks:</a:t>
            </a:r>
          </a:p>
          <a:p>
            <a:r>
              <a:rPr lang="en-GB" sz="3600" dirty="0"/>
              <a:t>1. Given the following demand </a:t>
            </a:r>
          </a:p>
          <a:p>
            <a:r>
              <a:rPr lang="en-GB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B : 50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</a:t>
            </a:r>
            <a:r>
              <a:rPr lang="en-GB" sz="3600" dirty="0">
                <a:solidFill>
                  <a:srgbClr val="FF0000"/>
                </a:solidFill>
              </a:rPr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–&gt; C:  60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D : 25 pas</a:t>
            </a:r>
          </a:p>
          <a:p>
            <a:r>
              <a:rPr lang="en-GB" sz="3600" dirty="0"/>
              <a:t>2. Instead of having 4 links. You can build as many links as possible. However, each link’s construction cost is $100.</a:t>
            </a:r>
          </a:p>
          <a:p>
            <a:r>
              <a:rPr lang="en-GB" sz="3600" dirty="0"/>
              <a:t>3. Design the network (still assume shortest path)</a:t>
            </a:r>
          </a:p>
        </p:txBody>
      </p:sp>
    </p:spTree>
    <p:extLst>
      <p:ext uri="{BB962C8B-B14F-4D97-AF65-F5344CB8AC3E}">
        <p14:creationId xmlns:p14="http://schemas.microsoft.com/office/powerpoint/2010/main" val="178654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4D0B9-6B74-4600-AB0C-9279D34ACFC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Exercise (3)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DD94-9CB5-46D2-A011-A170D4FD7702}"/>
              </a:ext>
            </a:extLst>
          </p:cNvPr>
          <p:cNvSpPr txBox="1"/>
          <p:nvPr/>
        </p:nvSpPr>
        <p:spPr>
          <a:xfrm>
            <a:off x="0" y="116050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Tasks:</a:t>
            </a:r>
          </a:p>
          <a:p>
            <a:r>
              <a:rPr lang="en-GB" sz="3600" dirty="0"/>
              <a:t>1. Given the following demand </a:t>
            </a:r>
          </a:p>
          <a:p>
            <a:r>
              <a:rPr lang="en-GB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B : 50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</a:t>
            </a:r>
            <a:r>
              <a:rPr lang="en-GB" sz="3600" dirty="0">
                <a:solidFill>
                  <a:srgbClr val="FF0000"/>
                </a:solidFill>
              </a:rPr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–&gt; C:  60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D : 25 pas</a:t>
            </a:r>
          </a:p>
          <a:p>
            <a:r>
              <a:rPr lang="en-GB" sz="3600" dirty="0"/>
              <a:t>2. Instead of having 4 links. You can build as many links as possible. However, each link’s construction cost is $100.</a:t>
            </a:r>
          </a:p>
          <a:p>
            <a:r>
              <a:rPr lang="en-GB" sz="3600" dirty="0"/>
              <a:t>3. Design the network </a:t>
            </a:r>
          </a:p>
        </p:txBody>
      </p:sp>
    </p:spTree>
    <p:extLst>
      <p:ext uri="{BB962C8B-B14F-4D97-AF65-F5344CB8AC3E}">
        <p14:creationId xmlns:p14="http://schemas.microsoft.com/office/powerpoint/2010/main" val="273117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F3CB38-4091-439E-8020-D36261CBEB9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(4)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45D-6F0E-4E3E-AD21-F058406EA1B4}"/>
              </a:ext>
            </a:extLst>
          </p:cNvPr>
          <p:cNvSpPr txBox="1"/>
          <p:nvPr/>
        </p:nvSpPr>
        <p:spPr>
          <a:xfrm>
            <a:off x="0" y="116050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pPr lvl="1"/>
            <a:r>
              <a:rPr lang="en-US" sz="3600" dirty="0"/>
              <a:t>Solve frequency design with transit assignment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EE912-3EC6-4BB9-A50D-4E9AA2E97C24}"/>
              </a:ext>
            </a:extLst>
          </p:cNvPr>
          <p:cNvSpPr txBox="1"/>
          <p:nvPr/>
        </p:nvSpPr>
        <p:spPr>
          <a:xfrm>
            <a:off x="0" y="264151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“Example 4 Frequency Design”</a:t>
            </a:r>
          </a:p>
        </p:txBody>
      </p:sp>
    </p:spTree>
    <p:extLst>
      <p:ext uri="{BB962C8B-B14F-4D97-AF65-F5344CB8AC3E}">
        <p14:creationId xmlns:p14="http://schemas.microsoft.com/office/powerpoint/2010/main" val="101955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9405F-FCAA-4509-91CF-8BF24DEEB20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(4) 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F5670-C984-423C-9E8C-2EA35FA374E7}"/>
              </a:ext>
            </a:extLst>
          </p:cNvPr>
          <p:cNvSpPr txBox="1"/>
          <p:nvPr/>
        </p:nvSpPr>
        <p:spPr>
          <a:xfrm>
            <a:off x="0" y="833437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Tasks: </a:t>
            </a:r>
            <a:r>
              <a:rPr lang="en-GB" sz="3600" dirty="0"/>
              <a:t>Revisit the first exercise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E39A6-DBC2-4379-A040-B362F5FD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94" y="1571208"/>
            <a:ext cx="8191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DA4AB-4EAC-4115-801F-7651FF95332B}"/>
              </a:ext>
            </a:extLst>
          </p:cNvPr>
          <p:cNvSpPr txBox="1"/>
          <p:nvPr/>
        </p:nvSpPr>
        <p:spPr>
          <a:xfrm>
            <a:off x="0" y="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Idea on more complicated network  design </a:t>
            </a:r>
            <a:endParaRPr lang="en-GB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4C817-C5CE-42CB-9D2F-4C11E1454D9C}"/>
              </a:ext>
            </a:extLst>
          </p:cNvPr>
          <p:cNvSpPr/>
          <p:nvPr/>
        </p:nvSpPr>
        <p:spPr>
          <a:xfrm>
            <a:off x="3133725" y="1538942"/>
            <a:ext cx="4248150" cy="9334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Network structure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6C9D4-A439-46F5-B2C7-04EE48AE1CCA}"/>
              </a:ext>
            </a:extLst>
          </p:cNvPr>
          <p:cNvSpPr/>
          <p:nvPr/>
        </p:nvSpPr>
        <p:spPr>
          <a:xfrm>
            <a:off x="7381875" y="1538942"/>
            <a:ext cx="3981450" cy="9334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Frequency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FB05F-2B7C-48D8-88F2-4FF4805CA382}"/>
              </a:ext>
            </a:extLst>
          </p:cNvPr>
          <p:cNvSpPr/>
          <p:nvPr/>
        </p:nvSpPr>
        <p:spPr>
          <a:xfrm>
            <a:off x="2724150" y="1348442"/>
            <a:ext cx="9315450" cy="1261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30EDB-3C9F-472A-9987-DDB96CB3C489}"/>
              </a:ext>
            </a:extLst>
          </p:cNvPr>
          <p:cNvSpPr txBox="1"/>
          <p:nvPr/>
        </p:nvSpPr>
        <p:spPr>
          <a:xfrm>
            <a:off x="123825" y="646331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GA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FC9E1-EE12-4FB5-96B6-B40DD25EA693}"/>
              </a:ext>
            </a:extLst>
          </p:cNvPr>
          <p:cNvSpPr/>
          <p:nvPr/>
        </p:nvSpPr>
        <p:spPr>
          <a:xfrm>
            <a:off x="4190999" y="3867150"/>
            <a:ext cx="5448300" cy="706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Create network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9B662-EFD6-4AEF-9A75-CFC58865E134}"/>
              </a:ext>
            </a:extLst>
          </p:cNvPr>
          <p:cNvSpPr/>
          <p:nvPr/>
        </p:nvSpPr>
        <p:spPr>
          <a:xfrm>
            <a:off x="4190999" y="4875430"/>
            <a:ext cx="5314950" cy="706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Assignment on the network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16F89-A88C-46FB-8516-6E19CB650F66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6934200" y="2609850"/>
            <a:ext cx="447675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9A979-08CB-4E22-8345-A1A5BC4C911F}"/>
              </a:ext>
            </a:extLst>
          </p:cNvPr>
          <p:cNvSpPr/>
          <p:nvPr/>
        </p:nvSpPr>
        <p:spPr>
          <a:xfrm>
            <a:off x="3448050" y="3638550"/>
            <a:ext cx="6972300" cy="215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CECE8-853A-486D-B837-E1BEC8E2F957}"/>
              </a:ext>
            </a:extLst>
          </p:cNvPr>
          <p:cNvSpPr txBox="1"/>
          <p:nvPr/>
        </p:nvSpPr>
        <p:spPr>
          <a:xfrm>
            <a:off x="3576637" y="6235125"/>
            <a:ext cx="654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/>
              <a:t>Function to evaluate the fitness value </a:t>
            </a:r>
          </a:p>
        </p:txBody>
      </p:sp>
    </p:spTree>
    <p:extLst>
      <p:ext uri="{BB962C8B-B14F-4D97-AF65-F5344CB8AC3E}">
        <p14:creationId xmlns:p14="http://schemas.microsoft.com/office/powerpoint/2010/main" val="241708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316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26</cp:revision>
  <dcterms:created xsi:type="dcterms:W3CDTF">2019-03-29T13:13:15Z</dcterms:created>
  <dcterms:modified xsi:type="dcterms:W3CDTF">2020-01-15T12:42:40Z</dcterms:modified>
</cp:coreProperties>
</file>