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3"/>
  </p:notesMasterIdLst>
  <p:sldIdLst>
    <p:sldId id="256" r:id="rId2"/>
    <p:sldId id="262" r:id="rId3"/>
    <p:sldId id="257" r:id="rId4"/>
    <p:sldId id="263" r:id="rId5"/>
    <p:sldId id="258" r:id="rId6"/>
    <p:sldId id="266" r:id="rId7"/>
    <p:sldId id="268" r:id="rId8"/>
    <p:sldId id="267" r:id="rId9"/>
    <p:sldId id="269" r:id="rId10"/>
    <p:sldId id="270" r:id="rId11"/>
    <p:sldId id="271" r:id="rId12"/>
    <p:sldId id="272" r:id="rId13"/>
    <p:sldId id="273" r:id="rId14"/>
    <p:sldId id="274" r:id="rId15"/>
    <p:sldId id="275" r:id="rId16"/>
    <p:sldId id="281" r:id="rId17"/>
    <p:sldId id="284" r:id="rId18"/>
    <p:sldId id="264" r:id="rId19"/>
    <p:sldId id="276" r:id="rId20"/>
    <p:sldId id="282" r:id="rId21"/>
    <p:sldId id="283" r:id="rId22"/>
    <p:sldId id="261" r:id="rId23"/>
    <p:sldId id="277" r:id="rId24"/>
    <p:sldId id="278" r:id="rId25"/>
    <p:sldId id="279" r:id="rId26"/>
    <p:sldId id="280"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1E1117-6BEE-471A-AFC5-F1F805C6DA09}">
          <p14:sldIdLst>
            <p14:sldId id="256"/>
          </p14:sldIdLst>
        </p14:section>
        <p14:section name="Problem Framing and Big Picture" id="{0220B0E9-B1F2-4C11-B514-FD5C2A47A8DD}">
          <p14:sldIdLst>
            <p14:sldId id="262"/>
            <p14:sldId id="257"/>
          </p14:sldIdLst>
        </p14:section>
        <p14:section name="Methods and Procedure" id="{E8571E10-573F-4492-8814-796624B4CA51}">
          <p14:sldIdLst>
            <p14:sldId id="263"/>
            <p14:sldId id="258"/>
            <p14:sldId id="266"/>
            <p14:sldId id="268"/>
            <p14:sldId id="267"/>
            <p14:sldId id="269"/>
            <p14:sldId id="270"/>
            <p14:sldId id="271"/>
            <p14:sldId id="272"/>
            <p14:sldId id="273"/>
            <p14:sldId id="274"/>
            <p14:sldId id="275"/>
            <p14:sldId id="281"/>
            <p14:sldId id="284"/>
          </p14:sldIdLst>
        </p14:section>
        <p14:section name="Results and Discussion" id="{DD1D1DAF-B980-450E-9F00-945A5F553510}">
          <p14:sldIdLst>
            <p14:sldId id="264"/>
            <p14:sldId id="276"/>
            <p14:sldId id="282"/>
            <p14:sldId id="283"/>
          </p14:sldIdLst>
        </p14:section>
        <p14:section name="Appendix" id="{522847B0-C9F3-4806-9596-5A822B3BCACB}">
          <p14:sldIdLst>
            <p14:sldId id="261"/>
            <p14:sldId id="277"/>
            <p14:sldId id="278"/>
            <p14:sldId id="279"/>
            <p14:sldId id="280"/>
            <p14:sldId id="285"/>
            <p14:sldId id="286"/>
            <p14:sldId id="287"/>
          </p14:sldIdLst>
        </p14:section>
        <p14:section name="End" id="{AF798EAB-EAB7-4487-8D37-857B6DD76DF4}">
          <p14:sldIdLst>
            <p14:sldId id="288"/>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C8E62-83DF-4170-8944-F579B00DDC36}"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F187C-E71F-49CE-BB68-0C5F4C9802E7}" type="slidenum">
              <a:rPr lang="en-US" smtClean="0"/>
              <a:t>‹#›</a:t>
            </a:fld>
            <a:endParaRPr lang="en-US"/>
          </a:p>
        </p:txBody>
      </p:sp>
    </p:spTree>
    <p:extLst>
      <p:ext uri="{BB962C8B-B14F-4D97-AF65-F5344CB8AC3E}">
        <p14:creationId xmlns:p14="http://schemas.microsoft.com/office/powerpoint/2010/main" val="378354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edengineering.ca/userfiles/E04-014%20-%20Power%20Factor%20in%20Electrical%20Energy%20Management.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ferc.gov/sites/default/files/2020-04/E-1_72.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a:t>
            </a:fld>
            <a:endParaRPr lang="en-US"/>
          </a:p>
        </p:txBody>
      </p:sp>
    </p:spTree>
    <p:extLst>
      <p:ext uri="{BB962C8B-B14F-4D97-AF65-F5344CB8AC3E}">
        <p14:creationId xmlns:p14="http://schemas.microsoft.com/office/powerpoint/2010/main" val="232534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XGboost</a:t>
            </a:r>
            <a:r>
              <a:rPr lang="en-US" dirty="0"/>
              <a:t> was also considered but ultimately rejected because the model is computationally taxing. Ultimately the final model performed very well so the question then becomes “is the juice worth the squeeze?” </a:t>
            </a:r>
          </a:p>
        </p:txBody>
      </p:sp>
      <p:sp>
        <p:nvSpPr>
          <p:cNvPr id="4" name="Slide Number Placeholder 3"/>
          <p:cNvSpPr>
            <a:spLocks noGrp="1"/>
          </p:cNvSpPr>
          <p:nvPr>
            <p:ph type="sldNum" sz="quarter" idx="5"/>
          </p:nvPr>
        </p:nvSpPr>
        <p:spPr/>
        <p:txBody>
          <a:bodyPr/>
          <a:lstStyle/>
          <a:p>
            <a:fld id="{A2DF187C-E71F-49CE-BB68-0C5F4C9802E7}" type="slidenum">
              <a:rPr lang="en-US" smtClean="0"/>
              <a:t>10</a:t>
            </a:fld>
            <a:endParaRPr lang="en-US"/>
          </a:p>
        </p:txBody>
      </p:sp>
    </p:spTree>
    <p:extLst>
      <p:ext uri="{BB962C8B-B14F-4D97-AF65-F5344CB8AC3E}">
        <p14:creationId xmlns:p14="http://schemas.microsoft.com/office/powerpoint/2010/main" val="155469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ridge regression clearly is producing some severely poor predictions, especially as the actual labels fall below 60%. Why is this? Hypothesis: data scaling and poor hyperparameter selection. Because Ridge regression short for “regularized” regression regularizes the coefficients towards 0 to reduce variance, I suspect that the alpha hyperparameter played the biggest role in this model’s performance. </a:t>
            </a:r>
          </a:p>
        </p:txBody>
      </p:sp>
      <p:sp>
        <p:nvSpPr>
          <p:cNvPr id="4" name="Slide Number Placeholder 3"/>
          <p:cNvSpPr>
            <a:spLocks noGrp="1"/>
          </p:cNvSpPr>
          <p:nvPr>
            <p:ph type="sldNum" sz="quarter" idx="5"/>
          </p:nvPr>
        </p:nvSpPr>
        <p:spPr/>
        <p:txBody>
          <a:bodyPr/>
          <a:lstStyle/>
          <a:p>
            <a:fld id="{A2DF187C-E71F-49CE-BB68-0C5F4C9802E7}" type="slidenum">
              <a:rPr lang="en-US" smtClean="0"/>
              <a:t>11</a:t>
            </a:fld>
            <a:endParaRPr lang="en-US"/>
          </a:p>
        </p:txBody>
      </p:sp>
    </p:spTree>
    <p:extLst>
      <p:ext uri="{BB962C8B-B14F-4D97-AF65-F5344CB8AC3E}">
        <p14:creationId xmlns:p14="http://schemas.microsoft.com/office/powerpoint/2010/main" val="359858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random forest model performed well but there appears to be some cloudy data, particularly around the 80% centroid.</a:t>
            </a:r>
          </a:p>
        </p:txBody>
      </p:sp>
      <p:sp>
        <p:nvSpPr>
          <p:cNvPr id="4" name="Slide Number Placeholder 3"/>
          <p:cNvSpPr>
            <a:spLocks noGrp="1"/>
          </p:cNvSpPr>
          <p:nvPr>
            <p:ph type="sldNum" sz="quarter" idx="5"/>
          </p:nvPr>
        </p:nvSpPr>
        <p:spPr/>
        <p:txBody>
          <a:bodyPr/>
          <a:lstStyle/>
          <a:p>
            <a:fld id="{A2DF187C-E71F-49CE-BB68-0C5F4C9802E7}" type="slidenum">
              <a:rPr lang="en-US" smtClean="0"/>
              <a:t>12</a:t>
            </a:fld>
            <a:endParaRPr lang="en-US"/>
          </a:p>
        </p:txBody>
      </p:sp>
    </p:spTree>
    <p:extLst>
      <p:ext uri="{BB962C8B-B14F-4D97-AF65-F5344CB8AC3E}">
        <p14:creationId xmlns:p14="http://schemas.microsoft.com/office/powerpoint/2010/main" val="307992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Gradient boost appears to have reduced some of that cloudiness or RMSE variance, however, there are some distant outliers. The model may have generalized better, but still was unselected for the reasons explained.</a:t>
            </a:r>
          </a:p>
        </p:txBody>
      </p:sp>
      <p:sp>
        <p:nvSpPr>
          <p:cNvPr id="4" name="Slide Number Placeholder 3"/>
          <p:cNvSpPr>
            <a:spLocks noGrp="1"/>
          </p:cNvSpPr>
          <p:nvPr>
            <p:ph type="sldNum" sz="quarter" idx="5"/>
          </p:nvPr>
        </p:nvSpPr>
        <p:spPr/>
        <p:txBody>
          <a:bodyPr/>
          <a:lstStyle/>
          <a:p>
            <a:fld id="{A2DF187C-E71F-49CE-BB68-0C5F4C9802E7}" type="slidenum">
              <a:rPr lang="en-US" smtClean="0"/>
              <a:t>13</a:t>
            </a:fld>
            <a:endParaRPr lang="en-US"/>
          </a:p>
        </p:txBody>
      </p:sp>
    </p:spTree>
    <p:extLst>
      <p:ext uri="{BB962C8B-B14F-4D97-AF65-F5344CB8AC3E}">
        <p14:creationId xmlns:p14="http://schemas.microsoft.com/office/powerpoint/2010/main" val="244972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14</a:t>
            </a:fld>
            <a:endParaRPr lang="en-US"/>
          </a:p>
        </p:txBody>
      </p:sp>
    </p:spTree>
    <p:extLst>
      <p:ext uri="{BB962C8B-B14F-4D97-AF65-F5344CB8AC3E}">
        <p14:creationId xmlns:p14="http://schemas.microsoft.com/office/powerpoint/2010/main" val="416368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15</a:t>
            </a:fld>
            <a:endParaRPr lang="en-US"/>
          </a:p>
        </p:txBody>
      </p:sp>
    </p:spTree>
    <p:extLst>
      <p:ext uri="{BB962C8B-B14F-4D97-AF65-F5344CB8AC3E}">
        <p14:creationId xmlns:p14="http://schemas.microsoft.com/office/powerpoint/2010/main" val="22713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 note of the very interesting relationship between load type, time of day, and lagging power factor. A SME may be able to quickly identify weaknesses in the system using this visual. </a:t>
            </a:r>
          </a:p>
          <a:p>
            <a:pPr marL="171450" indent="-171450">
              <a:buFont typeface="Arial" panose="020B0604020202020204" pitchFamily="34" charset="0"/>
              <a:buChar char="•"/>
            </a:pPr>
            <a:r>
              <a:rPr lang="en-US" dirty="0"/>
              <a:t>Take note of the “hot-spots” Hovering around 80-90% lagging power factor.</a:t>
            </a:r>
          </a:p>
          <a:p>
            <a:pPr marL="171450" indent="-171450">
              <a:buFont typeface="Arial" panose="020B0604020202020204" pitchFamily="34" charset="0"/>
              <a:buChar char="•"/>
            </a:pPr>
            <a:r>
              <a:rPr lang="en-US" dirty="0"/>
              <a:t>Very interesting the relationship between low usage and low power factor and power unity and low usage.</a:t>
            </a:r>
          </a:p>
          <a:p>
            <a:pPr marL="171450" indent="-171450">
              <a:buFont typeface="Arial" panose="020B0604020202020204" pitchFamily="34" charset="0"/>
              <a:buChar char="•"/>
            </a:pPr>
            <a:r>
              <a:rPr lang="en-US" dirty="0"/>
              <a:t>Were this to be presented to a technical team, the data could also be visualized by month, which may indicate some level of seasonality. </a:t>
            </a:r>
          </a:p>
        </p:txBody>
      </p:sp>
      <p:sp>
        <p:nvSpPr>
          <p:cNvPr id="4" name="Slide Number Placeholder 3"/>
          <p:cNvSpPr>
            <a:spLocks noGrp="1"/>
          </p:cNvSpPr>
          <p:nvPr>
            <p:ph type="sldNum" sz="quarter" idx="5"/>
          </p:nvPr>
        </p:nvSpPr>
        <p:spPr/>
        <p:txBody>
          <a:bodyPr/>
          <a:lstStyle/>
          <a:p>
            <a:fld id="{A2DF187C-E71F-49CE-BB68-0C5F4C9802E7}" type="slidenum">
              <a:rPr lang="en-US" smtClean="0"/>
              <a:t>16</a:t>
            </a:fld>
            <a:endParaRPr lang="en-US"/>
          </a:p>
        </p:txBody>
      </p:sp>
    </p:spTree>
    <p:extLst>
      <p:ext uri="{BB962C8B-B14F-4D97-AF65-F5344CB8AC3E}">
        <p14:creationId xmlns:p14="http://schemas.microsoft.com/office/powerpoint/2010/main" val="4125302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Month is not mentioned here since it is a low-value predictor, but it is a predictor nonetheless and should not be discounted. </a:t>
            </a:r>
          </a:p>
        </p:txBody>
      </p:sp>
      <p:sp>
        <p:nvSpPr>
          <p:cNvPr id="4" name="Slide Number Placeholder 3"/>
          <p:cNvSpPr>
            <a:spLocks noGrp="1"/>
          </p:cNvSpPr>
          <p:nvPr>
            <p:ph type="sldNum" sz="quarter" idx="5"/>
          </p:nvPr>
        </p:nvSpPr>
        <p:spPr/>
        <p:txBody>
          <a:bodyPr/>
          <a:lstStyle/>
          <a:p>
            <a:fld id="{A2DF187C-E71F-49CE-BB68-0C5F4C9802E7}" type="slidenum">
              <a:rPr lang="en-US" smtClean="0"/>
              <a:t>17</a:t>
            </a:fld>
            <a:endParaRPr lang="en-US"/>
          </a:p>
        </p:txBody>
      </p:sp>
    </p:spTree>
    <p:extLst>
      <p:ext uri="{BB962C8B-B14F-4D97-AF65-F5344CB8AC3E}">
        <p14:creationId xmlns:p14="http://schemas.microsoft.com/office/powerpoint/2010/main" val="375284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18</a:t>
            </a:fld>
            <a:endParaRPr lang="en-US"/>
          </a:p>
        </p:txBody>
      </p:sp>
    </p:spTree>
    <p:extLst>
      <p:ext uri="{BB962C8B-B14F-4D97-AF65-F5344CB8AC3E}">
        <p14:creationId xmlns:p14="http://schemas.microsoft.com/office/powerpoint/2010/main" val="362988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19</a:t>
            </a:fld>
            <a:endParaRPr lang="en-US"/>
          </a:p>
        </p:txBody>
      </p:sp>
    </p:spTree>
    <p:extLst>
      <p:ext uri="{BB962C8B-B14F-4D97-AF65-F5344CB8AC3E}">
        <p14:creationId xmlns:p14="http://schemas.microsoft.com/office/powerpoint/2010/main" val="240863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2</a:t>
            </a:fld>
            <a:endParaRPr lang="en-US"/>
          </a:p>
        </p:txBody>
      </p:sp>
    </p:spTree>
    <p:extLst>
      <p:ext uri="{BB962C8B-B14F-4D97-AF65-F5344CB8AC3E}">
        <p14:creationId xmlns:p14="http://schemas.microsoft.com/office/powerpoint/2010/main" val="299189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Meter information often contains time-series information and kWh.</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References:</a:t>
            </a:r>
          </a:p>
          <a:p>
            <a:pPr marL="171450" indent="-171450">
              <a:buFont typeface="Arial" panose="020B0604020202020204" pitchFamily="34" charset="0"/>
              <a:buChar char="•"/>
            </a:pPr>
            <a:r>
              <a:rPr lang="en-US" dirty="0">
                <a:hlinkClick r:id="rId3"/>
              </a:rPr>
              <a:t>https://www.cedengineering.ca/userfiles/E04-014%20-%20Power%20Factor%20in%20Electrical%20Energy%20Management.pdf</a:t>
            </a:r>
            <a:endParaRPr lang="en-US" dirty="0"/>
          </a:p>
          <a:p>
            <a:pPr marL="171450" indent="-171450">
              <a:buFont typeface="Arial" panose="020B0604020202020204" pitchFamily="34" charset="0"/>
              <a:buChar char="•"/>
            </a:pPr>
            <a:r>
              <a:rPr lang="en-US" dirty="0">
                <a:hlinkClick r:id="rId4"/>
              </a:rPr>
              <a:t>https://www.ferc.gov/sites/default/files/2020-04/E-1_72.pdf</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3</a:t>
            </a:fld>
            <a:endParaRPr lang="en-US"/>
          </a:p>
        </p:txBody>
      </p:sp>
    </p:spTree>
    <p:extLst>
      <p:ext uri="{BB962C8B-B14F-4D97-AF65-F5344CB8AC3E}">
        <p14:creationId xmlns:p14="http://schemas.microsoft.com/office/powerpoint/2010/main" val="133381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4</a:t>
            </a:fld>
            <a:endParaRPr lang="en-US"/>
          </a:p>
        </p:txBody>
      </p:sp>
    </p:spTree>
    <p:extLst>
      <p:ext uri="{BB962C8B-B14F-4D97-AF65-F5344CB8AC3E}">
        <p14:creationId xmlns:p14="http://schemas.microsoft.com/office/powerpoint/2010/main" val="33585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5</a:t>
            </a:fld>
            <a:endParaRPr lang="en-US"/>
          </a:p>
        </p:txBody>
      </p:sp>
    </p:spTree>
    <p:extLst>
      <p:ext uri="{BB962C8B-B14F-4D97-AF65-F5344CB8AC3E}">
        <p14:creationId xmlns:p14="http://schemas.microsoft.com/office/powerpoint/2010/main" val="325005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transformations needed to be applied to the date column for modeling.</a:t>
            </a:r>
          </a:p>
          <a:p>
            <a:pPr marL="171450" indent="-171450">
              <a:buFont typeface="Arial" panose="020B0604020202020204" pitchFamily="34" charset="0"/>
              <a:buChar char="•"/>
            </a:pPr>
            <a:r>
              <a:rPr lang="en-US" dirty="0"/>
              <a:t>100% Power factor facilitates power factor unity.</a:t>
            </a:r>
          </a:p>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6</a:t>
            </a:fld>
            <a:endParaRPr lang="en-US"/>
          </a:p>
        </p:txBody>
      </p:sp>
    </p:spTree>
    <p:extLst>
      <p:ext uri="{BB962C8B-B14F-4D97-AF65-F5344CB8AC3E}">
        <p14:creationId xmlns:p14="http://schemas.microsoft.com/office/powerpoint/2010/main" val="9236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7</a:t>
            </a:fld>
            <a:endParaRPr lang="en-US"/>
          </a:p>
        </p:txBody>
      </p:sp>
    </p:spTree>
    <p:extLst>
      <p:ext uri="{BB962C8B-B14F-4D97-AF65-F5344CB8AC3E}">
        <p14:creationId xmlns:p14="http://schemas.microsoft.com/office/powerpoint/2010/main" val="1460143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8</a:t>
            </a:fld>
            <a:endParaRPr lang="en-US"/>
          </a:p>
        </p:txBody>
      </p:sp>
    </p:spTree>
    <p:extLst>
      <p:ext uri="{BB962C8B-B14F-4D97-AF65-F5344CB8AC3E}">
        <p14:creationId xmlns:p14="http://schemas.microsoft.com/office/powerpoint/2010/main" val="137343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NSM – polynomial? The correlation between NSM and lagging power factor presents more as classification buckets. This is because NSM is discrete but the task is to model the power factor which is continuous.  </a:t>
            </a:r>
          </a:p>
        </p:txBody>
      </p:sp>
      <p:sp>
        <p:nvSpPr>
          <p:cNvPr id="4" name="Slide Number Placeholder 3"/>
          <p:cNvSpPr>
            <a:spLocks noGrp="1"/>
          </p:cNvSpPr>
          <p:nvPr>
            <p:ph type="sldNum" sz="quarter" idx="5"/>
          </p:nvPr>
        </p:nvSpPr>
        <p:spPr/>
        <p:txBody>
          <a:bodyPr/>
          <a:lstStyle/>
          <a:p>
            <a:fld id="{A2DF187C-E71F-49CE-BB68-0C5F4C9802E7}" type="slidenum">
              <a:rPr lang="en-US" smtClean="0"/>
              <a:t>9</a:t>
            </a:fld>
            <a:endParaRPr lang="en-US"/>
          </a:p>
        </p:txBody>
      </p:sp>
    </p:spTree>
    <p:extLst>
      <p:ext uri="{BB962C8B-B14F-4D97-AF65-F5344CB8AC3E}">
        <p14:creationId xmlns:p14="http://schemas.microsoft.com/office/powerpoint/2010/main" val="219155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765D7E5C-3F4E-4850-AC5A-47AEACDD1918}" type="datetime1">
              <a:rPr lang="en-US" smtClean="0"/>
              <a:t>4/24/2024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401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4AB99C5-CCBD-410F-8DAC-8B96730BC3F0}" type="datetime1">
              <a:rPr lang="en-US" smtClean="0"/>
              <a:t>4/24/2024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4800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A1784C7-8A40-4A20-958E-0A01FB902309}" type="datetime1">
              <a:rPr lang="en-US" smtClean="0"/>
              <a:t>4/24/2024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535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9F8984BE-F065-4A4B-9209-FF94F837A2AF}" type="datetime1">
              <a:rPr lang="en-US" smtClean="0"/>
              <a:t>4/24/2024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133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51812703-00D2-48CD-AE02-ED8ECEDCD63A}" type="datetime1">
              <a:rPr lang="en-US" smtClean="0"/>
              <a:t>4/24/2024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05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6FEF02C-5296-4DC3-A77A-E600140E98E1}" type="datetime1">
              <a:rPr lang="en-US" smtClean="0"/>
              <a:t>4/24/2024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3320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46A8190-78AA-407B-BC9F-C4F9787FD013}" type="datetime1">
              <a:rPr lang="en-US" smtClean="0"/>
              <a:t>4/24/2024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95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A53C6E4C-5FE0-4AC3-92FF-DAF4C4B09AD3}" type="datetime1">
              <a:rPr lang="en-US" smtClean="0"/>
              <a:t>4/24/2024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66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BA98E9C3-3BDA-456E-98BE-76F9C1ED4549}" type="datetime1">
              <a:rPr lang="en-US" smtClean="0"/>
              <a:t>4/24/2024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541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30C81E51-5520-4A40-8D18-87A55079CDEC}" type="datetime1">
              <a:rPr lang="en-US" smtClean="0"/>
              <a:t>4/24/2024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8821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FDD8E929-7407-497D-BDAA-7A8B4F37B0DE}" type="datetime1">
              <a:rPr lang="en-US" smtClean="0"/>
              <a:t>4/24/2024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581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702E42C-D4FA-4D21-BB9B-38C79517944C}" type="datetime1">
              <a:rPr lang="en-US" smtClean="0"/>
              <a:t>4/24/2024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00098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7BF4BDF-C43E-4AD4-B812-CD822A58A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5104B33-C1B7-49E9-A8D4-AED32DA9B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D1F5F1-12D7-4519-8D3E-D2CF85528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8EC52-C452-4454-A91B-A19D1D5A8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E9A6D6-4FFD-4143-B0EC-05211F7A7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824BC4-94BC-40AA-B7FF-11CB38C6F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0369AD-B896-4CC9-AA9E-CA61F5B87A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647EBC-2CEC-4660-8D08-22F5AD064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F3CE81-B9B7-46B0-8E5A-65460C0F7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14ED9C-D145-473F-BB91-C9A43B108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086895-0270-447A-9B1B-A40D270C9F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5082E4-F159-4A22-AE61-3A0C94A2E5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7C90D-29BE-48E0-88AF-3EC123A54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58CCA-0E9E-4752-A98A-82BD1D307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69DE5F-529F-46B6-9D58-7E5A840242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392097-6E03-4179-9EF8-44ADBA733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77B745-0324-4A98-AAE5-AA1764865E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EAC628-41AA-4478-9CE6-893440E4A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74D1B5-16CB-41FF-9BE9-49F69B77F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3CD1D1-5195-4559-8326-995B654F9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6A9264-31DD-4A7D-8BBB-B06D9A5C81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C140B-45E1-40ED-9492-BB8888FBF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6A33C-42C9-4673-9F6B-63C78D72C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298026-BFEC-467A-B8B0-99B29E231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56CF30-C899-4722-98E6-1933ACCD7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814CDCF-976B-4558-BD71-1A71045FFF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2AB455-3D6D-43F1-83D4-9EFBE0C0C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8E6B21-A25D-4DC2-9F4D-C877A5879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DB934B-67A5-478D-A05E-6548A15A6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29ACD0-CEFF-4798-98E0-6DDE495C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5DD7F-48D4-447E-A01F-2ED5F5E759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EA65D4-5E70-42D9-821D-BE65F2965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E78788A-3903-93E0-C39F-2E683909D2A7}"/>
              </a:ext>
            </a:extLst>
          </p:cNvPr>
          <p:cNvSpPr>
            <a:spLocks noGrp="1"/>
          </p:cNvSpPr>
          <p:nvPr>
            <p:ph type="ctrTitle"/>
          </p:nvPr>
        </p:nvSpPr>
        <p:spPr>
          <a:xfrm>
            <a:off x="691078" y="722903"/>
            <a:ext cx="6374807" cy="2176541"/>
          </a:xfrm>
        </p:spPr>
        <p:txBody>
          <a:bodyPr anchor="t">
            <a:normAutofit fontScale="90000"/>
          </a:bodyPr>
          <a:lstStyle/>
          <a:p>
            <a:r>
              <a:rPr lang="en-US" dirty="0"/>
              <a:t>Analysis of Electrical Consumption </a:t>
            </a:r>
            <a:br>
              <a:rPr lang="en-US" dirty="0"/>
            </a:br>
            <a:endParaRPr lang="en-US" dirty="0"/>
          </a:p>
        </p:txBody>
      </p:sp>
      <p:sp>
        <p:nvSpPr>
          <p:cNvPr id="3" name="Subtitle 2">
            <a:extLst>
              <a:ext uri="{FF2B5EF4-FFF2-40B4-BE49-F238E27FC236}">
                <a16:creationId xmlns:a16="http://schemas.microsoft.com/office/drawing/2014/main" id="{AE849186-5327-58A3-5245-781855DB9B44}"/>
              </a:ext>
            </a:extLst>
          </p:cNvPr>
          <p:cNvSpPr>
            <a:spLocks noGrp="1"/>
          </p:cNvSpPr>
          <p:nvPr>
            <p:ph type="subTitle" idx="1"/>
          </p:nvPr>
        </p:nvSpPr>
        <p:spPr>
          <a:xfrm>
            <a:off x="7427496" y="738954"/>
            <a:ext cx="4071650" cy="2133845"/>
          </a:xfrm>
        </p:spPr>
        <p:txBody>
          <a:bodyPr anchor="t">
            <a:normAutofit/>
          </a:bodyPr>
          <a:lstStyle/>
          <a:p>
            <a:r>
              <a:rPr lang="en-US" dirty="0"/>
              <a:t>Data set: </a:t>
            </a:r>
          </a:p>
          <a:p>
            <a:r>
              <a:rPr lang="en-US" dirty="0"/>
              <a:t>"Steel Industry Data“</a:t>
            </a:r>
          </a:p>
          <a:p>
            <a:r>
              <a:rPr lang="en-US" dirty="0"/>
              <a:t>Ethan Gueck | April 2024</a:t>
            </a:r>
          </a:p>
        </p:txBody>
      </p:sp>
      <p:sp>
        <p:nvSpPr>
          <p:cNvPr id="44" name="Right Triangle 43">
            <a:extLst>
              <a:ext uri="{FF2B5EF4-FFF2-40B4-BE49-F238E27FC236}">
                <a16:creationId xmlns:a16="http://schemas.microsoft.com/office/drawing/2014/main" id="{579B2BF2-EECE-4832-BA56-FAD5C5EAA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798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web of dots connected">
            <a:extLst>
              <a:ext uri="{FF2B5EF4-FFF2-40B4-BE49-F238E27FC236}">
                <a16:creationId xmlns:a16="http://schemas.microsoft.com/office/drawing/2014/main" id="{CA9F4953-C614-D709-2CD4-EA22BD46F16A}"/>
              </a:ext>
            </a:extLst>
          </p:cNvPr>
          <p:cNvPicPr>
            <a:picLocks noChangeAspect="1"/>
          </p:cNvPicPr>
          <p:nvPr/>
        </p:nvPicPr>
        <p:blipFill rotWithShape="1">
          <a:blip r:embed="rId3"/>
          <a:srcRect t="28393" r="2" b="5670"/>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806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Model Selection and Testing</a:t>
            </a:r>
          </a:p>
          <a:p>
            <a:pPr lvl="1"/>
            <a:r>
              <a:rPr lang="en-US" dirty="0"/>
              <a:t>Based on the nature of the data expressed in the ‘Considerations before Modeling’ section three models were selected to predict the lagging power factor as presented below:</a:t>
            </a:r>
          </a:p>
          <a:p>
            <a:pPr lvl="2"/>
            <a:r>
              <a:rPr lang="en-US" dirty="0"/>
              <a:t>Ridge Regression Model</a:t>
            </a:r>
          </a:p>
          <a:p>
            <a:pPr lvl="2"/>
            <a:r>
              <a:rPr lang="en-US" dirty="0"/>
              <a:t>Random Forest Model</a:t>
            </a:r>
          </a:p>
          <a:p>
            <a:pPr lvl="2"/>
            <a:r>
              <a:rPr lang="en-US" dirty="0"/>
              <a:t>Gradient Boost Model</a:t>
            </a:r>
          </a:p>
          <a:p>
            <a:pPr lvl="1"/>
            <a:r>
              <a:rPr lang="en-US" dirty="0"/>
              <a:t>These models were each tested and ultimately the Random Forest Model was selected for the Final Model. (Figures 2.1 – 2.3)</a:t>
            </a:r>
          </a:p>
          <a:p>
            <a:pPr lvl="1"/>
            <a:endParaRPr lang="en-US" dirty="0"/>
          </a:p>
        </p:txBody>
      </p:sp>
      <p:sp>
        <p:nvSpPr>
          <p:cNvPr id="4" name="Slide Number Placeholder 3">
            <a:extLst>
              <a:ext uri="{FF2B5EF4-FFF2-40B4-BE49-F238E27FC236}">
                <a16:creationId xmlns:a16="http://schemas.microsoft.com/office/drawing/2014/main" id="{4FA9CD86-DAEA-E99C-8F7B-2DC218590644}"/>
              </a:ext>
            </a:extLst>
          </p:cNvPr>
          <p:cNvSpPr>
            <a:spLocks noGrp="1"/>
          </p:cNvSpPr>
          <p:nvPr>
            <p:ph type="sldNum" sz="quarter" idx="12"/>
          </p:nvPr>
        </p:nvSpPr>
        <p:spPr/>
        <p:txBody>
          <a:bodyPr/>
          <a:lstStyle/>
          <a:p>
            <a:fld id="{BE15108C-154A-4A5A-9C05-91A49A422BA7}" type="slidenum">
              <a:rPr lang="en-US" smtClean="0"/>
              <a:t>10</a:t>
            </a:fld>
            <a:endParaRPr lang="en-US"/>
          </a:p>
        </p:txBody>
      </p:sp>
      <p:sp>
        <p:nvSpPr>
          <p:cNvPr id="5" name="Footer Placeholder 4">
            <a:extLst>
              <a:ext uri="{FF2B5EF4-FFF2-40B4-BE49-F238E27FC236}">
                <a16:creationId xmlns:a16="http://schemas.microsoft.com/office/drawing/2014/main" id="{D73112C1-492C-4C3D-C5B5-B2C94EDA5129}"/>
              </a:ext>
            </a:extLst>
          </p:cNvPr>
          <p:cNvSpPr>
            <a:spLocks noGrp="1"/>
          </p:cNvSpPr>
          <p:nvPr>
            <p:ph type="ftr" sz="quarter" idx="11"/>
          </p:nvPr>
        </p:nvSpPr>
        <p:spPr/>
        <p:txBody>
          <a:bodyPr/>
          <a:lstStyle/>
          <a:p>
            <a:r>
              <a:rPr lang="en-US" dirty="0"/>
              <a:t>Methods and Procedure: 7 of 14 | Slide 9 of 28</a:t>
            </a:r>
          </a:p>
        </p:txBody>
      </p:sp>
    </p:spTree>
    <p:extLst>
      <p:ext uri="{BB962C8B-B14F-4D97-AF65-F5344CB8AC3E}">
        <p14:creationId xmlns:p14="http://schemas.microsoft.com/office/powerpoint/2010/main" val="253662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Ridge Regression </a:t>
            </a:r>
          </a:p>
          <a:p>
            <a:pPr lvl="1"/>
            <a:r>
              <a:rPr lang="en-US" dirty="0"/>
              <a:t>The following are benefits of the ridge regression model:</a:t>
            </a:r>
          </a:p>
          <a:p>
            <a:pPr lvl="2"/>
            <a:r>
              <a:rPr lang="en-US" dirty="0"/>
              <a:t>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not selected because the RMSE presented as 9.13 which severely underperformed relative to the other models.</a:t>
            </a:r>
          </a:p>
          <a:p>
            <a:pPr lvl="1"/>
            <a:r>
              <a:rPr lang="en-US" dirty="0"/>
              <a:t>The model predicted 97 entries as having a lagging power factor above 90% whereas the actual fell below 90%. (Validation predictions)</a:t>
            </a:r>
          </a:p>
          <a:p>
            <a:pPr lvl="2"/>
            <a:endParaRPr lang="en-US" dirty="0"/>
          </a:p>
        </p:txBody>
      </p:sp>
      <p:pic>
        <p:nvPicPr>
          <p:cNvPr id="6" name="Picture 5">
            <a:extLst>
              <a:ext uri="{FF2B5EF4-FFF2-40B4-BE49-F238E27FC236}">
                <a16:creationId xmlns:a16="http://schemas.microsoft.com/office/drawing/2014/main" id="{B5302FAE-691A-B132-CC5A-133EED5B0C14}"/>
              </a:ext>
            </a:extLst>
          </p:cNvPr>
          <p:cNvPicPr>
            <a:picLocks noChangeAspect="1"/>
          </p:cNvPicPr>
          <p:nvPr/>
        </p:nvPicPr>
        <p:blipFill>
          <a:blip r:embed="rId3"/>
          <a:stretch>
            <a:fillRect/>
          </a:stretch>
        </p:blipFill>
        <p:spPr>
          <a:xfrm>
            <a:off x="5572125" y="725951"/>
            <a:ext cx="6448425" cy="5083093"/>
          </a:xfrm>
          <a:prstGeom prst="rect">
            <a:avLst/>
          </a:prstGeom>
        </p:spPr>
      </p:pic>
      <p:sp>
        <p:nvSpPr>
          <p:cNvPr id="7" name="Slide Number Placeholder 6">
            <a:extLst>
              <a:ext uri="{FF2B5EF4-FFF2-40B4-BE49-F238E27FC236}">
                <a16:creationId xmlns:a16="http://schemas.microsoft.com/office/drawing/2014/main" id="{6180CA03-B486-40D2-7E77-C12FB80F31BE}"/>
              </a:ext>
            </a:extLst>
          </p:cNvPr>
          <p:cNvSpPr>
            <a:spLocks noGrp="1"/>
          </p:cNvSpPr>
          <p:nvPr>
            <p:ph type="sldNum" sz="quarter" idx="12"/>
          </p:nvPr>
        </p:nvSpPr>
        <p:spPr/>
        <p:txBody>
          <a:bodyPr/>
          <a:lstStyle/>
          <a:p>
            <a:fld id="{BE15108C-154A-4A5A-9C05-91A49A422BA7}" type="slidenum">
              <a:rPr lang="en-US" smtClean="0"/>
              <a:t>11</a:t>
            </a:fld>
            <a:endParaRPr lang="en-US"/>
          </a:p>
        </p:txBody>
      </p:sp>
      <p:sp>
        <p:nvSpPr>
          <p:cNvPr id="8" name="Footer Placeholder 7">
            <a:extLst>
              <a:ext uri="{FF2B5EF4-FFF2-40B4-BE49-F238E27FC236}">
                <a16:creationId xmlns:a16="http://schemas.microsoft.com/office/drawing/2014/main" id="{18E1085B-FC79-FC59-B040-D37BB4594288}"/>
              </a:ext>
            </a:extLst>
          </p:cNvPr>
          <p:cNvSpPr>
            <a:spLocks noGrp="1"/>
          </p:cNvSpPr>
          <p:nvPr>
            <p:ph type="ftr" sz="quarter" idx="11"/>
          </p:nvPr>
        </p:nvSpPr>
        <p:spPr/>
        <p:txBody>
          <a:bodyPr/>
          <a:lstStyle/>
          <a:p>
            <a:r>
              <a:rPr lang="en-US" dirty="0"/>
              <a:t>Methods and Procedure: 8 of 14 | Slide 10 of 28</a:t>
            </a:r>
          </a:p>
        </p:txBody>
      </p:sp>
    </p:spTree>
    <p:extLst>
      <p:ext uri="{BB962C8B-B14F-4D97-AF65-F5344CB8AC3E}">
        <p14:creationId xmlns:p14="http://schemas.microsoft.com/office/powerpoint/2010/main" val="261350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Random Forest Model</a:t>
            </a:r>
          </a:p>
          <a:p>
            <a:pPr lvl="1"/>
            <a:r>
              <a:rPr lang="en-US" dirty="0"/>
              <a:t>The following are benefits of the ridge regression model:</a:t>
            </a:r>
          </a:p>
          <a:p>
            <a:pPr lvl="2"/>
            <a:r>
              <a:rPr lang="en-US" dirty="0"/>
              <a:t>Very 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selected because the RMSE presented as 0.54 which outperformed the ridge and the gradient boost models.</a:t>
            </a:r>
          </a:p>
          <a:p>
            <a:pPr lvl="1"/>
            <a:r>
              <a:rPr lang="en-US" dirty="0"/>
              <a:t>The model only predicted 6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E006A87A-A9F3-92C0-DF6B-51B364E6DFFB}"/>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3F473FE1-E114-0772-16B3-D602E757C2EC}"/>
              </a:ext>
            </a:extLst>
          </p:cNvPr>
          <p:cNvSpPr>
            <a:spLocks noGrp="1"/>
          </p:cNvSpPr>
          <p:nvPr>
            <p:ph type="sldNum" sz="quarter" idx="12"/>
          </p:nvPr>
        </p:nvSpPr>
        <p:spPr/>
        <p:txBody>
          <a:bodyPr/>
          <a:lstStyle/>
          <a:p>
            <a:fld id="{BE15108C-154A-4A5A-9C05-91A49A422BA7}" type="slidenum">
              <a:rPr lang="en-US" smtClean="0"/>
              <a:t>12</a:t>
            </a:fld>
            <a:endParaRPr lang="en-US"/>
          </a:p>
        </p:txBody>
      </p:sp>
      <p:sp>
        <p:nvSpPr>
          <p:cNvPr id="8" name="Footer Placeholder 7">
            <a:extLst>
              <a:ext uri="{FF2B5EF4-FFF2-40B4-BE49-F238E27FC236}">
                <a16:creationId xmlns:a16="http://schemas.microsoft.com/office/drawing/2014/main" id="{8868709D-0136-CCEB-0ED1-F7A9F464A850}"/>
              </a:ext>
            </a:extLst>
          </p:cNvPr>
          <p:cNvSpPr>
            <a:spLocks noGrp="1"/>
          </p:cNvSpPr>
          <p:nvPr>
            <p:ph type="ftr" sz="quarter" idx="11"/>
          </p:nvPr>
        </p:nvSpPr>
        <p:spPr/>
        <p:txBody>
          <a:bodyPr/>
          <a:lstStyle/>
          <a:p>
            <a:r>
              <a:rPr lang="en-US" dirty="0"/>
              <a:t>Methods and Procedure: 9 of 14 | Slide 11 of 28</a:t>
            </a:r>
          </a:p>
        </p:txBody>
      </p:sp>
    </p:spTree>
    <p:extLst>
      <p:ext uri="{BB962C8B-B14F-4D97-AF65-F5344CB8AC3E}">
        <p14:creationId xmlns:p14="http://schemas.microsoft.com/office/powerpoint/2010/main" val="311900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876674"/>
          </a:xfrm>
        </p:spPr>
        <p:txBody>
          <a:bodyPr>
            <a:normAutofit fontScale="77500" lnSpcReduction="20000"/>
          </a:bodyPr>
          <a:lstStyle/>
          <a:p>
            <a:r>
              <a:rPr lang="en-US" dirty="0"/>
              <a:t>Gradient Boost Model</a:t>
            </a:r>
          </a:p>
          <a:p>
            <a:pPr lvl="1"/>
            <a:r>
              <a:rPr lang="en-US" dirty="0"/>
              <a:t>The following are benefits of the ridge regression model:</a:t>
            </a:r>
          </a:p>
          <a:p>
            <a:pPr lvl="2"/>
            <a:r>
              <a:rPr lang="en-US" dirty="0"/>
              <a:t>Very resilient to outliers.</a:t>
            </a:r>
          </a:p>
          <a:p>
            <a:pPr lvl="2"/>
            <a:r>
              <a:rPr lang="en-US" dirty="0"/>
              <a:t>- Algorithmically complex.</a:t>
            </a:r>
          </a:p>
          <a:p>
            <a:pPr lvl="2"/>
            <a:r>
              <a:rPr lang="en-US" dirty="0"/>
              <a:t>- Can handle polynomial relationships.</a:t>
            </a:r>
          </a:p>
          <a:p>
            <a:pPr lvl="2"/>
            <a:r>
              <a:rPr lang="en-US" dirty="0"/>
              <a:t>- Can handle multicollinearity. </a:t>
            </a:r>
          </a:p>
          <a:p>
            <a:pPr lvl="2"/>
            <a:r>
              <a:rPr lang="en-US" dirty="0"/>
              <a:t>- Can handle unscaled data.</a:t>
            </a:r>
          </a:p>
          <a:p>
            <a:pPr lvl="2"/>
            <a:r>
              <a:rPr lang="en-US" dirty="0"/>
              <a:t>- Potential Issues: </a:t>
            </a:r>
          </a:p>
          <a:p>
            <a:pPr lvl="2"/>
            <a:r>
              <a:rPr lang="en-US" dirty="0"/>
              <a:t>    - Sensitive to outliers; at risk of overfitting. </a:t>
            </a:r>
          </a:p>
          <a:p>
            <a:pPr lvl="2"/>
            <a:r>
              <a:rPr lang="en-US" dirty="0"/>
              <a:t>    - Computationally taxing. </a:t>
            </a:r>
          </a:p>
          <a:p>
            <a:pPr lvl="1"/>
            <a:r>
              <a:rPr lang="en-US" dirty="0"/>
              <a:t>Ultimately this model was not selected because the RMSE presented as 0.60 underperformed relative to the random forest model.</a:t>
            </a:r>
          </a:p>
          <a:p>
            <a:pPr lvl="1"/>
            <a:r>
              <a:rPr lang="en-US" dirty="0"/>
              <a:t>The model predicted 14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D047FC90-D5D5-CB92-B754-D9CA67093EBA}"/>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28DD3A6B-1FEC-8F01-A657-18BCC19C5458}"/>
              </a:ext>
            </a:extLst>
          </p:cNvPr>
          <p:cNvSpPr>
            <a:spLocks noGrp="1"/>
          </p:cNvSpPr>
          <p:nvPr>
            <p:ph type="sldNum" sz="quarter" idx="12"/>
          </p:nvPr>
        </p:nvSpPr>
        <p:spPr/>
        <p:txBody>
          <a:bodyPr/>
          <a:lstStyle/>
          <a:p>
            <a:fld id="{BE15108C-154A-4A5A-9C05-91A49A422BA7}" type="slidenum">
              <a:rPr lang="en-US" smtClean="0"/>
              <a:t>13</a:t>
            </a:fld>
            <a:endParaRPr lang="en-US"/>
          </a:p>
        </p:txBody>
      </p:sp>
      <p:sp>
        <p:nvSpPr>
          <p:cNvPr id="8" name="Footer Placeholder 7">
            <a:extLst>
              <a:ext uri="{FF2B5EF4-FFF2-40B4-BE49-F238E27FC236}">
                <a16:creationId xmlns:a16="http://schemas.microsoft.com/office/drawing/2014/main" id="{AEFF6220-3DB2-DA45-8D83-A1E85A5D186B}"/>
              </a:ext>
            </a:extLst>
          </p:cNvPr>
          <p:cNvSpPr>
            <a:spLocks noGrp="1"/>
          </p:cNvSpPr>
          <p:nvPr>
            <p:ph type="ftr" sz="quarter" idx="11"/>
          </p:nvPr>
        </p:nvSpPr>
        <p:spPr/>
        <p:txBody>
          <a:bodyPr/>
          <a:lstStyle/>
          <a:p>
            <a:r>
              <a:rPr lang="en-US" dirty="0"/>
              <a:t>Methods and Procedure: 10 of 14 | Slide 12 of 28</a:t>
            </a:r>
          </a:p>
        </p:txBody>
      </p:sp>
    </p:spTree>
    <p:extLst>
      <p:ext uri="{BB962C8B-B14F-4D97-AF65-F5344CB8AC3E}">
        <p14:creationId xmlns:p14="http://schemas.microsoft.com/office/powerpoint/2010/main" val="273959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Final Model Tuning and Implementation.</a:t>
            </a:r>
          </a:p>
          <a:p>
            <a:pPr lvl="1"/>
            <a:r>
              <a:rPr lang="en-US" dirty="0"/>
              <a:t>The final model selected was the Random Forest model because it outperformed the other two models and is computationally lighter than the gradient boost model. </a:t>
            </a:r>
          </a:p>
          <a:p>
            <a:pPr lvl="1"/>
            <a:r>
              <a:rPr lang="en-US" dirty="0"/>
              <a:t>Although each model underwent a grid search, the final model was tunned by running another grid search using the following hyperparameters: </a:t>
            </a:r>
          </a:p>
          <a:p>
            <a:pPr lvl="2"/>
            <a:r>
              <a:rPr lang="en-US" dirty="0"/>
              <a:t>'</a:t>
            </a:r>
            <a:r>
              <a:rPr lang="en-US" dirty="0" err="1"/>
              <a:t>max_depth</a:t>
            </a:r>
            <a:r>
              <a:rPr lang="en-US" dirty="0"/>
              <a:t>’: [17, 18, 19]</a:t>
            </a:r>
          </a:p>
          <a:p>
            <a:pPr lvl="2"/>
            <a:r>
              <a:rPr lang="en-US" dirty="0"/>
              <a:t>'</a:t>
            </a:r>
            <a:r>
              <a:rPr lang="en-US" dirty="0" err="1"/>
              <a:t>n_estimators</a:t>
            </a:r>
            <a:r>
              <a:rPr lang="en-US" dirty="0"/>
              <a:t>’: [125, 150, 175]</a:t>
            </a:r>
          </a:p>
          <a:p>
            <a:pPr lvl="2"/>
            <a:r>
              <a:rPr lang="en-US" dirty="0"/>
              <a:t>'</a:t>
            </a:r>
            <a:r>
              <a:rPr lang="en-US" dirty="0" err="1"/>
              <a:t>min_samples_split</a:t>
            </a:r>
            <a:r>
              <a:rPr lang="en-US" dirty="0"/>
              <a:t>’: [2, 3]</a:t>
            </a:r>
          </a:p>
          <a:p>
            <a:pPr lvl="1"/>
            <a:r>
              <a:rPr lang="en-US" dirty="0"/>
              <a:t>The Final Model performance is presented in Figure 3.1, and the predictions are represented in Figure 3.2.</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34972D-CBE9-5712-8104-DC219F5323CA}"/>
              </a:ext>
            </a:extLst>
          </p:cNvPr>
          <p:cNvSpPr>
            <a:spLocks noGrp="1"/>
          </p:cNvSpPr>
          <p:nvPr>
            <p:ph type="sldNum" sz="quarter" idx="12"/>
          </p:nvPr>
        </p:nvSpPr>
        <p:spPr/>
        <p:txBody>
          <a:bodyPr/>
          <a:lstStyle/>
          <a:p>
            <a:fld id="{BE15108C-154A-4A5A-9C05-91A49A422BA7}" type="slidenum">
              <a:rPr lang="en-US" smtClean="0"/>
              <a:t>14</a:t>
            </a:fld>
            <a:endParaRPr lang="en-US"/>
          </a:p>
        </p:txBody>
      </p:sp>
      <p:sp>
        <p:nvSpPr>
          <p:cNvPr id="5" name="Footer Placeholder 4">
            <a:extLst>
              <a:ext uri="{FF2B5EF4-FFF2-40B4-BE49-F238E27FC236}">
                <a16:creationId xmlns:a16="http://schemas.microsoft.com/office/drawing/2014/main" id="{6E98D61C-FEC8-1322-45E0-F8DF64CA3141}"/>
              </a:ext>
            </a:extLst>
          </p:cNvPr>
          <p:cNvSpPr>
            <a:spLocks noGrp="1"/>
          </p:cNvSpPr>
          <p:nvPr>
            <p:ph type="ftr" sz="quarter" idx="11"/>
          </p:nvPr>
        </p:nvSpPr>
        <p:spPr/>
        <p:txBody>
          <a:bodyPr/>
          <a:lstStyle/>
          <a:p>
            <a:r>
              <a:rPr lang="en-US" dirty="0"/>
              <a:t>Methods and Procedure: 11 of 14 | Slide 13 of 28</a:t>
            </a:r>
          </a:p>
        </p:txBody>
      </p:sp>
    </p:spTree>
    <p:extLst>
      <p:ext uri="{BB962C8B-B14F-4D97-AF65-F5344CB8AC3E}">
        <p14:creationId xmlns:p14="http://schemas.microsoft.com/office/powerpoint/2010/main" val="132608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3.1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57132"/>
          </a:xfrm>
        </p:spPr>
        <p:txBody>
          <a:bodyPr>
            <a:normAutofit fontScale="92500" lnSpcReduction="10000"/>
          </a:bodyPr>
          <a:lstStyle/>
          <a:p>
            <a:r>
              <a:rPr lang="en-US" dirty="0"/>
              <a:t>Final Random Forest Model</a:t>
            </a:r>
          </a:p>
          <a:p>
            <a:pPr lvl="1"/>
            <a:r>
              <a:rPr lang="en-US" dirty="0"/>
              <a:t>The following hyperparameters were the optimal hyperparameters as identified by the final model grid search.</a:t>
            </a:r>
          </a:p>
          <a:p>
            <a:pPr lvl="2"/>
            <a:r>
              <a:rPr lang="en-US" dirty="0"/>
              <a:t>'</a:t>
            </a:r>
            <a:r>
              <a:rPr lang="en-US" dirty="0" err="1"/>
              <a:t>max_depth</a:t>
            </a:r>
            <a:r>
              <a:rPr lang="en-US" dirty="0"/>
              <a:t>’: 19,</a:t>
            </a:r>
          </a:p>
          <a:p>
            <a:pPr lvl="2"/>
            <a:r>
              <a:rPr lang="en-US" dirty="0"/>
              <a:t>'</a:t>
            </a:r>
            <a:r>
              <a:rPr lang="en-US" dirty="0" err="1"/>
              <a:t>n_estimators</a:t>
            </a:r>
            <a:r>
              <a:rPr lang="en-US" dirty="0"/>
              <a:t>’: 150</a:t>
            </a:r>
          </a:p>
          <a:p>
            <a:pPr lvl="2"/>
            <a:r>
              <a:rPr lang="en-US" dirty="0"/>
              <a:t>'</a:t>
            </a:r>
            <a:r>
              <a:rPr lang="en-US" dirty="0" err="1"/>
              <a:t>min_samples_split</a:t>
            </a:r>
            <a:r>
              <a:rPr lang="en-US" dirty="0"/>
              <a:t>’: 2</a:t>
            </a:r>
          </a:p>
          <a:p>
            <a:pPr lvl="1"/>
            <a:r>
              <a:rPr lang="en-US" dirty="0"/>
              <a:t>The final model RMSE was 0.5513.</a:t>
            </a:r>
          </a:p>
          <a:p>
            <a:pPr lvl="1"/>
            <a:r>
              <a:rPr lang="en-US" dirty="0"/>
              <a:t>The final model predicted 6 entries as having a lagging power factor above 90% whereas the actual fell below 90%. (Validation predictions.</a:t>
            </a:r>
          </a:p>
        </p:txBody>
      </p:sp>
      <p:pic>
        <p:nvPicPr>
          <p:cNvPr id="6" name="Picture 5">
            <a:extLst>
              <a:ext uri="{FF2B5EF4-FFF2-40B4-BE49-F238E27FC236}">
                <a16:creationId xmlns:a16="http://schemas.microsoft.com/office/drawing/2014/main" id="{42EBA4F8-9858-F6F2-496A-2E811B30A175}"/>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5ACADC15-FF60-CE14-6B7F-92EDA872A89A}"/>
              </a:ext>
            </a:extLst>
          </p:cNvPr>
          <p:cNvSpPr>
            <a:spLocks noGrp="1"/>
          </p:cNvSpPr>
          <p:nvPr>
            <p:ph type="sldNum" sz="quarter" idx="12"/>
          </p:nvPr>
        </p:nvSpPr>
        <p:spPr/>
        <p:txBody>
          <a:bodyPr/>
          <a:lstStyle/>
          <a:p>
            <a:fld id="{BE15108C-154A-4A5A-9C05-91A49A422BA7}" type="slidenum">
              <a:rPr lang="en-US" smtClean="0"/>
              <a:t>15</a:t>
            </a:fld>
            <a:endParaRPr lang="en-US"/>
          </a:p>
        </p:txBody>
      </p:sp>
      <p:sp>
        <p:nvSpPr>
          <p:cNvPr id="8" name="Footer Placeholder 7">
            <a:extLst>
              <a:ext uri="{FF2B5EF4-FFF2-40B4-BE49-F238E27FC236}">
                <a16:creationId xmlns:a16="http://schemas.microsoft.com/office/drawing/2014/main" id="{0804C38A-C214-B557-8111-445EE5519F5F}"/>
              </a:ext>
            </a:extLst>
          </p:cNvPr>
          <p:cNvSpPr>
            <a:spLocks noGrp="1"/>
          </p:cNvSpPr>
          <p:nvPr>
            <p:ph type="ftr" sz="quarter" idx="11"/>
          </p:nvPr>
        </p:nvSpPr>
        <p:spPr/>
        <p:txBody>
          <a:bodyPr/>
          <a:lstStyle/>
          <a:p>
            <a:r>
              <a:rPr lang="en-US" dirty="0"/>
              <a:t>Methods and Procedure: 12 of 14 | Slide 14 of 28</a:t>
            </a:r>
          </a:p>
        </p:txBody>
      </p:sp>
    </p:spTree>
    <p:extLst>
      <p:ext uri="{BB962C8B-B14F-4D97-AF65-F5344CB8AC3E}">
        <p14:creationId xmlns:p14="http://schemas.microsoft.com/office/powerpoint/2010/main" val="209693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378817"/>
            <a:ext cx="4418418" cy="1918215"/>
          </a:xfrm>
        </p:spPr>
        <p:txBody>
          <a:bodyPr anchor="ctr">
            <a:normAutofit/>
          </a:bodyPr>
          <a:lstStyle/>
          <a:p>
            <a:pPr>
              <a:lnSpc>
                <a:spcPct val="90000"/>
              </a:lnSpc>
            </a:pPr>
            <a:r>
              <a:rPr lang="en-US" dirty="0"/>
              <a:t>Methods and Procedure:</a:t>
            </a:r>
            <a:br>
              <a:rPr lang="en-US" dirty="0"/>
            </a:br>
            <a:r>
              <a:rPr lang="en-US" dirty="0"/>
              <a:t>Figure 3.2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5601193" y="356111"/>
            <a:ext cx="5431498" cy="1940921"/>
          </a:xfrm>
        </p:spPr>
        <p:txBody>
          <a:bodyPr anchor="ctr">
            <a:normAutofit lnSpcReduction="10000"/>
          </a:bodyPr>
          <a:lstStyle/>
          <a:p>
            <a:pPr>
              <a:lnSpc>
                <a:spcPct val="100000"/>
              </a:lnSpc>
            </a:pPr>
            <a:r>
              <a:rPr lang="en-US" sz="1300" dirty="0"/>
              <a:t>Final Random Forest Model</a:t>
            </a:r>
          </a:p>
          <a:p>
            <a:pPr lvl="1">
              <a:lnSpc>
                <a:spcPct val="100000"/>
              </a:lnSpc>
            </a:pPr>
            <a:r>
              <a:rPr lang="en-US" sz="1300" dirty="0"/>
              <a:t>This figure compares the predicted values with the actual values plotted against the following attributes.</a:t>
            </a:r>
          </a:p>
          <a:p>
            <a:pPr lvl="2">
              <a:lnSpc>
                <a:spcPct val="100000"/>
              </a:lnSpc>
            </a:pPr>
            <a:r>
              <a:rPr lang="en-US" sz="1300" dirty="0"/>
              <a:t>Hours from Midnight (Captures 24-hour period and is a conversion of the ‘NSM’ attribute.</a:t>
            </a:r>
          </a:p>
          <a:p>
            <a:pPr lvl="2">
              <a:lnSpc>
                <a:spcPct val="100000"/>
              </a:lnSpc>
            </a:pPr>
            <a:r>
              <a:rPr lang="en-US" sz="1300" dirty="0"/>
              <a:t>Lagging Power Factor.</a:t>
            </a:r>
          </a:p>
          <a:p>
            <a:pPr lvl="2">
              <a:lnSpc>
                <a:spcPct val="100000"/>
              </a:lnSpc>
            </a:pPr>
            <a:r>
              <a:rPr lang="en-US" sz="1300" dirty="0"/>
              <a:t>Load Type.</a:t>
            </a:r>
          </a:p>
          <a:p>
            <a:pPr lvl="2">
              <a:lnSpc>
                <a:spcPct val="100000"/>
              </a:lnSpc>
            </a:pPr>
            <a:r>
              <a:rPr lang="en-US" sz="1300" dirty="0"/>
              <a:t>Stylized by the Active Power Usage.</a:t>
            </a:r>
          </a:p>
        </p:txBody>
      </p:sp>
      <p:pic>
        <p:nvPicPr>
          <p:cNvPr id="5" name="Picture 4">
            <a:extLst>
              <a:ext uri="{FF2B5EF4-FFF2-40B4-BE49-F238E27FC236}">
                <a16:creationId xmlns:a16="http://schemas.microsoft.com/office/drawing/2014/main" id="{A7195353-F81F-D690-1620-9FC18937939F}"/>
              </a:ext>
            </a:extLst>
          </p:cNvPr>
          <p:cNvPicPr>
            <a:picLocks noChangeAspect="1"/>
          </p:cNvPicPr>
          <p:nvPr/>
        </p:nvPicPr>
        <p:blipFill>
          <a:blip r:embed="rId3"/>
          <a:stretch>
            <a:fillRect/>
          </a:stretch>
        </p:blipFill>
        <p:spPr>
          <a:xfrm>
            <a:off x="636853" y="2356996"/>
            <a:ext cx="10924512" cy="4397116"/>
          </a:xfrm>
          <a:prstGeom prst="rect">
            <a:avLst/>
          </a:prstGeom>
        </p:spPr>
      </p:pic>
      <p:sp>
        <p:nvSpPr>
          <p:cNvPr id="6" name="Slide Number Placeholder 5">
            <a:extLst>
              <a:ext uri="{FF2B5EF4-FFF2-40B4-BE49-F238E27FC236}">
                <a16:creationId xmlns:a16="http://schemas.microsoft.com/office/drawing/2014/main" id="{DB05FA10-B259-2415-E85C-72BE89179A4E}"/>
              </a:ext>
            </a:extLst>
          </p:cNvPr>
          <p:cNvSpPr>
            <a:spLocks noGrp="1"/>
          </p:cNvSpPr>
          <p:nvPr>
            <p:ph type="sldNum" sz="quarter" idx="12"/>
          </p:nvPr>
        </p:nvSpPr>
        <p:spPr/>
        <p:txBody>
          <a:bodyPr/>
          <a:lstStyle/>
          <a:p>
            <a:fld id="{BE15108C-154A-4A5A-9C05-91A49A422BA7}" type="slidenum">
              <a:rPr lang="en-US" smtClean="0"/>
              <a:t>16</a:t>
            </a:fld>
            <a:endParaRPr lang="en-US"/>
          </a:p>
        </p:txBody>
      </p:sp>
      <p:sp>
        <p:nvSpPr>
          <p:cNvPr id="7" name="Footer Placeholder 6">
            <a:extLst>
              <a:ext uri="{FF2B5EF4-FFF2-40B4-BE49-F238E27FC236}">
                <a16:creationId xmlns:a16="http://schemas.microsoft.com/office/drawing/2014/main" id="{C978783C-1994-3324-DC98-3DF7B53A303B}"/>
              </a:ext>
            </a:extLst>
          </p:cNvPr>
          <p:cNvSpPr>
            <a:spLocks noGrp="1"/>
          </p:cNvSpPr>
          <p:nvPr>
            <p:ph type="ftr" sz="quarter" idx="11"/>
          </p:nvPr>
        </p:nvSpPr>
        <p:spPr>
          <a:xfrm>
            <a:off x="691078" y="100147"/>
            <a:ext cx="4114800" cy="417126"/>
          </a:xfrm>
        </p:spPr>
        <p:txBody>
          <a:bodyPr/>
          <a:lstStyle/>
          <a:p>
            <a:r>
              <a:rPr lang="en-US" dirty="0"/>
              <a:t>Methods and Procedure: 13 of 14 | Slide 15 of 28</a:t>
            </a:r>
          </a:p>
          <a:p>
            <a:endParaRPr lang="en-US" dirty="0"/>
          </a:p>
        </p:txBody>
      </p:sp>
    </p:spTree>
    <p:extLst>
      <p:ext uri="{BB962C8B-B14F-4D97-AF65-F5344CB8AC3E}">
        <p14:creationId xmlns:p14="http://schemas.microsoft.com/office/powerpoint/2010/main" val="28595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84223" y="968990"/>
            <a:ext cx="10611627" cy="1651379"/>
          </a:xfrm>
        </p:spPr>
        <p:txBody>
          <a:bodyPr anchor="ctr">
            <a:normAutofit/>
          </a:bodyPr>
          <a:lstStyle/>
          <a:p>
            <a:r>
              <a:rPr lang="en-US"/>
              <a:t>Methods and Procedure:</a:t>
            </a:r>
            <a:br>
              <a:rPr lang="en-US"/>
            </a:br>
            <a:r>
              <a:rPr lang="en-US"/>
              <a:t>Figure 3.3</a:t>
            </a:r>
            <a:endParaRPr lang="en-US" dirty="0"/>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7092088" y="2931575"/>
            <a:ext cx="4239596" cy="3242577"/>
          </a:xfrm>
        </p:spPr>
        <p:txBody>
          <a:bodyPr anchor="ctr">
            <a:normAutofit/>
          </a:bodyPr>
          <a:lstStyle/>
          <a:p>
            <a:r>
              <a:rPr lang="en-US" dirty="0"/>
              <a:t>Final Random Forest Model</a:t>
            </a:r>
          </a:p>
          <a:p>
            <a:pPr lvl="1"/>
            <a:r>
              <a:rPr lang="en-US" dirty="0"/>
              <a:t>The following attributes are the major predictors and their weight in predicting the final model.</a:t>
            </a:r>
          </a:p>
          <a:p>
            <a:pPr lvl="2"/>
            <a:r>
              <a:rPr lang="en-US" dirty="0"/>
              <a:t>Seconds from midnight. (NSM) : &gt;70%</a:t>
            </a:r>
          </a:p>
          <a:p>
            <a:pPr lvl="2"/>
            <a:r>
              <a:rPr lang="en-US" dirty="0"/>
              <a:t>Lagging Reactive Current ~ 15%</a:t>
            </a:r>
          </a:p>
          <a:p>
            <a:pPr lvl="2"/>
            <a:r>
              <a:rPr lang="en-US" dirty="0"/>
              <a:t>Active Power (watts) &amp; Usage (kWh): Each ~7%</a:t>
            </a:r>
          </a:p>
        </p:txBody>
      </p:sp>
      <p:pic>
        <p:nvPicPr>
          <p:cNvPr id="5" name="Picture 4">
            <a:extLst>
              <a:ext uri="{FF2B5EF4-FFF2-40B4-BE49-F238E27FC236}">
                <a16:creationId xmlns:a16="http://schemas.microsoft.com/office/drawing/2014/main" id="{6AA81DB2-457A-7C9B-B933-7771967FCE6D}"/>
              </a:ext>
            </a:extLst>
          </p:cNvPr>
          <p:cNvPicPr>
            <a:picLocks noChangeAspect="1"/>
          </p:cNvPicPr>
          <p:nvPr/>
        </p:nvPicPr>
        <p:blipFill>
          <a:blip r:embed="rId3">
            <a:alphaModFix/>
          </a:blip>
          <a:stretch>
            <a:fillRect/>
          </a:stretch>
        </p:blipFill>
        <p:spPr>
          <a:xfrm>
            <a:off x="700027" y="2765228"/>
            <a:ext cx="6159864" cy="3408923"/>
          </a:xfrm>
          <a:prstGeom prst="rect">
            <a:avLst/>
          </a:prstGeom>
        </p:spPr>
      </p:pic>
      <p:sp>
        <p:nvSpPr>
          <p:cNvPr id="7" name="Slide Number Placeholder 6">
            <a:extLst>
              <a:ext uri="{FF2B5EF4-FFF2-40B4-BE49-F238E27FC236}">
                <a16:creationId xmlns:a16="http://schemas.microsoft.com/office/drawing/2014/main" id="{AD65F7A2-79E2-4FAD-7B81-CA2D4110F7FC}"/>
              </a:ext>
            </a:extLst>
          </p:cNvPr>
          <p:cNvSpPr>
            <a:spLocks noGrp="1"/>
          </p:cNvSpPr>
          <p:nvPr>
            <p:ph type="sldNum" sz="quarter" idx="12"/>
          </p:nvPr>
        </p:nvSpPr>
        <p:spPr/>
        <p:txBody>
          <a:bodyPr/>
          <a:lstStyle/>
          <a:p>
            <a:fld id="{BE15108C-154A-4A5A-9C05-91A49A422BA7}" type="slidenum">
              <a:rPr lang="en-US" smtClean="0"/>
              <a:t>17</a:t>
            </a:fld>
            <a:endParaRPr lang="en-US"/>
          </a:p>
        </p:txBody>
      </p:sp>
      <p:sp>
        <p:nvSpPr>
          <p:cNvPr id="8" name="Footer Placeholder 7">
            <a:extLst>
              <a:ext uri="{FF2B5EF4-FFF2-40B4-BE49-F238E27FC236}">
                <a16:creationId xmlns:a16="http://schemas.microsoft.com/office/drawing/2014/main" id="{6DDA834B-78DA-741A-9AE0-89797C1999F7}"/>
              </a:ext>
            </a:extLst>
          </p:cNvPr>
          <p:cNvSpPr>
            <a:spLocks noGrp="1"/>
          </p:cNvSpPr>
          <p:nvPr>
            <p:ph type="ftr" sz="quarter" idx="11"/>
          </p:nvPr>
        </p:nvSpPr>
        <p:spPr/>
        <p:txBody>
          <a:bodyPr/>
          <a:lstStyle/>
          <a:p>
            <a:r>
              <a:rPr lang="en-US" dirty="0"/>
              <a:t>Methods and Procedure: 14 of 14 | Slide 16 of 28</a:t>
            </a:r>
          </a:p>
        </p:txBody>
      </p:sp>
    </p:spTree>
    <p:extLst>
      <p:ext uri="{BB962C8B-B14F-4D97-AF65-F5344CB8AC3E}">
        <p14:creationId xmlns:p14="http://schemas.microsoft.com/office/powerpoint/2010/main" val="238621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Results and Discussion</a:t>
            </a:r>
          </a:p>
        </p:txBody>
      </p:sp>
      <p:sp>
        <p:nvSpPr>
          <p:cNvPr id="5" name="Slide Number Placeholder 4">
            <a:extLst>
              <a:ext uri="{FF2B5EF4-FFF2-40B4-BE49-F238E27FC236}">
                <a16:creationId xmlns:a16="http://schemas.microsoft.com/office/drawing/2014/main" id="{647BA62D-E91D-DFB8-4744-FD54C0DDE41F}"/>
              </a:ext>
            </a:extLst>
          </p:cNvPr>
          <p:cNvSpPr>
            <a:spLocks noGrp="1"/>
          </p:cNvSpPr>
          <p:nvPr>
            <p:ph type="sldNum" sz="quarter" idx="12"/>
          </p:nvPr>
        </p:nvSpPr>
        <p:spPr/>
        <p:txBody>
          <a:bodyPr/>
          <a:lstStyle/>
          <a:p>
            <a:fld id="{BE15108C-154A-4A5A-9C05-91A49A422BA7}" type="slidenum">
              <a:rPr lang="en-US" smtClean="0"/>
              <a:t>18</a:t>
            </a:fld>
            <a:endParaRPr lang="en-US"/>
          </a:p>
        </p:txBody>
      </p:sp>
      <p:sp>
        <p:nvSpPr>
          <p:cNvPr id="6" name="Footer Placeholder 5">
            <a:extLst>
              <a:ext uri="{FF2B5EF4-FFF2-40B4-BE49-F238E27FC236}">
                <a16:creationId xmlns:a16="http://schemas.microsoft.com/office/drawing/2014/main" id="{FDEC538F-6C03-DF00-4E2D-FAAF57A8B75E}"/>
              </a:ext>
            </a:extLst>
          </p:cNvPr>
          <p:cNvSpPr>
            <a:spLocks noGrp="1"/>
          </p:cNvSpPr>
          <p:nvPr>
            <p:ph type="ftr" sz="quarter" idx="11"/>
          </p:nvPr>
        </p:nvSpPr>
        <p:spPr/>
        <p:txBody>
          <a:bodyPr/>
          <a:lstStyle/>
          <a:p>
            <a:r>
              <a:rPr lang="en-US" dirty="0"/>
              <a:t>Results and Discussion: 1 of 4 | Slide 17 of 28</a:t>
            </a:r>
          </a:p>
        </p:txBody>
      </p:sp>
    </p:spTree>
    <p:extLst>
      <p:ext uri="{BB962C8B-B14F-4D97-AF65-F5344CB8AC3E}">
        <p14:creationId xmlns:p14="http://schemas.microsoft.com/office/powerpoint/2010/main" val="33771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normAutofit/>
          </a:bodyPr>
          <a:lstStyle/>
          <a:p>
            <a:r>
              <a:rPr lang="en-US" dirty="0"/>
              <a:t>EDA showcased that 41% of the usage had a lagging power factor that fell below 90%. </a:t>
            </a:r>
          </a:p>
          <a:p>
            <a:r>
              <a:rPr lang="en-US" dirty="0"/>
              <a:t> The lagging power factor is an indicator of system inefficiency thereby prompting exploration and modeling. </a:t>
            </a:r>
          </a:p>
          <a:p>
            <a:r>
              <a:rPr lang="en-US" dirty="0"/>
              <a:t>The random forest model progressed as the final model with an RMSE of only 0.5513.</a:t>
            </a:r>
          </a:p>
          <a:p>
            <a:r>
              <a:rPr lang="en-US" dirty="0"/>
              <a:t>The final random forest model performed very well; on average the model only had an inaccuracy that deviated the test Lagging Power Factor by ~0.5% out of 100%</a:t>
            </a:r>
          </a:p>
          <a:p>
            <a:r>
              <a:rPr lang="en-US" dirty="0"/>
              <a:t>Additionally, only 6 data points were predicted as exceeding the 90% threshold when they were actually below 90%. </a:t>
            </a:r>
          </a:p>
          <a:p>
            <a:endParaRPr lang="en-US" dirty="0"/>
          </a:p>
        </p:txBody>
      </p:sp>
      <p:sp>
        <p:nvSpPr>
          <p:cNvPr id="4" name="Slide Number Placeholder 3">
            <a:extLst>
              <a:ext uri="{FF2B5EF4-FFF2-40B4-BE49-F238E27FC236}">
                <a16:creationId xmlns:a16="http://schemas.microsoft.com/office/drawing/2014/main" id="{E2455828-905F-BBAA-5266-2F9D0CED8DD5}"/>
              </a:ext>
            </a:extLst>
          </p:cNvPr>
          <p:cNvSpPr>
            <a:spLocks noGrp="1"/>
          </p:cNvSpPr>
          <p:nvPr>
            <p:ph type="sldNum" sz="quarter" idx="12"/>
          </p:nvPr>
        </p:nvSpPr>
        <p:spPr/>
        <p:txBody>
          <a:bodyPr/>
          <a:lstStyle/>
          <a:p>
            <a:fld id="{BE15108C-154A-4A5A-9C05-91A49A422BA7}" type="slidenum">
              <a:rPr lang="en-US" smtClean="0"/>
              <a:t>19</a:t>
            </a:fld>
            <a:endParaRPr lang="en-US"/>
          </a:p>
        </p:txBody>
      </p:sp>
      <p:sp>
        <p:nvSpPr>
          <p:cNvPr id="5" name="Footer Placeholder 4">
            <a:extLst>
              <a:ext uri="{FF2B5EF4-FFF2-40B4-BE49-F238E27FC236}">
                <a16:creationId xmlns:a16="http://schemas.microsoft.com/office/drawing/2014/main" id="{425BC4B0-AE34-ED4A-50CE-2D33182863D8}"/>
              </a:ext>
            </a:extLst>
          </p:cNvPr>
          <p:cNvSpPr>
            <a:spLocks noGrp="1"/>
          </p:cNvSpPr>
          <p:nvPr>
            <p:ph type="ftr" sz="quarter" idx="11"/>
          </p:nvPr>
        </p:nvSpPr>
        <p:spPr/>
        <p:txBody>
          <a:bodyPr/>
          <a:lstStyle/>
          <a:p>
            <a:r>
              <a:rPr lang="en-US" dirty="0"/>
              <a:t>Results and Discussion: 2 of 4 | Slide 18 of 28</a:t>
            </a:r>
          </a:p>
        </p:txBody>
      </p:sp>
    </p:spTree>
    <p:extLst>
      <p:ext uri="{BB962C8B-B14F-4D97-AF65-F5344CB8AC3E}">
        <p14:creationId xmlns:p14="http://schemas.microsoft.com/office/powerpoint/2010/main" val="8925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fontScale="90000"/>
          </a:bodyPr>
          <a:lstStyle/>
          <a:p>
            <a:r>
              <a:rPr lang="en-US" sz="5400" dirty="0"/>
              <a:t>Problem Framing and Big Picture</a:t>
            </a:r>
          </a:p>
        </p:txBody>
      </p:sp>
      <p:sp>
        <p:nvSpPr>
          <p:cNvPr id="4" name="Slide Number Placeholder 3">
            <a:extLst>
              <a:ext uri="{FF2B5EF4-FFF2-40B4-BE49-F238E27FC236}">
                <a16:creationId xmlns:a16="http://schemas.microsoft.com/office/drawing/2014/main" id="{44D93818-9852-A4E9-7469-C79EA4C48DC1}"/>
              </a:ext>
            </a:extLst>
          </p:cNvPr>
          <p:cNvSpPr>
            <a:spLocks noGrp="1"/>
          </p:cNvSpPr>
          <p:nvPr>
            <p:ph type="sldNum" sz="quarter" idx="12"/>
          </p:nvPr>
        </p:nvSpPr>
        <p:spPr/>
        <p:txBody>
          <a:bodyPr/>
          <a:lstStyle/>
          <a:p>
            <a:fld id="{BE15108C-154A-4A5A-9C05-91A49A422BA7}" type="slidenum">
              <a:rPr lang="en-US" smtClean="0"/>
              <a:t>2</a:t>
            </a:fld>
            <a:endParaRPr lang="en-US"/>
          </a:p>
        </p:txBody>
      </p:sp>
      <p:sp>
        <p:nvSpPr>
          <p:cNvPr id="5" name="Footer Placeholder 4">
            <a:extLst>
              <a:ext uri="{FF2B5EF4-FFF2-40B4-BE49-F238E27FC236}">
                <a16:creationId xmlns:a16="http://schemas.microsoft.com/office/drawing/2014/main" id="{69696153-BCA4-0408-2793-2A2BE9C79FF9}"/>
              </a:ext>
            </a:extLst>
          </p:cNvPr>
          <p:cNvSpPr>
            <a:spLocks noGrp="1"/>
          </p:cNvSpPr>
          <p:nvPr>
            <p:ph type="ftr" sz="quarter" idx="11"/>
          </p:nvPr>
        </p:nvSpPr>
        <p:spPr/>
        <p:txBody>
          <a:bodyPr/>
          <a:lstStyle/>
          <a:p>
            <a:r>
              <a:rPr lang="en-US" dirty="0"/>
              <a:t>Problem Framing: Slide 1 of 2 | Slide 1 of 28</a:t>
            </a:r>
          </a:p>
        </p:txBody>
      </p:sp>
    </p:spTree>
    <p:extLst>
      <p:ext uri="{BB962C8B-B14F-4D97-AF65-F5344CB8AC3E}">
        <p14:creationId xmlns:p14="http://schemas.microsoft.com/office/powerpoint/2010/main" val="355782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Recommendations and Insights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lstStyle/>
          <a:p>
            <a:r>
              <a:rPr lang="en-US" dirty="0"/>
              <a:t>The Seconds from Midnight, Lagging Reactive Current, Active Power (watts) &amp; Usage (kWh): each are major predictors of the lagging power factor.</a:t>
            </a:r>
          </a:p>
          <a:p>
            <a:r>
              <a:rPr lang="en-US" dirty="0"/>
              <a:t>It is recommended that further exploration be conducted on whether the lagging power factor is most prevalent during transmission or delivery.</a:t>
            </a:r>
          </a:p>
          <a:p>
            <a:pPr lvl="1"/>
            <a:r>
              <a:rPr lang="en-US" dirty="0"/>
              <a:t>What are the root causes of the system inefficiencies?</a:t>
            </a:r>
          </a:p>
          <a:p>
            <a:r>
              <a:rPr lang="en-US" dirty="0"/>
              <a:t>It is recommended that further exploration be conducted to understand whether the active power is heavily affected by the lagging power factor.</a:t>
            </a:r>
          </a:p>
        </p:txBody>
      </p:sp>
      <p:sp>
        <p:nvSpPr>
          <p:cNvPr id="4" name="Slide Number Placeholder 3">
            <a:extLst>
              <a:ext uri="{FF2B5EF4-FFF2-40B4-BE49-F238E27FC236}">
                <a16:creationId xmlns:a16="http://schemas.microsoft.com/office/drawing/2014/main" id="{B74B8F26-17B7-98DA-EA72-A713E17D0B68}"/>
              </a:ext>
            </a:extLst>
          </p:cNvPr>
          <p:cNvSpPr>
            <a:spLocks noGrp="1"/>
          </p:cNvSpPr>
          <p:nvPr>
            <p:ph type="sldNum" sz="quarter" idx="12"/>
          </p:nvPr>
        </p:nvSpPr>
        <p:spPr/>
        <p:txBody>
          <a:bodyPr/>
          <a:lstStyle/>
          <a:p>
            <a:fld id="{BE15108C-154A-4A5A-9C05-91A49A422BA7}" type="slidenum">
              <a:rPr lang="en-US" smtClean="0"/>
              <a:t>20</a:t>
            </a:fld>
            <a:endParaRPr lang="en-US"/>
          </a:p>
        </p:txBody>
      </p:sp>
      <p:sp>
        <p:nvSpPr>
          <p:cNvPr id="5" name="Footer Placeholder 4">
            <a:extLst>
              <a:ext uri="{FF2B5EF4-FFF2-40B4-BE49-F238E27FC236}">
                <a16:creationId xmlns:a16="http://schemas.microsoft.com/office/drawing/2014/main" id="{18D40B91-D290-E8FB-55F5-D4570A3A9FCB}"/>
              </a:ext>
            </a:extLst>
          </p:cNvPr>
          <p:cNvSpPr>
            <a:spLocks noGrp="1"/>
          </p:cNvSpPr>
          <p:nvPr>
            <p:ph type="ftr" sz="quarter" idx="11"/>
          </p:nvPr>
        </p:nvSpPr>
        <p:spPr/>
        <p:txBody>
          <a:bodyPr/>
          <a:lstStyle/>
          <a:p>
            <a:r>
              <a:rPr lang="en-US" dirty="0"/>
              <a:t>Results and Discussion: 3 of 4 | Slide 19 of 28</a:t>
            </a:r>
          </a:p>
        </p:txBody>
      </p:sp>
    </p:spTree>
    <p:extLst>
      <p:ext uri="{BB962C8B-B14F-4D97-AF65-F5344CB8AC3E}">
        <p14:creationId xmlns:p14="http://schemas.microsoft.com/office/powerpoint/2010/main" val="411468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lstStyle/>
          <a:p>
            <a:r>
              <a:rPr lang="en-US" dirty="0"/>
              <a:t>Future research should focus on the following additional insights: </a:t>
            </a:r>
          </a:p>
          <a:p>
            <a:pPr lvl="1"/>
            <a:r>
              <a:rPr lang="en-US" dirty="0"/>
              <a:t>Model the time series relationship to the lagging power factor and active power.</a:t>
            </a:r>
          </a:p>
          <a:p>
            <a:pPr lvl="2"/>
            <a:r>
              <a:rPr lang="en-US" dirty="0"/>
              <a:t>The month appears to be a prospective predictor.</a:t>
            </a:r>
          </a:p>
          <a:p>
            <a:pPr lvl="1"/>
            <a:r>
              <a:rPr lang="en-US" dirty="0"/>
              <a:t>Model the CO2 produced by the system as it can further indicate system inefficiency.</a:t>
            </a:r>
          </a:p>
          <a:p>
            <a:pPr lvl="1"/>
            <a:endParaRPr lang="en-US" dirty="0"/>
          </a:p>
          <a:p>
            <a:r>
              <a:rPr lang="en-US" dirty="0"/>
              <a:t>Future model improvement should consider the following:</a:t>
            </a:r>
          </a:p>
          <a:p>
            <a:pPr lvl="1"/>
            <a:r>
              <a:rPr lang="en-US" dirty="0"/>
              <a:t>Selecting either the usage attribute or active power as a predictor (redundant information).</a:t>
            </a:r>
          </a:p>
          <a:p>
            <a:pPr lvl="1"/>
            <a:r>
              <a:rPr lang="en-US" dirty="0"/>
              <a:t>Dropping the lagging reactive power (redundant information).</a:t>
            </a:r>
          </a:p>
          <a:p>
            <a:pPr lvl="1"/>
            <a:r>
              <a:rPr lang="en-US" dirty="0"/>
              <a:t>Further hyperparameter testing and additional model testing (</a:t>
            </a:r>
            <a:r>
              <a:rPr lang="en-US" dirty="0" err="1"/>
              <a:t>i.e</a:t>
            </a:r>
            <a:r>
              <a:rPr lang="en-US" dirty="0"/>
              <a:t>, </a:t>
            </a:r>
            <a:r>
              <a:rPr lang="en-US" dirty="0" err="1"/>
              <a:t>Xgboost</a:t>
            </a:r>
            <a:r>
              <a:rPr lang="en-US" dirty="0"/>
              <a:t>.)</a:t>
            </a:r>
          </a:p>
          <a:p>
            <a:pPr lvl="1"/>
            <a:endParaRPr lang="en-US" dirty="0"/>
          </a:p>
        </p:txBody>
      </p:sp>
      <p:sp>
        <p:nvSpPr>
          <p:cNvPr id="4" name="Slide Number Placeholder 3">
            <a:extLst>
              <a:ext uri="{FF2B5EF4-FFF2-40B4-BE49-F238E27FC236}">
                <a16:creationId xmlns:a16="http://schemas.microsoft.com/office/drawing/2014/main" id="{D6B855AC-E6DF-03BF-ADEF-AEF8275C4FD6}"/>
              </a:ext>
            </a:extLst>
          </p:cNvPr>
          <p:cNvSpPr>
            <a:spLocks noGrp="1"/>
          </p:cNvSpPr>
          <p:nvPr>
            <p:ph type="sldNum" sz="quarter" idx="12"/>
          </p:nvPr>
        </p:nvSpPr>
        <p:spPr/>
        <p:txBody>
          <a:bodyPr/>
          <a:lstStyle/>
          <a:p>
            <a:fld id="{BE15108C-154A-4A5A-9C05-91A49A422BA7}" type="slidenum">
              <a:rPr lang="en-US" smtClean="0"/>
              <a:t>21</a:t>
            </a:fld>
            <a:endParaRPr lang="en-US"/>
          </a:p>
        </p:txBody>
      </p:sp>
      <p:sp>
        <p:nvSpPr>
          <p:cNvPr id="5" name="Footer Placeholder 4">
            <a:extLst>
              <a:ext uri="{FF2B5EF4-FFF2-40B4-BE49-F238E27FC236}">
                <a16:creationId xmlns:a16="http://schemas.microsoft.com/office/drawing/2014/main" id="{27D5D066-B56A-16BE-F08A-F1DD41175945}"/>
              </a:ext>
            </a:extLst>
          </p:cNvPr>
          <p:cNvSpPr>
            <a:spLocks noGrp="1"/>
          </p:cNvSpPr>
          <p:nvPr>
            <p:ph type="ftr" sz="quarter" idx="11"/>
          </p:nvPr>
        </p:nvSpPr>
        <p:spPr/>
        <p:txBody>
          <a:bodyPr/>
          <a:lstStyle/>
          <a:p>
            <a:r>
              <a:rPr lang="en-US" dirty="0"/>
              <a:t>Results and Discussion: 4 of 4 | Slide 20 of 28</a:t>
            </a:r>
          </a:p>
        </p:txBody>
      </p:sp>
    </p:spTree>
    <p:extLst>
      <p:ext uri="{BB962C8B-B14F-4D97-AF65-F5344CB8AC3E}">
        <p14:creationId xmlns:p14="http://schemas.microsoft.com/office/powerpoint/2010/main" val="11629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D3912-2937-9D76-D4E3-952EF1429A9D}"/>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Appendix</a:t>
            </a:r>
          </a:p>
        </p:txBody>
      </p:sp>
      <p:sp>
        <p:nvSpPr>
          <p:cNvPr id="4" name="Slide Number Placeholder 3">
            <a:extLst>
              <a:ext uri="{FF2B5EF4-FFF2-40B4-BE49-F238E27FC236}">
                <a16:creationId xmlns:a16="http://schemas.microsoft.com/office/drawing/2014/main" id="{652780AC-4B3D-EA69-BA31-9577C20BFA22}"/>
              </a:ext>
            </a:extLst>
          </p:cNvPr>
          <p:cNvSpPr>
            <a:spLocks noGrp="1"/>
          </p:cNvSpPr>
          <p:nvPr>
            <p:ph type="sldNum" sz="quarter" idx="12"/>
          </p:nvPr>
        </p:nvSpPr>
        <p:spPr/>
        <p:txBody>
          <a:bodyPr/>
          <a:lstStyle/>
          <a:p>
            <a:fld id="{BE15108C-154A-4A5A-9C05-91A49A422BA7}" type="slidenum">
              <a:rPr lang="en-US" smtClean="0"/>
              <a:t>22</a:t>
            </a:fld>
            <a:endParaRPr lang="en-US"/>
          </a:p>
        </p:txBody>
      </p:sp>
      <p:sp>
        <p:nvSpPr>
          <p:cNvPr id="5" name="Footer Placeholder 4">
            <a:extLst>
              <a:ext uri="{FF2B5EF4-FFF2-40B4-BE49-F238E27FC236}">
                <a16:creationId xmlns:a16="http://schemas.microsoft.com/office/drawing/2014/main" id="{DD1DC7CB-5433-614A-ACA9-3952E0ED50C7}"/>
              </a:ext>
            </a:extLst>
          </p:cNvPr>
          <p:cNvSpPr>
            <a:spLocks noGrp="1"/>
          </p:cNvSpPr>
          <p:nvPr>
            <p:ph type="ftr" sz="quarter" idx="11"/>
          </p:nvPr>
        </p:nvSpPr>
        <p:spPr/>
        <p:txBody>
          <a:bodyPr/>
          <a:lstStyle/>
          <a:p>
            <a:r>
              <a:rPr lang="en-US" dirty="0"/>
              <a:t>Appendix: 1 of 8 | Slide 21 of 28</a:t>
            </a:r>
          </a:p>
        </p:txBody>
      </p:sp>
    </p:spTree>
    <p:extLst>
      <p:ext uri="{BB962C8B-B14F-4D97-AF65-F5344CB8AC3E}">
        <p14:creationId xmlns:p14="http://schemas.microsoft.com/office/powerpoint/2010/main" val="247134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Visual of usage plotted by date.</a:t>
            </a:r>
          </a:p>
          <a:p>
            <a:pPr lvl="1"/>
            <a:r>
              <a:rPr lang="en-US" dirty="0"/>
              <a:t>Usage follows a very interesting sinusoidal or polynomial curve that intuitively aligns with seasons.</a:t>
            </a:r>
          </a:p>
        </p:txBody>
      </p:sp>
      <p:pic>
        <p:nvPicPr>
          <p:cNvPr id="5" name="Picture 4">
            <a:extLst>
              <a:ext uri="{FF2B5EF4-FFF2-40B4-BE49-F238E27FC236}">
                <a16:creationId xmlns:a16="http://schemas.microsoft.com/office/drawing/2014/main" id="{B6E9F0BB-035E-F5AD-6162-1BBE2ECBD624}"/>
              </a:ext>
            </a:extLst>
          </p:cNvPr>
          <p:cNvPicPr>
            <a:picLocks noChangeAspect="1"/>
          </p:cNvPicPr>
          <p:nvPr/>
        </p:nvPicPr>
        <p:blipFill>
          <a:blip r:embed="rId2"/>
          <a:stretch>
            <a:fillRect/>
          </a:stretch>
        </p:blipFill>
        <p:spPr>
          <a:xfrm>
            <a:off x="5106333" y="1299892"/>
            <a:ext cx="6401443" cy="4272963"/>
          </a:xfrm>
          <a:prstGeom prst="rect">
            <a:avLst/>
          </a:prstGeom>
        </p:spPr>
      </p:pic>
      <p:sp>
        <p:nvSpPr>
          <p:cNvPr id="7" name="Slide Number Placeholder 6">
            <a:extLst>
              <a:ext uri="{FF2B5EF4-FFF2-40B4-BE49-F238E27FC236}">
                <a16:creationId xmlns:a16="http://schemas.microsoft.com/office/drawing/2014/main" id="{B015CB3E-63AF-0A21-173D-D56900EF8712}"/>
              </a:ext>
            </a:extLst>
          </p:cNvPr>
          <p:cNvSpPr>
            <a:spLocks noGrp="1"/>
          </p:cNvSpPr>
          <p:nvPr>
            <p:ph type="sldNum" sz="quarter" idx="12"/>
          </p:nvPr>
        </p:nvSpPr>
        <p:spPr/>
        <p:txBody>
          <a:bodyPr/>
          <a:lstStyle/>
          <a:p>
            <a:fld id="{BE15108C-154A-4A5A-9C05-91A49A422BA7}" type="slidenum">
              <a:rPr lang="en-US" smtClean="0"/>
              <a:t>23</a:t>
            </a:fld>
            <a:endParaRPr lang="en-US"/>
          </a:p>
        </p:txBody>
      </p:sp>
      <p:sp>
        <p:nvSpPr>
          <p:cNvPr id="8" name="Footer Placeholder 7">
            <a:extLst>
              <a:ext uri="{FF2B5EF4-FFF2-40B4-BE49-F238E27FC236}">
                <a16:creationId xmlns:a16="http://schemas.microsoft.com/office/drawing/2014/main" id="{AB7AF1F8-3FB7-AA5C-3E36-0DA2AD3E67F1}"/>
              </a:ext>
            </a:extLst>
          </p:cNvPr>
          <p:cNvSpPr>
            <a:spLocks noGrp="1"/>
          </p:cNvSpPr>
          <p:nvPr>
            <p:ph type="ftr" sz="quarter" idx="11"/>
          </p:nvPr>
        </p:nvSpPr>
        <p:spPr/>
        <p:txBody>
          <a:bodyPr/>
          <a:lstStyle/>
          <a:p>
            <a:r>
              <a:rPr lang="en-US" dirty="0"/>
              <a:t>Appendix: 2 of 8 | Slide 22 of 28</a:t>
            </a:r>
          </a:p>
        </p:txBody>
      </p:sp>
    </p:spTree>
    <p:extLst>
      <p:ext uri="{BB962C8B-B14F-4D97-AF65-F5344CB8AC3E}">
        <p14:creationId xmlns:p14="http://schemas.microsoft.com/office/powerpoint/2010/main" val="371807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Plot of distribution for a segment of attributes. </a:t>
            </a:r>
          </a:p>
          <a:p>
            <a:pPr lvl="1"/>
            <a:r>
              <a:rPr lang="en-US" dirty="0"/>
              <a:t>Plot does not represent all features.</a:t>
            </a:r>
          </a:p>
        </p:txBody>
      </p:sp>
      <p:pic>
        <p:nvPicPr>
          <p:cNvPr id="6" name="Picture 5">
            <a:extLst>
              <a:ext uri="{FF2B5EF4-FFF2-40B4-BE49-F238E27FC236}">
                <a16:creationId xmlns:a16="http://schemas.microsoft.com/office/drawing/2014/main" id="{1DD45F62-FA26-D1B5-F793-2F04AAA87896}"/>
              </a:ext>
            </a:extLst>
          </p:cNvPr>
          <p:cNvPicPr>
            <a:picLocks noChangeAspect="1"/>
          </p:cNvPicPr>
          <p:nvPr/>
        </p:nvPicPr>
        <p:blipFill>
          <a:blip r:embed="rId2"/>
          <a:stretch>
            <a:fillRect/>
          </a:stretch>
        </p:blipFill>
        <p:spPr>
          <a:xfrm>
            <a:off x="5106333" y="883799"/>
            <a:ext cx="6401443" cy="5105150"/>
          </a:xfrm>
          <a:prstGeom prst="rect">
            <a:avLst/>
          </a:prstGeom>
        </p:spPr>
      </p:pic>
      <p:sp>
        <p:nvSpPr>
          <p:cNvPr id="7" name="Slide Number Placeholder 6">
            <a:extLst>
              <a:ext uri="{FF2B5EF4-FFF2-40B4-BE49-F238E27FC236}">
                <a16:creationId xmlns:a16="http://schemas.microsoft.com/office/drawing/2014/main" id="{CE921D98-D3BF-31C3-EBB0-56FFDE0B72F9}"/>
              </a:ext>
            </a:extLst>
          </p:cNvPr>
          <p:cNvSpPr>
            <a:spLocks noGrp="1"/>
          </p:cNvSpPr>
          <p:nvPr>
            <p:ph type="sldNum" sz="quarter" idx="12"/>
          </p:nvPr>
        </p:nvSpPr>
        <p:spPr/>
        <p:txBody>
          <a:bodyPr/>
          <a:lstStyle/>
          <a:p>
            <a:fld id="{BE15108C-154A-4A5A-9C05-91A49A422BA7}" type="slidenum">
              <a:rPr lang="en-US" smtClean="0"/>
              <a:t>24</a:t>
            </a:fld>
            <a:endParaRPr lang="en-US"/>
          </a:p>
        </p:txBody>
      </p:sp>
      <p:sp>
        <p:nvSpPr>
          <p:cNvPr id="8" name="Footer Placeholder 7">
            <a:extLst>
              <a:ext uri="{FF2B5EF4-FFF2-40B4-BE49-F238E27FC236}">
                <a16:creationId xmlns:a16="http://schemas.microsoft.com/office/drawing/2014/main" id="{0BE05020-EE03-BE5A-11B1-EE9B25D31BDC}"/>
              </a:ext>
            </a:extLst>
          </p:cNvPr>
          <p:cNvSpPr>
            <a:spLocks noGrp="1"/>
          </p:cNvSpPr>
          <p:nvPr>
            <p:ph type="ftr" sz="quarter" idx="11"/>
          </p:nvPr>
        </p:nvSpPr>
        <p:spPr/>
        <p:txBody>
          <a:bodyPr/>
          <a:lstStyle/>
          <a:p>
            <a:r>
              <a:rPr lang="en-US" dirty="0"/>
              <a:t>Appendix: 3 of 8 | Slide 23 of 28</a:t>
            </a:r>
          </a:p>
        </p:txBody>
      </p:sp>
    </p:spTree>
    <p:extLst>
      <p:ext uri="{BB962C8B-B14F-4D97-AF65-F5344CB8AC3E}">
        <p14:creationId xmlns:p14="http://schemas.microsoft.com/office/powerpoint/2010/main" val="308417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9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5" name="Right Triangle 12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Box plot of numeric attributes for a segment of attributes.</a:t>
            </a:r>
          </a:p>
          <a:p>
            <a:pPr lvl="1"/>
            <a:r>
              <a:rPr lang="en-US" dirty="0"/>
              <a:t>Plot does not represent all features.</a:t>
            </a:r>
          </a:p>
          <a:p>
            <a:pPr lvl="1"/>
            <a:r>
              <a:rPr lang="en-US" dirty="0"/>
              <a:t>A significant number of outliers are distributed throughout a wide range whereas most of the data resides close to the mean for each of the attributes plotted.</a:t>
            </a:r>
          </a:p>
        </p:txBody>
      </p:sp>
      <p:pic>
        <p:nvPicPr>
          <p:cNvPr id="5" name="Picture 4">
            <a:extLst>
              <a:ext uri="{FF2B5EF4-FFF2-40B4-BE49-F238E27FC236}">
                <a16:creationId xmlns:a16="http://schemas.microsoft.com/office/drawing/2014/main" id="{E7CDCD35-AB03-0E58-E793-142926AB341E}"/>
              </a:ext>
            </a:extLst>
          </p:cNvPr>
          <p:cNvPicPr>
            <a:picLocks noChangeAspect="1"/>
          </p:cNvPicPr>
          <p:nvPr/>
        </p:nvPicPr>
        <p:blipFill>
          <a:blip r:embed="rId2"/>
          <a:stretch>
            <a:fillRect/>
          </a:stretch>
        </p:blipFill>
        <p:spPr>
          <a:xfrm>
            <a:off x="6127896" y="729344"/>
            <a:ext cx="4358317" cy="5414060"/>
          </a:xfrm>
          <a:prstGeom prst="rect">
            <a:avLst/>
          </a:prstGeom>
        </p:spPr>
      </p:pic>
      <p:sp>
        <p:nvSpPr>
          <p:cNvPr id="7" name="Slide Number Placeholder 6">
            <a:extLst>
              <a:ext uri="{FF2B5EF4-FFF2-40B4-BE49-F238E27FC236}">
                <a16:creationId xmlns:a16="http://schemas.microsoft.com/office/drawing/2014/main" id="{839EBB5F-34A6-137C-080F-33A74E48A205}"/>
              </a:ext>
            </a:extLst>
          </p:cNvPr>
          <p:cNvSpPr>
            <a:spLocks noGrp="1"/>
          </p:cNvSpPr>
          <p:nvPr>
            <p:ph type="sldNum" sz="quarter" idx="12"/>
          </p:nvPr>
        </p:nvSpPr>
        <p:spPr/>
        <p:txBody>
          <a:bodyPr/>
          <a:lstStyle/>
          <a:p>
            <a:fld id="{BE15108C-154A-4A5A-9C05-91A49A422BA7}" type="slidenum">
              <a:rPr lang="en-US" smtClean="0"/>
              <a:t>25</a:t>
            </a:fld>
            <a:endParaRPr lang="en-US"/>
          </a:p>
        </p:txBody>
      </p:sp>
      <p:sp>
        <p:nvSpPr>
          <p:cNvPr id="8" name="Footer Placeholder 7">
            <a:extLst>
              <a:ext uri="{FF2B5EF4-FFF2-40B4-BE49-F238E27FC236}">
                <a16:creationId xmlns:a16="http://schemas.microsoft.com/office/drawing/2014/main" id="{897EDEB7-91DD-AED4-4607-90E7E5C28C98}"/>
              </a:ext>
            </a:extLst>
          </p:cNvPr>
          <p:cNvSpPr>
            <a:spLocks noGrp="1"/>
          </p:cNvSpPr>
          <p:nvPr>
            <p:ph type="ftr" sz="quarter" idx="11"/>
          </p:nvPr>
        </p:nvSpPr>
        <p:spPr/>
        <p:txBody>
          <a:bodyPr/>
          <a:lstStyle/>
          <a:p>
            <a:r>
              <a:rPr lang="en-US" dirty="0"/>
              <a:t>Appendix: 4 of 8 | Slide 24 of 28</a:t>
            </a:r>
          </a:p>
        </p:txBody>
      </p:sp>
    </p:spTree>
    <p:extLst>
      <p:ext uri="{BB962C8B-B14F-4D97-AF65-F5344CB8AC3E}">
        <p14:creationId xmlns:p14="http://schemas.microsoft.com/office/powerpoint/2010/main" val="289389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2" name="Group 13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3" name="Straight Connector 13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Right Triangle 16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Scatter plot of Lagging power factor and seconds from midnight.</a:t>
            </a:r>
          </a:p>
          <a:p>
            <a:pPr lvl="1"/>
            <a:r>
              <a:rPr lang="en-US" dirty="0"/>
              <a:t>Notice the sinusoidal or polynomial nature of the relationship.</a:t>
            </a:r>
          </a:p>
        </p:txBody>
      </p:sp>
      <p:pic>
        <p:nvPicPr>
          <p:cNvPr id="6" name="Picture 5">
            <a:extLst>
              <a:ext uri="{FF2B5EF4-FFF2-40B4-BE49-F238E27FC236}">
                <a16:creationId xmlns:a16="http://schemas.microsoft.com/office/drawing/2014/main" id="{0890CC73-CB28-D3FF-2485-05F4E2B75065}"/>
              </a:ext>
            </a:extLst>
          </p:cNvPr>
          <p:cNvPicPr>
            <a:picLocks noChangeAspect="1"/>
          </p:cNvPicPr>
          <p:nvPr/>
        </p:nvPicPr>
        <p:blipFill>
          <a:blip r:embed="rId2"/>
          <a:stretch>
            <a:fillRect/>
          </a:stretch>
        </p:blipFill>
        <p:spPr>
          <a:xfrm>
            <a:off x="5106333" y="1371909"/>
            <a:ext cx="6401443" cy="4128930"/>
          </a:xfrm>
          <a:prstGeom prst="rect">
            <a:avLst/>
          </a:prstGeom>
        </p:spPr>
      </p:pic>
      <p:sp>
        <p:nvSpPr>
          <p:cNvPr id="7" name="Slide Number Placeholder 6">
            <a:extLst>
              <a:ext uri="{FF2B5EF4-FFF2-40B4-BE49-F238E27FC236}">
                <a16:creationId xmlns:a16="http://schemas.microsoft.com/office/drawing/2014/main" id="{FD1529DE-778C-7D63-F2A5-05DC425F801A}"/>
              </a:ext>
            </a:extLst>
          </p:cNvPr>
          <p:cNvSpPr>
            <a:spLocks noGrp="1"/>
          </p:cNvSpPr>
          <p:nvPr>
            <p:ph type="sldNum" sz="quarter" idx="12"/>
          </p:nvPr>
        </p:nvSpPr>
        <p:spPr/>
        <p:txBody>
          <a:bodyPr/>
          <a:lstStyle/>
          <a:p>
            <a:fld id="{BE15108C-154A-4A5A-9C05-91A49A422BA7}" type="slidenum">
              <a:rPr lang="en-US" smtClean="0"/>
              <a:t>26</a:t>
            </a:fld>
            <a:endParaRPr lang="en-US"/>
          </a:p>
        </p:txBody>
      </p:sp>
      <p:sp>
        <p:nvSpPr>
          <p:cNvPr id="8" name="Footer Placeholder 7">
            <a:extLst>
              <a:ext uri="{FF2B5EF4-FFF2-40B4-BE49-F238E27FC236}">
                <a16:creationId xmlns:a16="http://schemas.microsoft.com/office/drawing/2014/main" id="{B5BA0C46-F153-9FA7-A9EE-9F24547E3690}"/>
              </a:ext>
            </a:extLst>
          </p:cNvPr>
          <p:cNvSpPr>
            <a:spLocks noGrp="1"/>
          </p:cNvSpPr>
          <p:nvPr>
            <p:ph type="ftr" sz="quarter" idx="11"/>
          </p:nvPr>
        </p:nvSpPr>
        <p:spPr/>
        <p:txBody>
          <a:bodyPr/>
          <a:lstStyle/>
          <a:p>
            <a:r>
              <a:rPr lang="en-US" dirty="0"/>
              <a:t>Appendix: 5 of 8 | Slide 25 of 28</a:t>
            </a:r>
          </a:p>
        </p:txBody>
      </p:sp>
    </p:spTree>
    <p:extLst>
      <p:ext uri="{BB962C8B-B14F-4D97-AF65-F5344CB8AC3E}">
        <p14:creationId xmlns:p14="http://schemas.microsoft.com/office/powerpoint/2010/main" val="153957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All attributes are not null and do not appear to have coded null values.</a:t>
            </a:r>
          </a:p>
          <a:p>
            <a:pPr lvl="1"/>
            <a:r>
              <a:rPr lang="en-US" dirty="0"/>
              <a:t>Table contains ordinal, categorical, and numeric data. </a:t>
            </a:r>
          </a:p>
          <a:p>
            <a:pPr lvl="2"/>
            <a:r>
              <a:rPr lang="en-US" dirty="0"/>
              <a:t>Models implemented did not require ordinal or numeric encoding. </a:t>
            </a:r>
          </a:p>
        </p:txBody>
      </p:sp>
      <p:pic>
        <p:nvPicPr>
          <p:cNvPr id="5" name="Picture 4">
            <a:extLst>
              <a:ext uri="{FF2B5EF4-FFF2-40B4-BE49-F238E27FC236}">
                <a16:creationId xmlns:a16="http://schemas.microsoft.com/office/drawing/2014/main" id="{362A6144-01B3-4F85-754E-ECBABFBDDA83}"/>
              </a:ext>
            </a:extLst>
          </p:cNvPr>
          <p:cNvPicPr>
            <a:picLocks noChangeAspect="1"/>
          </p:cNvPicPr>
          <p:nvPr/>
        </p:nvPicPr>
        <p:blipFill>
          <a:blip r:embed="rId2"/>
          <a:stretch>
            <a:fillRect/>
          </a:stretch>
        </p:blipFill>
        <p:spPr>
          <a:xfrm>
            <a:off x="5106333" y="1876023"/>
            <a:ext cx="6401443" cy="3120702"/>
          </a:xfrm>
          <a:prstGeom prst="rect">
            <a:avLst/>
          </a:prstGeom>
        </p:spPr>
      </p:pic>
      <p:sp>
        <p:nvSpPr>
          <p:cNvPr id="7" name="Slide Number Placeholder 6">
            <a:extLst>
              <a:ext uri="{FF2B5EF4-FFF2-40B4-BE49-F238E27FC236}">
                <a16:creationId xmlns:a16="http://schemas.microsoft.com/office/drawing/2014/main" id="{BF60ED65-08BA-3102-B8E9-BC907F78CEFA}"/>
              </a:ext>
            </a:extLst>
          </p:cNvPr>
          <p:cNvSpPr>
            <a:spLocks noGrp="1"/>
          </p:cNvSpPr>
          <p:nvPr>
            <p:ph type="sldNum" sz="quarter" idx="12"/>
          </p:nvPr>
        </p:nvSpPr>
        <p:spPr/>
        <p:txBody>
          <a:bodyPr/>
          <a:lstStyle/>
          <a:p>
            <a:fld id="{BE15108C-154A-4A5A-9C05-91A49A422BA7}" type="slidenum">
              <a:rPr lang="en-US" smtClean="0"/>
              <a:t>27</a:t>
            </a:fld>
            <a:endParaRPr lang="en-US"/>
          </a:p>
        </p:txBody>
      </p:sp>
      <p:sp>
        <p:nvSpPr>
          <p:cNvPr id="8" name="Footer Placeholder 7">
            <a:extLst>
              <a:ext uri="{FF2B5EF4-FFF2-40B4-BE49-F238E27FC236}">
                <a16:creationId xmlns:a16="http://schemas.microsoft.com/office/drawing/2014/main" id="{497C1693-0D96-25DE-D0F4-0DF31C828DB0}"/>
              </a:ext>
            </a:extLst>
          </p:cNvPr>
          <p:cNvSpPr>
            <a:spLocks noGrp="1"/>
          </p:cNvSpPr>
          <p:nvPr>
            <p:ph type="ftr" sz="quarter" idx="11"/>
          </p:nvPr>
        </p:nvSpPr>
        <p:spPr/>
        <p:txBody>
          <a:bodyPr/>
          <a:lstStyle/>
          <a:p>
            <a:r>
              <a:rPr lang="en-US" dirty="0"/>
              <a:t>Appendix: 6 of 8 | Slide 26 of 28</a:t>
            </a:r>
          </a:p>
        </p:txBody>
      </p:sp>
    </p:spTree>
    <p:extLst>
      <p:ext uri="{BB962C8B-B14F-4D97-AF65-F5344CB8AC3E}">
        <p14:creationId xmlns:p14="http://schemas.microsoft.com/office/powerpoint/2010/main" val="4065648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41% of usage was associated with a lagging power factor of less than 90%.</a:t>
            </a:r>
          </a:p>
        </p:txBody>
      </p:sp>
      <p:sp>
        <p:nvSpPr>
          <p:cNvPr id="4" name="Slide Number Placeholder 3">
            <a:extLst>
              <a:ext uri="{FF2B5EF4-FFF2-40B4-BE49-F238E27FC236}">
                <a16:creationId xmlns:a16="http://schemas.microsoft.com/office/drawing/2014/main" id="{441A6CF2-A0D8-5B81-2B08-5792CA34159E}"/>
              </a:ext>
            </a:extLst>
          </p:cNvPr>
          <p:cNvSpPr>
            <a:spLocks noGrp="1"/>
          </p:cNvSpPr>
          <p:nvPr>
            <p:ph type="sldNum" sz="quarter" idx="12"/>
          </p:nvPr>
        </p:nvSpPr>
        <p:spPr/>
        <p:txBody>
          <a:bodyPr/>
          <a:lstStyle/>
          <a:p>
            <a:fld id="{BE15108C-154A-4A5A-9C05-91A49A422BA7}" type="slidenum">
              <a:rPr lang="en-US" smtClean="0"/>
              <a:t>28</a:t>
            </a:fld>
            <a:endParaRPr lang="en-US"/>
          </a:p>
        </p:txBody>
      </p:sp>
      <p:sp>
        <p:nvSpPr>
          <p:cNvPr id="6" name="Footer Placeholder 5">
            <a:extLst>
              <a:ext uri="{FF2B5EF4-FFF2-40B4-BE49-F238E27FC236}">
                <a16:creationId xmlns:a16="http://schemas.microsoft.com/office/drawing/2014/main" id="{236B192C-3784-4D13-ABB2-A758BA092D5B}"/>
              </a:ext>
            </a:extLst>
          </p:cNvPr>
          <p:cNvSpPr>
            <a:spLocks noGrp="1"/>
          </p:cNvSpPr>
          <p:nvPr>
            <p:ph type="ftr" sz="quarter" idx="11"/>
          </p:nvPr>
        </p:nvSpPr>
        <p:spPr/>
        <p:txBody>
          <a:bodyPr/>
          <a:lstStyle/>
          <a:p>
            <a:r>
              <a:rPr lang="en-US" dirty="0"/>
              <a:t>Appendix: 7 of 8 | Slide 27 of 28</a:t>
            </a:r>
          </a:p>
        </p:txBody>
      </p:sp>
      <p:pic>
        <p:nvPicPr>
          <p:cNvPr id="8" name="Picture 7">
            <a:extLst>
              <a:ext uri="{FF2B5EF4-FFF2-40B4-BE49-F238E27FC236}">
                <a16:creationId xmlns:a16="http://schemas.microsoft.com/office/drawing/2014/main" id="{1E4AE2AE-8AEF-3A6F-5AB6-18B81CF29F93}"/>
              </a:ext>
            </a:extLst>
          </p:cNvPr>
          <p:cNvPicPr>
            <a:picLocks noChangeAspect="1"/>
          </p:cNvPicPr>
          <p:nvPr/>
        </p:nvPicPr>
        <p:blipFill>
          <a:blip r:embed="rId2"/>
          <a:stretch>
            <a:fillRect/>
          </a:stretch>
        </p:blipFill>
        <p:spPr>
          <a:xfrm>
            <a:off x="4857037" y="2833667"/>
            <a:ext cx="7039957" cy="323895"/>
          </a:xfrm>
          <a:prstGeom prst="rect">
            <a:avLst/>
          </a:prstGeom>
        </p:spPr>
      </p:pic>
    </p:spTree>
    <p:extLst>
      <p:ext uri="{BB962C8B-B14F-4D97-AF65-F5344CB8AC3E}">
        <p14:creationId xmlns:p14="http://schemas.microsoft.com/office/powerpoint/2010/main" val="94040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5" name="Right Triangle 2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This visual contains the features and their standard deviations. </a:t>
            </a:r>
          </a:p>
        </p:txBody>
      </p:sp>
      <p:pic>
        <p:nvPicPr>
          <p:cNvPr id="6" name="Picture 5">
            <a:extLst>
              <a:ext uri="{FF2B5EF4-FFF2-40B4-BE49-F238E27FC236}">
                <a16:creationId xmlns:a16="http://schemas.microsoft.com/office/drawing/2014/main" id="{98CE452F-15CF-3851-EB46-76632C917DCB}"/>
              </a:ext>
            </a:extLst>
          </p:cNvPr>
          <p:cNvPicPr>
            <a:picLocks noChangeAspect="1"/>
          </p:cNvPicPr>
          <p:nvPr/>
        </p:nvPicPr>
        <p:blipFill>
          <a:blip r:embed="rId2"/>
          <a:stretch>
            <a:fillRect/>
          </a:stretch>
        </p:blipFill>
        <p:spPr>
          <a:xfrm>
            <a:off x="5106333" y="1507940"/>
            <a:ext cx="6401443" cy="3856868"/>
          </a:xfrm>
          <a:prstGeom prst="rect">
            <a:avLst/>
          </a:prstGeom>
        </p:spPr>
      </p:pic>
      <p:sp>
        <p:nvSpPr>
          <p:cNvPr id="7" name="Slide Number Placeholder 6">
            <a:extLst>
              <a:ext uri="{FF2B5EF4-FFF2-40B4-BE49-F238E27FC236}">
                <a16:creationId xmlns:a16="http://schemas.microsoft.com/office/drawing/2014/main" id="{29110B9C-644D-3701-4A85-20ED0B459210}"/>
              </a:ext>
            </a:extLst>
          </p:cNvPr>
          <p:cNvSpPr>
            <a:spLocks noGrp="1"/>
          </p:cNvSpPr>
          <p:nvPr>
            <p:ph type="sldNum" sz="quarter" idx="12"/>
          </p:nvPr>
        </p:nvSpPr>
        <p:spPr/>
        <p:txBody>
          <a:bodyPr/>
          <a:lstStyle/>
          <a:p>
            <a:fld id="{BE15108C-154A-4A5A-9C05-91A49A422BA7}" type="slidenum">
              <a:rPr lang="en-US" smtClean="0"/>
              <a:t>29</a:t>
            </a:fld>
            <a:endParaRPr lang="en-US"/>
          </a:p>
        </p:txBody>
      </p:sp>
      <p:sp>
        <p:nvSpPr>
          <p:cNvPr id="8" name="Footer Placeholder 7">
            <a:extLst>
              <a:ext uri="{FF2B5EF4-FFF2-40B4-BE49-F238E27FC236}">
                <a16:creationId xmlns:a16="http://schemas.microsoft.com/office/drawing/2014/main" id="{0D641964-CBDB-C039-C211-A76C3CEFCF28}"/>
              </a:ext>
            </a:extLst>
          </p:cNvPr>
          <p:cNvSpPr>
            <a:spLocks noGrp="1"/>
          </p:cNvSpPr>
          <p:nvPr>
            <p:ph type="ftr" sz="quarter" idx="11"/>
          </p:nvPr>
        </p:nvSpPr>
        <p:spPr/>
        <p:txBody>
          <a:bodyPr/>
          <a:lstStyle/>
          <a:p>
            <a:r>
              <a:rPr lang="en-US" dirty="0"/>
              <a:t>Appendix: 8 of 8 | Slide 28 of 28</a:t>
            </a:r>
          </a:p>
        </p:txBody>
      </p:sp>
    </p:spTree>
    <p:extLst>
      <p:ext uri="{BB962C8B-B14F-4D97-AF65-F5344CB8AC3E}">
        <p14:creationId xmlns:p14="http://schemas.microsoft.com/office/powerpoint/2010/main" val="386139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EC53-92DB-4621-ED52-12F4CCC2B1FE}"/>
              </a:ext>
            </a:extLst>
          </p:cNvPr>
          <p:cNvSpPr>
            <a:spLocks noGrp="1"/>
          </p:cNvSpPr>
          <p:nvPr>
            <p:ph type="title"/>
          </p:nvPr>
        </p:nvSpPr>
        <p:spPr/>
        <p:txBody>
          <a:bodyPr/>
          <a:lstStyle/>
          <a:p>
            <a:r>
              <a:rPr lang="en-US" dirty="0"/>
              <a:t>Data Exploration and Value-Add Information</a:t>
            </a:r>
          </a:p>
        </p:txBody>
      </p:sp>
      <p:sp>
        <p:nvSpPr>
          <p:cNvPr id="3" name="Content Placeholder 2">
            <a:extLst>
              <a:ext uri="{FF2B5EF4-FFF2-40B4-BE49-F238E27FC236}">
                <a16:creationId xmlns:a16="http://schemas.microsoft.com/office/drawing/2014/main" id="{20E41916-004A-E6DD-CD72-330E4010BA47}"/>
              </a:ext>
            </a:extLst>
          </p:cNvPr>
          <p:cNvSpPr>
            <a:spLocks noGrp="1"/>
          </p:cNvSpPr>
          <p:nvPr>
            <p:ph idx="1"/>
          </p:nvPr>
        </p:nvSpPr>
        <p:spPr/>
        <p:txBody>
          <a:bodyPr>
            <a:normAutofit lnSpcReduction="10000"/>
          </a:bodyPr>
          <a:lstStyle/>
          <a:p>
            <a:r>
              <a:rPr lang="en-US" dirty="0"/>
              <a:t>The data set analyzed resembled meter information.</a:t>
            </a:r>
          </a:p>
          <a:p>
            <a:r>
              <a:rPr lang="en-US" dirty="0"/>
              <a:t>A couple of key attributes included Usage (kWh), Reactive Power Factors, and Date-Time information.</a:t>
            </a:r>
          </a:p>
          <a:p>
            <a:r>
              <a:rPr lang="en-US" dirty="0"/>
              <a:t>Based on industry standards and Department of Energy regulations, it was apparent that there were a significant number of examples where the Lagging Power Factor (PF), which is an indicator of system inefficiency, fell below the 90%-95% threshold.</a:t>
            </a:r>
          </a:p>
          <a:p>
            <a:r>
              <a:rPr lang="en-US" dirty="0"/>
              <a:t>Because of these observations, the following steps were taken to model the lagging power factor, thereby identifying the predictors or potential contributors to system inefficiency and building a system to predict future lagging PF based on those attributes.</a:t>
            </a:r>
          </a:p>
        </p:txBody>
      </p:sp>
      <p:sp>
        <p:nvSpPr>
          <p:cNvPr id="4" name="Slide Number Placeholder 3">
            <a:extLst>
              <a:ext uri="{FF2B5EF4-FFF2-40B4-BE49-F238E27FC236}">
                <a16:creationId xmlns:a16="http://schemas.microsoft.com/office/drawing/2014/main" id="{5E4C1792-E7F9-9A4F-1F15-BEFC92588167}"/>
              </a:ext>
            </a:extLst>
          </p:cNvPr>
          <p:cNvSpPr>
            <a:spLocks noGrp="1"/>
          </p:cNvSpPr>
          <p:nvPr>
            <p:ph type="sldNum" sz="quarter" idx="12"/>
          </p:nvPr>
        </p:nvSpPr>
        <p:spPr/>
        <p:txBody>
          <a:bodyPr/>
          <a:lstStyle/>
          <a:p>
            <a:fld id="{BE15108C-154A-4A5A-9C05-91A49A422BA7}" type="slidenum">
              <a:rPr lang="en-US" smtClean="0"/>
              <a:t>3</a:t>
            </a:fld>
            <a:endParaRPr lang="en-US"/>
          </a:p>
        </p:txBody>
      </p:sp>
      <p:sp>
        <p:nvSpPr>
          <p:cNvPr id="5" name="Footer Placeholder 4">
            <a:extLst>
              <a:ext uri="{FF2B5EF4-FFF2-40B4-BE49-F238E27FC236}">
                <a16:creationId xmlns:a16="http://schemas.microsoft.com/office/drawing/2014/main" id="{21D31FE8-1A06-7C4D-B39C-3974373111CF}"/>
              </a:ext>
            </a:extLst>
          </p:cNvPr>
          <p:cNvSpPr>
            <a:spLocks noGrp="1"/>
          </p:cNvSpPr>
          <p:nvPr>
            <p:ph type="ftr" sz="quarter" idx="11"/>
          </p:nvPr>
        </p:nvSpPr>
        <p:spPr/>
        <p:txBody>
          <a:bodyPr/>
          <a:lstStyle/>
          <a:p>
            <a:r>
              <a:rPr lang="en-US" dirty="0"/>
              <a:t>Problem Framing: Slide 2 of 2 | Slide 2 of 28</a:t>
            </a:r>
          </a:p>
        </p:txBody>
      </p:sp>
    </p:spTree>
    <p:extLst>
      <p:ext uri="{BB962C8B-B14F-4D97-AF65-F5344CB8AC3E}">
        <p14:creationId xmlns:p14="http://schemas.microsoft.com/office/powerpoint/2010/main" val="3800330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1182775" y="713048"/>
            <a:ext cx="9807426" cy="803684"/>
          </a:xfrm>
        </p:spPr>
        <p:txBody>
          <a:bodyPr>
            <a:normAutofit/>
          </a:bodyPr>
          <a:lstStyle/>
          <a:p>
            <a:pPr algn="ctr"/>
            <a:r>
              <a:rPr lang="en-US" dirty="0"/>
              <a:t>End of Presentation.</a:t>
            </a:r>
          </a:p>
        </p:txBody>
      </p:sp>
      <p:sp>
        <p:nvSpPr>
          <p:cNvPr id="245" name="Right Triangle 24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1109208" y="1833546"/>
            <a:ext cx="10006810" cy="4681021"/>
          </a:xfrm>
        </p:spPr>
        <p:txBody>
          <a:bodyPr>
            <a:normAutofit fontScale="77500" lnSpcReduction="20000"/>
          </a:bodyPr>
          <a:lstStyle/>
          <a:p>
            <a:pPr marL="0" indent="0" algn="ctr">
              <a:buNone/>
            </a:pPr>
            <a:r>
              <a:rPr lang="en-US" sz="2000" dirty="0"/>
              <a:t>References: </a:t>
            </a:r>
          </a:p>
          <a:p>
            <a:r>
              <a:rPr lang="en-US" sz="2000" dirty="0"/>
              <a:t>https://control.com/technical-articles/active-power-reactive-power-apparent-power-and-the-role-of-power-factor/#:~:text=Active%20power%20is%20often%20called,power%20factor%20in%20DC%20circuits.</a:t>
            </a:r>
          </a:p>
          <a:p>
            <a:r>
              <a:rPr lang="en-US" sz="2000" dirty="0"/>
              <a:t>https://www.electrical-installation.org/enwiki/Definition_of_reactive_power#:~:text=Apparent%20power%3A%20S%20%3D%20V%20x%20I%20(kVA)</a:t>
            </a:r>
          </a:p>
          <a:p>
            <a:r>
              <a:rPr lang="en-US" sz="2000" dirty="0"/>
              <a:t>https://www.ferc.gov/sites/default/files/2020-04/E-1_72.pdf</a:t>
            </a:r>
          </a:p>
          <a:p>
            <a:r>
              <a:rPr lang="en-US" sz="2000" dirty="0"/>
              <a:t>https://www.federalregister.gov/documents/2024/03/28/2024-06556/compensation-for-reactive-power-within-the-standard-power-factor-range#:~:text=As%20a%20result%2C%20all%20newly,as%20a%20condition%20of%20interconnection.</a:t>
            </a:r>
          </a:p>
          <a:p>
            <a:r>
              <a:rPr lang="en-US" sz="2000" dirty="0"/>
              <a:t>https://www.electricaltechnology.org/2013/07/active-reactive-apparent-and-complex.html</a:t>
            </a:r>
          </a:p>
          <a:p>
            <a:r>
              <a:rPr lang="en-US" sz="2000" dirty="0"/>
              <a:t>https://eepower.com/technical-articles/power-factor-determining-how-much-electricity-your-power-system-consumes/#</a:t>
            </a:r>
          </a:p>
          <a:p>
            <a:r>
              <a:rPr lang="en-US" sz="2000" dirty="0"/>
              <a:t>https://www.cedengineering.ca/userfiles/E04-014%20-%20Power%20Factor%20in%20Electrical%20Energy%20Management.pdf</a:t>
            </a:r>
          </a:p>
        </p:txBody>
      </p:sp>
      <p:sp>
        <p:nvSpPr>
          <p:cNvPr id="4" name="Slide Number Placeholder 3">
            <a:extLst>
              <a:ext uri="{FF2B5EF4-FFF2-40B4-BE49-F238E27FC236}">
                <a16:creationId xmlns:a16="http://schemas.microsoft.com/office/drawing/2014/main" id="{66172541-3CEE-6846-259F-53D322AB45B3}"/>
              </a:ext>
            </a:extLst>
          </p:cNvPr>
          <p:cNvSpPr>
            <a:spLocks noGrp="1"/>
          </p:cNvSpPr>
          <p:nvPr>
            <p:ph type="sldNum" sz="quarter" idx="12"/>
          </p:nvPr>
        </p:nvSpPr>
        <p:spPr/>
        <p:txBody>
          <a:bodyPr/>
          <a:lstStyle/>
          <a:p>
            <a:fld id="{BE15108C-154A-4A5A-9C05-91A49A422BA7}" type="slidenum">
              <a:rPr lang="en-US" smtClean="0"/>
              <a:t>30</a:t>
            </a:fld>
            <a:endParaRPr lang="en-US"/>
          </a:p>
        </p:txBody>
      </p:sp>
    </p:spTree>
    <p:extLst>
      <p:ext uri="{BB962C8B-B14F-4D97-AF65-F5344CB8AC3E}">
        <p14:creationId xmlns:p14="http://schemas.microsoft.com/office/powerpoint/2010/main" val="11906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2" name="Group 25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8" name="Straight Connector 287">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5" name="Right Triangle 28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D5EBA75F-897D-906A-9810-E175505BF325}"/>
              </a:ext>
            </a:extLst>
          </p:cNvPr>
          <p:cNvSpPr>
            <a:spLocks noGrp="1"/>
          </p:cNvSpPr>
          <p:nvPr>
            <p:ph idx="1"/>
          </p:nvPr>
        </p:nvSpPr>
        <p:spPr>
          <a:xfrm>
            <a:off x="259302" y="256977"/>
            <a:ext cx="7886814" cy="2475570"/>
          </a:xfrm>
        </p:spPr>
        <p:txBody>
          <a:bodyPr>
            <a:normAutofit/>
          </a:bodyPr>
          <a:lstStyle/>
          <a:p>
            <a:r>
              <a:rPr lang="en-US" dirty="0"/>
              <a:t>This slide is intentionally left blank.</a:t>
            </a:r>
          </a:p>
        </p:txBody>
      </p:sp>
      <p:sp>
        <p:nvSpPr>
          <p:cNvPr id="8" name="Slide Number Placeholder 7">
            <a:extLst>
              <a:ext uri="{FF2B5EF4-FFF2-40B4-BE49-F238E27FC236}">
                <a16:creationId xmlns:a16="http://schemas.microsoft.com/office/drawing/2014/main" id="{EB2D83C7-C134-A9A3-58BE-B58FAE4EC609}"/>
              </a:ext>
            </a:extLst>
          </p:cNvPr>
          <p:cNvSpPr>
            <a:spLocks noGrp="1"/>
          </p:cNvSpPr>
          <p:nvPr>
            <p:ph type="sldNum" sz="quarter" idx="12"/>
          </p:nvPr>
        </p:nvSpPr>
        <p:spPr/>
        <p:txBody>
          <a:bodyPr/>
          <a:lstStyle/>
          <a:p>
            <a:fld id="{BE15108C-154A-4A5A-9C05-91A49A422BA7}" type="slidenum">
              <a:rPr lang="en-US" smtClean="0"/>
              <a:t>31</a:t>
            </a:fld>
            <a:endParaRPr lang="en-US"/>
          </a:p>
        </p:txBody>
      </p:sp>
    </p:spTree>
    <p:extLst>
      <p:ext uri="{BB962C8B-B14F-4D97-AF65-F5344CB8AC3E}">
        <p14:creationId xmlns:p14="http://schemas.microsoft.com/office/powerpoint/2010/main" val="4760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Methods and Procedure </a:t>
            </a:r>
          </a:p>
        </p:txBody>
      </p:sp>
      <p:sp>
        <p:nvSpPr>
          <p:cNvPr id="3" name="Slide Number Placeholder 2">
            <a:extLst>
              <a:ext uri="{FF2B5EF4-FFF2-40B4-BE49-F238E27FC236}">
                <a16:creationId xmlns:a16="http://schemas.microsoft.com/office/drawing/2014/main" id="{F677CDBA-9CB9-3E8A-6631-DC06EE33F944}"/>
              </a:ext>
            </a:extLst>
          </p:cNvPr>
          <p:cNvSpPr>
            <a:spLocks noGrp="1"/>
          </p:cNvSpPr>
          <p:nvPr>
            <p:ph type="sldNum" sz="quarter" idx="12"/>
          </p:nvPr>
        </p:nvSpPr>
        <p:spPr/>
        <p:txBody>
          <a:bodyPr/>
          <a:lstStyle/>
          <a:p>
            <a:fld id="{BE15108C-154A-4A5A-9C05-91A49A422BA7}" type="slidenum">
              <a:rPr lang="en-US" smtClean="0"/>
              <a:t>4</a:t>
            </a:fld>
            <a:endParaRPr lang="en-US"/>
          </a:p>
        </p:txBody>
      </p:sp>
      <p:sp>
        <p:nvSpPr>
          <p:cNvPr id="4" name="Footer Placeholder 3">
            <a:extLst>
              <a:ext uri="{FF2B5EF4-FFF2-40B4-BE49-F238E27FC236}">
                <a16:creationId xmlns:a16="http://schemas.microsoft.com/office/drawing/2014/main" id="{8FE82ADF-918A-37DE-BFA3-9CE93E2E5FE9}"/>
              </a:ext>
            </a:extLst>
          </p:cNvPr>
          <p:cNvSpPr>
            <a:spLocks noGrp="1"/>
          </p:cNvSpPr>
          <p:nvPr>
            <p:ph type="ftr" sz="quarter" idx="11"/>
          </p:nvPr>
        </p:nvSpPr>
        <p:spPr/>
        <p:txBody>
          <a:bodyPr/>
          <a:lstStyle/>
          <a:p>
            <a:r>
              <a:rPr lang="en-US" dirty="0"/>
              <a:t>Methods and Procedure: 1 of 14 | Slide 3 of 28</a:t>
            </a:r>
          </a:p>
        </p:txBody>
      </p:sp>
    </p:spTree>
    <p:extLst>
      <p:ext uri="{BB962C8B-B14F-4D97-AF65-F5344CB8AC3E}">
        <p14:creationId xmlns:p14="http://schemas.microsoft.com/office/powerpoint/2010/main" val="51930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Considerations before modeling.</a:t>
            </a:r>
          </a:p>
          <a:p>
            <a:pPr lvl="1"/>
            <a:r>
              <a:rPr lang="en-US" dirty="0"/>
              <a:t>Multicollinearity: Several of the attributes appear to be inter-correlated. </a:t>
            </a:r>
          </a:p>
          <a:p>
            <a:pPr lvl="1"/>
            <a:r>
              <a:rPr lang="en-US" dirty="0"/>
              <a:t>Multi-dimensional data comprehension: With the relationships between the attributes being so prevalent, there is good reason to believe the data will present as polynomial when dimensions are increased in relationship to Lagging PF. </a:t>
            </a:r>
          </a:p>
          <a:p>
            <a:pPr lvl="1"/>
            <a:r>
              <a:rPr lang="en-US" dirty="0"/>
              <a:t>Polynomial relationships. Although most of the relationships between features seemed to be linear (i.e., as X increases Y increases, </a:t>
            </a:r>
            <a:r>
              <a:rPr lang="en-US" dirty="0" err="1"/>
              <a:t>etc</a:t>
            </a:r>
            <a:r>
              <a:rPr lang="en-US" dirty="0"/>
              <a:t>…), some of the relationships appear to me slightly more complicated, as discovered later in the modeling process.</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78E06205-B256-015F-1BE0-CAC434E1B6DE}"/>
              </a:ext>
            </a:extLst>
          </p:cNvPr>
          <p:cNvSpPr>
            <a:spLocks noGrp="1"/>
          </p:cNvSpPr>
          <p:nvPr>
            <p:ph type="sldNum" sz="quarter" idx="12"/>
          </p:nvPr>
        </p:nvSpPr>
        <p:spPr/>
        <p:txBody>
          <a:bodyPr/>
          <a:lstStyle/>
          <a:p>
            <a:fld id="{BE15108C-154A-4A5A-9C05-91A49A422BA7}" type="slidenum">
              <a:rPr lang="en-US" smtClean="0"/>
              <a:t>5</a:t>
            </a:fld>
            <a:endParaRPr lang="en-US"/>
          </a:p>
        </p:txBody>
      </p:sp>
      <p:sp>
        <p:nvSpPr>
          <p:cNvPr id="5" name="Footer Placeholder 4">
            <a:extLst>
              <a:ext uri="{FF2B5EF4-FFF2-40B4-BE49-F238E27FC236}">
                <a16:creationId xmlns:a16="http://schemas.microsoft.com/office/drawing/2014/main" id="{C356F93C-50A8-07CC-DBBE-F36F29D70779}"/>
              </a:ext>
            </a:extLst>
          </p:cNvPr>
          <p:cNvSpPr>
            <a:spLocks noGrp="1"/>
          </p:cNvSpPr>
          <p:nvPr>
            <p:ph type="ftr" sz="quarter" idx="11"/>
          </p:nvPr>
        </p:nvSpPr>
        <p:spPr/>
        <p:txBody>
          <a:bodyPr/>
          <a:lstStyle/>
          <a:p>
            <a:r>
              <a:rPr lang="en-US" dirty="0"/>
              <a:t>Methods and Procedure: 2 of 14 | Slide 4 of 28</a:t>
            </a:r>
          </a:p>
        </p:txBody>
      </p:sp>
    </p:spTree>
    <p:extLst>
      <p:ext uri="{BB962C8B-B14F-4D97-AF65-F5344CB8AC3E}">
        <p14:creationId xmlns:p14="http://schemas.microsoft.com/office/powerpoint/2010/main" val="37928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Data Preparation and Cleaning and Problem Framing</a:t>
            </a:r>
          </a:p>
          <a:p>
            <a:pPr lvl="1"/>
            <a:r>
              <a:rPr lang="en-US" dirty="0"/>
              <a:t>The dataset was surprisingly clean and required very little pre-processing.</a:t>
            </a:r>
          </a:p>
          <a:p>
            <a:pPr lvl="1"/>
            <a:r>
              <a:rPr lang="en-US" dirty="0"/>
              <a:t>The data was examined for correlation and form as demonstrated by figures 1.1 and 1.2.</a:t>
            </a:r>
          </a:p>
          <a:p>
            <a:pPr lvl="1"/>
            <a:r>
              <a:rPr lang="en-US" dirty="0"/>
              <a:t>After examining the data, it became evident that the lagging power factor contained numerous entries that fell below the industry standard and regulatory standard of ~ 95%.</a:t>
            </a:r>
          </a:p>
          <a:p>
            <a:pPr lvl="1"/>
            <a:r>
              <a:rPr lang="en-US" dirty="0"/>
              <a:t>After identifying this problem, it became clear that modeling this data as the target label could prove to be a high-impact value-added activity.</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080835A9-3B5D-B22A-44BE-29B89E735824}"/>
              </a:ext>
            </a:extLst>
          </p:cNvPr>
          <p:cNvSpPr>
            <a:spLocks noGrp="1"/>
          </p:cNvSpPr>
          <p:nvPr>
            <p:ph type="sldNum" sz="quarter" idx="12"/>
          </p:nvPr>
        </p:nvSpPr>
        <p:spPr/>
        <p:txBody>
          <a:bodyPr/>
          <a:lstStyle/>
          <a:p>
            <a:fld id="{BE15108C-154A-4A5A-9C05-91A49A422BA7}" type="slidenum">
              <a:rPr lang="en-US" smtClean="0"/>
              <a:t>6</a:t>
            </a:fld>
            <a:endParaRPr lang="en-US"/>
          </a:p>
        </p:txBody>
      </p:sp>
      <p:sp>
        <p:nvSpPr>
          <p:cNvPr id="5" name="Footer Placeholder 4">
            <a:extLst>
              <a:ext uri="{FF2B5EF4-FFF2-40B4-BE49-F238E27FC236}">
                <a16:creationId xmlns:a16="http://schemas.microsoft.com/office/drawing/2014/main" id="{C8BE8F48-7331-D4B5-C169-061DA1F0EB9F}"/>
              </a:ext>
            </a:extLst>
          </p:cNvPr>
          <p:cNvSpPr>
            <a:spLocks noGrp="1"/>
          </p:cNvSpPr>
          <p:nvPr>
            <p:ph type="ftr" sz="quarter" idx="11"/>
          </p:nvPr>
        </p:nvSpPr>
        <p:spPr/>
        <p:txBody>
          <a:bodyPr/>
          <a:lstStyle/>
          <a:p>
            <a:r>
              <a:rPr lang="en-US" dirty="0"/>
              <a:t>Methods and Procedure: 3 of 14 | Slide 5 of 28</a:t>
            </a:r>
          </a:p>
        </p:txBody>
      </p:sp>
    </p:spTree>
    <p:extLst>
      <p:ext uri="{BB962C8B-B14F-4D97-AF65-F5344CB8AC3E}">
        <p14:creationId xmlns:p14="http://schemas.microsoft.com/office/powerpoint/2010/main" val="2494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8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87" name="Picture 86" descr="Tangled multi-coloured wire">
            <a:extLst>
              <a:ext uri="{FF2B5EF4-FFF2-40B4-BE49-F238E27FC236}">
                <a16:creationId xmlns:a16="http://schemas.microsoft.com/office/drawing/2014/main" id="{0E874634-E524-78BB-8503-1434C74C24B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15730"/>
          <a:stretch/>
        </p:blipFill>
        <p:spPr>
          <a:xfrm>
            <a:off x="20" y="10"/>
            <a:ext cx="12191980" cy="6857989"/>
          </a:xfrm>
          <a:prstGeom prst="rect">
            <a:avLst/>
          </a:prstGeom>
        </p:spPr>
      </p:pic>
      <p:sp>
        <p:nvSpPr>
          <p:cNvPr id="88" name="Flowchart: Document 8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8" y="722902"/>
            <a:ext cx="4225893" cy="3077253"/>
          </a:xfrm>
        </p:spPr>
        <p:txBody>
          <a:bodyPr vert="horz" lIns="91440" tIns="45720" rIns="91440" bIns="45720" rtlCol="0" anchor="b">
            <a:normAutofit/>
          </a:bodyPr>
          <a:lstStyle/>
          <a:p>
            <a:pPr>
              <a:lnSpc>
                <a:spcPct val="90000"/>
              </a:lnSpc>
            </a:pPr>
            <a:r>
              <a:rPr lang="en-US" sz="3800" dirty="0"/>
              <a:t>Model the lagging power factor and investigate what contributes to a low power factor. </a:t>
            </a:r>
          </a:p>
        </p:txBody>
      </p:sp>
      <p:sp>
        <p:nvSpPr>
          <p:cNvPr id="6" name="Title 1">
            <a:extLst>
              <a:ext uri="{FF2B5EF4-FFF2-40B4-BE49-F238E27FC236}">
                <a16:creationId xmlns:a16="http://schemas.microsoft.com/office/drawing/2014/main" id="{4C57453D-3203-C1A3-A727-F1D69FDB7FD5}"/>
              </a:ext>
            </a:extLst>
          </p:cNvPr>
          <p:cNvSpPr txBox="1">
            <a:spLocks/>
          </p:cNvSpPr>
          <p:nvPr/>
        </p:nvSpPr>
        <p:spPr>
          <a:xfrm>
            <a:off x="691077" y="3971875"/>
            <a:ext cx="4903265" cy="2190707"/>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nSpc>
                <a:spcPct val="110000"/>
              </a:lnSpc>
              <a:spcBef>
                <a:spcPts val="1000"/>
              </a:spcBef>
              <a:buClr>
                <a:schemeClr val="tx2">
                  <a:lumMod val="50000"/>
                  <a:lumOff val="50000"/>
                </a:schemeClr>
              </a:buClr>
              <a:buSzPct val="75000"/>
            </a:pPr>
            <a:r>
              <a:rPr lang="en-US" sz="2400" dirty="0">
                <a:latin typeface="+mn-lt"/>
                <a:ea typeface="+mn-ea"/>
                <a:cs typeface="+mn-cs"/>
              </a:rPr>
              <a:t>Problem Frame:</a:t>
            </a:r>
          </a:p>
        </p:txBody>
      </p:sp>
      <p:grpSp>
        <p:nvGrpSpPr>
          <p:cNvPr id="51" name="Group 50">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9563459A-3C5B-CF21-1BB3-309B450EB3B8}"/>
              </a:ext>
            </a:extLst>
          </p:cNvPr>
          <p:cNvSpPr>
            <a:spLocks noGrp="1"/>
          </p:cNvSpPr>
          <p:nvPr>
            <p:ph type="sldNum" sz="quarter" idx="12"/>
          </p:nvPr>
        </p:nvSpPr>
        <p:spPr/>
        <p:txBody>
          <a:bodyPr/>
          <a:lstStyle/>
          <a:p>
            <a:fld id="{BE15108C-154A-4A5A-9C05-91A49A422BA7}" type="slidenum">
              <a:rPr lang="en-US" smtClean="0"/>
              <a:t>7</a:t>
            </a:fld>
            <a:endParaRPr lang="en-US"/>
          </a:p>
        </p:txBody>
      </p:sp>
      <p:sp>
        <p:nvSpPr>
          <p:cNvPr id="9" name="Footer Placeholder 8">
            <a:extLst>
              <a:ext uri="{FF2B5EF4-FFF2-40B4-BE49-F238E27FC236}">
                <a16:creationId xmlns:a16="http://schemas.microsoft.com/office/drawing/2014/main" id="{DE10793A-E3B0-2773-A615-5AEB2833DC5D}"/>
              </a:ext>
            </a:extLst>
          </p:cNvPr>
          <p:cNvSpPr>
            <a:spLocks noGrp="1"/>
          </p:cNvSpPr>
          <p:nvPr>
            <p:ph type="ftr" sz="quarter" idx="11"/>
          </p:nvPr>
        </p:nvSpPr>
        <p:spPr/>
        <p:txBody>
          <a:bodyPr/>
          <a:lstStyle/>
          <a:p>
            <a:r>
              <a:rPr lang="en-US" dirty="0"/>
              <a:t>Methods and Procedure: 4 of 14 | Slide 6 of 28</a:t>
            </a:r>
          </a:p>
        </p:txBody>
      </p:sp>
    </p:spTree>
    <p:extLst>
      <p:ext uri="{BB962C8B-B14F-4D97-AF65-F5344CB8AC3E}">
        <p14:creationId xmlns:p14="http://schemas.microsoft.com/office/powerpoint/2010/main" val="39327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725951"/>
            <a:ext cx="3933574" cy="1938525"/>
          </a:xfrm>
        </p:spPr>
        <p:txBody>
          <a:bodyPr>
            <a:normAutofit fontScale="90000"/>
          </a:bodyPr>
          <a:lstStyle/>
          <a:p>
            <a:r>
              <a:rPr lang="en-US" dirty="0"/>
              <a:t>Methods and Procedure:</a:t>
            </a:r>
            <a:br>
              <a:rPr lang="en-US" dirty="0"/>
            </a:br>
            <a:r>
              <a:rPr lang="en-US" dirty="0"/>
              <a:t>Figure 1.1</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886116"/>
            <a:ext cx="3933574" cy="3245931"/>
          </a:xfrm>
        </p:spPr>
        <p:txBody>
          <a:bodyPr>
            <a:normAutofit/>
          </a:bodyPr>
          <a:lstStyle/>
          <a:p>
            <a:r>
              <a:rPr lang="en-US" dirty="0"/>
              <a:t>Correlation</a:t>
            </a:r>
          </a:p>
          <a:p>
            <a:pPr lvl="1"/>
            <a:r>
              <a:rPr lang="en-US" dirty="0"/>
              <a:t>The lagging power factor is correlated to several attributes.</a:t>
            </a:r>
          </a:p>
          <a:p>
            <a:pPr lvl="2"/>
            <a:r>
              <a:rPr lang="en-US" dirty="0"/>
              <a:t>Active power: 39%</a:t>
            </a:r>
          </a:p>
          <a:p>
            <a:pPr lvl="2"/>
            <a:r>
              <a:rPr lang="en-US" dirty="0"/>
              <a:t>Load Type: 52%</a:t>
            </a:r>
          </a:p>
          <a:p>
            <a:pPr lvl="2"/>
            <a:r>
              <a:rPr lang="en-US" dirty="0"/>
              <a:t>Seconds from Midnight: 57%</a:t>
            </a:r>
          </a:p>
          <a:p>
            <a:pPr lvl="2"/>
            <a:r>
              <a:rPr lang="en-US" dirty="0"/>
              <a:t>Leading Power Factor – 52%</a:t>
            </a:r>
          </a:p>
          <a:p>
            <a:pPr lvl="2"/>
            <a:r>
              <a:rPr lang="en-US" dirty="0" err="1"/>
              <a:t>etc</a:t>
            </a:r>
            <a:r>
              <a:rPr lang="en-US" dirty="0"/>
              <a:t>…</a:t>
            </a:r>
          </a:p>
          <a:p>
            <a:pPr lvl="1"/>
            <a:endParaRPr lang="en-US" dirty="0"/>
          </a:p>
        </p:txBody>
      </p:sp>
      <p:pic>
        <p:nvPicPr>
          <p:cNvPr id="7" name="Picture 6">
            <a:extLst>
              <a:ext uri="{FF2B5EF4-FFF2-40B4-BE49-F238E27FC236}">
                <a16:creationId xmlns:a16="http://schemas.microsoft.com/office/drawing/2014/main" id="{6DAEEA01-1EDA-2011-E817-8B7FE3EE5A20}"/>
              </a:ext>
            </a:extLst>
          </p:cNvPr>
          <p:cNvPicPr>
            <a:picLocks noChangeAspect="1"/>
          </p:cNvPicPr>
          <p:nvPr/>
        </p:nvPicPr>
        <p:blipFill>
          <a:blip r:embed="rId3"/>
          <a:stretch>
            <a:fillRect/>
          </a:stretch>
        </p:blipFill>
        <p:spPr>
          <a:xfrm>
            <a:off x="4783671" y="170164"/>
            <a:ext cx="7415112" cy="6687835"/>
          </a:xfrm>
          <a:prstGeom prst="rect">
            <a:avLst/>
          </a:prstGeom>
        </p:spPr>
      </p:pic>
      <p:sp>
        <p:nvSpPr>
          <p:cNvPr id="8" name="Slide Number Placeholder 7">
            <a:extLst>
              <a:ext uri="{FF2B5EF4-FFF2-40B4-BE49-F238E27FC236}">
                <a16:creationId xmlns:a16="http://schemas.microsoft.com/office/drawing/2014/main" id="{313DEEBC-C3E8-1B61-4021-AB97061C4F0D}"/>
              </a:ext>
            </a:extLst>
          </p:cNvPr>
          <p:cNvSpPr>
            <a:spLocks noGrp="1"/>
          </p:cNvSpPr>
          <p:nvPr>
            <p:ph type="sldNum" sz="quarter" idx="12"/>
          </p:nvPr>
        </p:nvSpPr>
        <p:spPr/>
        <p:txBody>
          <a:bodyPr/>
          <a:lstStyle/>
          <a:p>
            <a:fld id="{BE15108C-154A-4A5A-9C05-91A49A422BA7}" type="slidenum">
              <a:rPr lang="en-US" smtClean="0"/>
              <a:t>8</a:t>
            </a:fld>
            <a:endParaRPr lang="en-US"/>
          </a:p>
        </p:txBody>
      </p:sp>
      <p:sp>
        <p:nvSpPr>
          <p:cNvPr id="9" name="Footer Placeholder 8">
            <a:extLst>
              <a:ext uri="{FF2B5EF4-FFF2-40B4-BE49-F238E27FC236}">
                <a16:creationId xmlns:a16="http://schemas.microsoft.com/office/drawing/2014/main" id="{5957096A-CFAA-0C4F-7B4A-CDDBA73841D4}"/>
              </a:ext>
            </a:extLst>
          </p:cNvPr>
          <p:cNvSpPr>
            <a:spLocks noGrp="1"/>
          </p:cNvSpPr>
          <p:nvPr>
            <p:ph type="ftr" sz="quarter" idx="11"/>
          </p:nvPr>
        </p:nvSpPr>
        <p:spPr/>
        <p:txBody>
          <a:bodyPr/>
          <a:lstStyle/>
          <a:p>
            <a:r>
              <a:rPr lang="en-US" dirty="0"/>
              <a:t>Methods and Procedure: 5 of 14 | Slide 7 of 28</a:t>
            </a:r>
          </a:p>
        </p:txBody>
      </p:sp>
    </p:spTree>
    <p:extLst>
      <p:ext uri="{BB962C8B-B14F-4D97-AF65-F5344CB8AC3E}">
        <p14:creationId xmlns:p14="http://schemas.microsoft.com/office/powerpoint/2010/main" val="9429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pPr>
              <a:lnSpc>
                <a:spcPct val="90000"/>
              </a:lnSpc>
            </a:pPr>
            <a:r>
              <a:rPr lang="en-US" sz="4100"/>
              <a:t>Methods and Procedure:</a:t>
            </a:r>
            <a:br>
              <a:rPr lang="en-US" sz="4100"/>
            </a:br>
            <a:r>
              <a:rPr lang="en-US" sz="4100"/>
              <a:t>Figure 1.2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lnSpcReduction="10000"/>
          </a:bodyPr>
          <a:lstStyle/>
          <a:p>
            <a:r>
              <a:rPr lang="en-US" dirty="0"/>
              <a:t>Correlation</a:t>
            </a:r>
          </a:p>
          <a:p>
            <a:pPr lvl="1"/>
            <a:r>
              <a:rPr lang="en-US" dirty="0"/>
              <a:t>There are distinct relationships between the Lagging Power factor and each of the displayed attributes following similar relationships.</a:t>
            </a:r>
          </a:p>
          <a:p>
            <a:pPr lvl="1"/>
            <a:r>
              <a:rPr lang="en-US" dirty="0"/>
              <a:t>Seconds from midnight (NSM) has a distinct yet similar relationship to Lagging power factor as the other attributes in this visual.</a:t>
            </a:r>
          </a:p>
        </p:txBody>
      </p:sp>
      <p:pic>
        <p:nvPicPr>
          <p:cNvPr id="11" name="Picture 10">
            <a:extLst>
              <a:ext uri="{FF2B5EF4-FFF2-40B4-BE49-F238E27FC236}">
                <a16:creationId xmlns:a16="http://schemas.microsoft.com/office/drawing/2014/main" id="{10460381-CDB7-618B-FB46-B20F75578127}"/>
              </a:ext>
            </a:extLst>
          </p:cNvPr>
          <p:cNvPicPr>
            <a:picLocks noChangeAspect="1"/>
          </p:cNvPicPr>
          <p:nvPr/>
        </p:nvPicPr>
        <p:blipFill>
          <a:blip r:embed="rId3"/>
          <a:stretch>
            <a:fillRect/>
          </a:stretch>
        </p:blipFill>
        <p:spPr>
          <a:xfrm>
            <a:off x="5586421" y="729344"/>
            <a:ext cx="5441266" cy="5414060"/>
          </a:xfrm>
          <a:prstGeom prst="rect">
            <a:avLst/>
          </a:prstGeom>
        </p:spPr>
      </p:pic>
      <p:sp>
        <p:nvSpPr>
          <p:cNvPr id="8" name="Footer Placeholder 7">
            <a:extLst>
              <a:ext uri="{FF2B5EF4-FFF2-40B4-BE49-F238E27FC236}">
                <a16:creationId xmlns:a16="http://schemas.microsoft.com/office/drawing/2014/main" id="{EA1F4A76-6015-F1A9-3372-A96A956AA2B0}"/>
              </a:ext>
            </a:extLst>
          </p:cNvPr>
          <p:cNvSpPr>
            <a:spLocks noGrp="1"/>
          </p:cNvSpPr>
          <p:nvPr>
            <p:ph type="ftr" sz="quarter" idx="11"/>
          </p:nvPr>
        </p:nvSpPr>
        <p:spPr>
          <a:xfrm>
            <a:off x="691078" y="236364"/>
            <a:ext cx="4114800" cy="417126"/>
          </a:xfrm>
        </p:spPr>
        <p:txBody>
          <a:bodyPr>
            <a:normAutofit/>
          </a:bodyPr>
          <a:lstStyle/>
          <a:p>
            <a:pPr>
              <a:spcAft>
                <a:spcPts val="600"/>
              </a:spcAft>
            </a:pPr>
            <a:r>
              <a:rPr lang="en-US" dirty="0"/>
              <a:t>Methods and Procedure: 6 of 14 | Slide 8 of 28</a:t>
            </a:r>
            <a:endParaRPr lang="en-US"/>
          </a:p>
        </p:txBody>
      </p:sp>
      <p:sp>
        <p:nvSpPr>
          <p:cNvPr id="6" name="Slide Number Placeholder 5">
            <a:extLst>
              <a:ext uri="{FF2B5EF4-FFF2-40B4-BE49-F238E27FC236}">
                <a16:creationId xmlns:a16="http://schemas.microsoft.com/office/drawing/2014/main" id="{D0C565C3-3C18-1F11-3874-626FECFC9404}"/>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9</a:t>
            </a:fld>
            <a:endParaRPr lang="en-US"/>
          </a:p>
        </p:txBody>
      </p:sp>
    </p:spTree>
    <p:extLst>
      <p:ext uri="{BB962C8B-B14F-4D97-AF65-F5344CB8AC3E}">
        <p14:creationId xmlns:p14="http://schemas.microsoft.com/office/powerpoint/2010/main" val="940214575"/>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769</TotalTime>
  <Words>2569</Words>
  <Application>Microsoft Office PowerPoint</Application>
  <PresentationFormat>Widescreen</PresentationFormat>
  <Paragraphs>256</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Grandview</vt:lpstr>
      <vt:lpstr>Wingdings</vt:lpstr>
      <vt:lpstr>CosineVTI</vt:lpstr>
      <vt:lpstr>Analysis of Electrical Consumption  </vt:lpstr>
      <vt:lpstr>Problem Framing and Big Picture</vt:lpstr>
      <vt:lpstr>Data Exploration and Value-Add Information</vt:lpstr>
      <vt:lpstr>Methods and Procedure </vt:lpstr>
      <vt:lpstr>Methods and Procedure </vt:lpstr>
      <vt:lpstr>Methods and Procedure </vt:lpstr>
      <vt:lpstr>Model the lagging power factor and investigate what contributes to a low power factor. </vt:lpstr>
      <vt:lpstr>Methods and Procedure: Figure 1.1</vt:lpstr>
      <vt:lpstr>Methods and Procedure: Figure 1.2</vt:lpstr>
      <vt:lpstr>Methods and Procedure </vt:lpstr>
      <vt:lpstr>Methods and Procedure: Figure 2.1</vt:lpstr>
      <vt:lpstr>Methods and Procedure: Figure 2.2</vt:lpstr>
      <vt:lpstr>Methods and Procedure: Figure 2.3</vt:lpstr>
      <vt:lpstr>Methods and Procedure </vt:lpstr>
      <vt:lpstr>Methods and Procedure: Figure 3.1</vt:lpstr>
      <vt:lpstr>Methods and Procedure: Figure 3.2</vt:lpstr>
      <vt:lpstr>Methods and Procedure: Figure 3.3</vt:lpstr>
      <vt:lpstr>Results and Discussion</vt:lpstr>
      <vt:lpstr>Summary of Results</vt:lpstr>
      <vt:lpstr>Recommendations and Insights</vt:lpstr>
      <vt:lpstr>Future Research</vt:lpstr>
      <vt:lpstr>Appendix</vt:lpstr>
      <vt:lpstr>Appendix: Figure 0.1</vt:lpstr>
      <vt:lpstr>Appendix: Figures 0.2</vt:lpstr>
      <vt:lpstr>Appendix: Figures 0.3</vt:lpstr>
      <vt:lpstr>Appendix: Figures 0.3</vt:lpstr>
      <vt:lpstr>Appendix: Table 0.1</vt:lpstr>
      <vt:lpstr>Appendix: Table 0.2</vt:lpstr>
      <vt:lpstr>Appendix: Table 0.2</vt:lpstr>
      <vt:lpstr>End of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Electrical Consumption  </dc:title>
  <dc:creator>Ethan Gueck</dc:creator>
  <cp:lastModifiedBy>Ethan Gueck</cp:lastModifiedBy>
  <cp:revision>12</cp:revision>
  <dcterms:created xsi:type="dcterms:W3CDTF">2024-04-23T13:06:47Z</dcterms:created>
  <dcterms:modified xsi:type="dcterms:W3CDTF">2024-04-24T18:47:13Z</dcterms:modified>
</cp:coreProperties>
</file>