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03ae22ec1a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303ae22ec1a_1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3ae22ec1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303ae22ec1a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Para lograr la reproducibilidad se implementaron distintas practicas: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-Para gestionar el código se utilizó git.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- </a:t>
            </a:r>
            <a:r>
              <a:rPr b="1" lang="es-MX" sz="1200">
                <a:solidFill>
                  <a:srgbClr val="111111"/>
                </a:solidFill>
              </a:rPr>
              <a:t>DVC</a:t>
            </a:r>
            <a:r>
              <a:rPr lang="es-MX" sz="1200">
                <a:solidFill>
                  <a:srgbClr val="111111"/>
                </a:solidFill>
              </a:rPr>
              <a:t>  rastrear cambios en los datos y revertir a versiones anteriores si es necesario</a:t>
            </a:r>
            <a:endParaRPr sz="1200"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rgbClr val="111111"/>
                </a:solidFill>
              </a:rPr>
              <a:t>-MLflow para el monitero y registro de procesos que nos permite rastrear el rendimiento.</a:t>
            </a:r>
            <a:endParaRPr sz="1200"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rgbClr val="111111"/>
                </a:solidFill>
              </a:rPr>
              <a:t>- Se incluyen </a:t>
            </a:r>
            <a:r>
              <a:rPr lang="es-MX" sz="12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README detallados, guías de configuración para replicar el entorno de ejecución.</a:t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Se definen funciones específicas para construir pipelines que gestionen el flujo de datos en cada etapa. </a:t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1-HD-BTM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/>
          <p:nvPr>
            <p:ph idx="2" type="pic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 showMasterSp="0">
  <p:cSld name="Título y descripció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1-HD-BTM.png" id="79" name="Google Shape;7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2"/>
          <p:cNvSpPr txBox="1"/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 showMasterSp="0">
  <p:cSld name="Cita con descripció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1-HD-BTM.png" id="86" name="Google Shape;8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3"/>
          <p:cNvSpPr txBox="1"/>
          <p:nvPr>
            <p:ph idx="2" type="body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lang="es-MX" sz="80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lang="es-MX" sz="80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 showMasterSp="0">
  <p:cSld name="Tarjeta de nombr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1-HD-BTM.png" id="96" name="Google Shape;9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15"/>
          <p:cNvSpPr txBox="1"/>
          <p:nvPr>
            <p:ph idx="3" type="body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15"/>
          <p:cNvSpPr txBox="1"/>
          <p:nvPr>
            <p:ph idx="4" type="body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15"/>
          <p:cNvSpPr txBox="1"/>
          <p:nvPr>
            <p:ph idx="5" type="body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9" name="Google Shape;109;p15"/>
          <p:cNvSpPr txBox="1"/>
          <p:nvPr>
            <p:ph idx="6" type="body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15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16"/>
          <p:cNvSpPr/>
          <p:nvPr>
            <p:ph idx="2" type="pic"/>
          </p:nvPr>
        </p:nvSpPr>
        <p:spPr>
          <a:xfrm>
            <a:off x="688618" y="2362200"/>
            <a:ext cx="3451582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7" name="Google Shape;117;p16"/>
          <p:cNvSpPr txBox="1"/>
          <p:nvPr>
            <p:ph idx="3" type="body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8" name="Google Shape;118;p16"/>
          <p:cNvSpPr txBox="1"/>
          <p:nvPr>
            <p:ph idx="4" type="body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9" name="Google Shape;119;p16"/>
          <p:cNvSpPr/>
          <p:nvPr>
            <p:ph idx="5" type="pic"/>
          </p:nvPr>
        </p:nvSpPr>
        <p:spPr>
          <a:xfrm>
            <a:off x="4374263" y="2362200"/>
            <a:ext cx="3448936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0" name="Google Shape;120;p16"/>
          <p:cNvSpPr txBox="1"/>
          <p:nvPr>
            <p:ph idx="6" type="body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1" name="Google Shape;121;p16"/>
          <p:cNvSpPr txBox="1"/>
          <p:nvPr>
            <p:ph idx="7" type="body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16"/>
          <p:cNvSpPr/>
          <p:nvPr>
            <p:ph idx="8" type="pic"/>
          </p:nvPr>
        </p:nvSpPr>
        <p:spPr>
          <a:xfrm>
            <a:off x="8049855" y="2362200"/>
            <a:ext cx="3447878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3" name="Google Shape;123;p16"/>
          <p:cNvSpPr txBox="1"/>
          <p:nvPr>
            <p:ph idx="9" type="body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4" name="Google Shape;124;p16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 rot="5400000">
            <a:off x="4083938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showMasterSp="0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1-HD-BTM.png" id="134" name="Google Shape;13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>
            <p:ph type="title"/>
          </p:nvPr>
        </p:nvSpPr>
        <p:spPr>
          <a:xfrm rot="5400000">
            <a:off x="8525934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1-HD-BTM.png" id="33" name="Google Shape;3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3" type="body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4" type="body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/>
          <p:nvPr>
            <p:ph idx="2" type="pic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1-HD-TOP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ctrTitle"/>
          </p:nvPr>
        </p:nvSpPr>
        <p:spPr>
          <a:xfrm>
            <a:off x="1371600" y="1400704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s-MX"/>
              <a:t>AVANCE | FASE III DE PROYECTO</a:t>
            </a:r>
            <a:endParaRPr/>
          </a:p>
        </p:txBody>
      </p:sp>
      <p:sp>
        <p:nvSpPr>
          <p:cNvPr id="145" name="Google Shape;145;p19"/>
          <p:cNvSpPr txBox="1"/>
          <p:nvPr>
            <p:ph idx="1" type="subTitle"/>
          </p:nvPr>
        </p:nvSpPr>
        <p:spPr>
          <a:xfrm>
            <a:off x="1371600" y="3429000"/>
            <a:ext cx="9448800" cy="23182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es-MX" sz="1800"/>
              <a:t>Integrantes: </a:t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s-MX" sz="1800">
                <a:latin typeface="Arial"/>
                <a:ea typeface="Arial"/>
                <a:cs typeface="Arial"/>
                <a:sym typeface="Arial"/>
              </a:rPr>
              <a:t>Andrea Monserrat Ruiz Gomez</a:t>
            </a:r>
            <a:r>
              <a:rPr b="1" lang="es-MX" sz="1800">
                <a:latin typeface="Arial"/>
                <a:ea typeface="Arial"/>
                <a:cs typeface="Arial"/>
                <a:sym typeface="Arial"/>
              </a:rPr>
              <a:t> - A01794631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s-MX" sz="1800">
                <a:latin typeface="Arial"/>
                <a:ea typeface="Arial"/>
                <a:cs typeface="Arial"/>
                <a:sym typeface="Arial"/>
              </a:rPr>
              <a:t>Daniel Acevedo Sainos - </a:t>
            </a:r>
            <a:r>
              <a:rPr b="1" lang="es-MX" sz="1800">
                <a:latin typeface="Arial"/>
                <a:ea typeface="Arial"/>
                <a:cs typeface="Arial"/>
                <a:sym typeface="Arial"/>
              </a:rPr>
              <a:t>A01795496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s-MX" sz="1800">
                <a:latin typeface="Arial"/>
                <a:ea typeface="Arial"/>
                <a:cs typeface="Arial"/>
                <a:sym typeface="Arial"/>
              </a:rPr>
              <a:t>Luis Alejandro Aguilar - </a:t>
            </a:r>
            <a:r>
              <a:rPr b="1" lang="es-MX" sz="1800">
                <a:latin typeface="Arial"/>
                <a:ea typeface="Arial"/>
                <a:cs typeface="Arial"/>
                <a:sym typeface="Arial"/>
              </a:rPr>
              <a:t>A01795362</a:t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s-MX" sz="1800">
                <a:latin typeface="Arial"/>
                <a:ea typeface="Arial"/>
                <a:cs typeface="Arial"/>
                <a:sym typeface="Arial"/>
              </a:rPr>
              <a:t>Juan Manuel Rodríguez Mateos – </a:t>
            </a:r>
            <a:r>
              <a:rPr b="1" lang="es-MX" sz="1800">
                <a:latin typeface="Arial"/>
                <a:ea typeface="Arial"/>
                <a:cs typeface="Arial"/>
                <a:sym typeface="Arial"/>
              </a:rPr>
              <a:t>A01794890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s-MX" sz="1800">
                <a:latin typeface="Arial"/>
                <a:ea typeface="Arial"/>
                <a:cs typeface="Arial"/>
                <a:sym typeface="Arial"/>
              </a:rPr>
              <a:t>Marcos Eduardo García Ortiz - </a:t>
            </a:r>
            <a:r>
              <a:rPr b="1" lang="es-MX" sz="1800">
                <a:latin typeface="Arial"/>
                <a:ea typeface="Arial"/>
                <a:cs typeface="Arial"/>
                <a:sym typeface="Arial"/>
              </a:rPr>
              <a:t>A01276213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s-MX" sz="1800">
                <a:latin typeface="Arial"/>
                <a:ea typeface="Arial"/>
                <a:cs typeface="Arial"/>
                <a:sym typeface="Arial"/>
              </a:rPr>
              <a:t>Héctor Raúl Peraza Alvarez -  </a:t>
            </a:r>
            <a:r>
              <a:rPr b="1" lang="es-MX" sz="1800">
                <a:latin typeface="Arial"/>
                <a:ea typeface="Arial"/>
                <a:cs typeface="Arial"/>
                <a:sym typeface="Arial"/>
              </a:rPr>
              <a:t>A01795125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2895600" y="-27202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s-MX"/>
              <a:t>7. CONCLUSIONES</a:t>
            </a:r>
            <a:endParaRPr/>
          </a:p>
        </p:txBody>
      </p:sp>
      <p:sp>
        <p:nvSpPr>
          <p:cNvPr id="205" name="Google Shape;205;p28"/>
          <p:cNvSpPr txBox="1"/>
          <p:nvPr/>
        </p:nvSpPr>
        <p:spPr>
          <a:xfrm>
            <a:off x="171975" y="1678575"/>
            <a:ext cx="115947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implementación de un marco de gobernanza es crucial para garantizar su éxito a largo plazo. 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Este documento de gobernanza, con su enfoque en la gestión del modelo, MLOps, la gestión de riesgos y las consideraciones éticas, establece las bases para un desarrollo responsable y un despliegue efectivo del modelo. Algunos puntos clave a destacar son: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-"/>
            </a:pPr>
            <a:r>
              <a:rPr b="1"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Beneficios de la Gobernanza: </a:t>
            </a:r>
            <a:r>
              <a:rPr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ha demostrado cómo la gobernanza del modelo contribuye a la calidad, la confiabilidad, la seguridad y el cumplimiento del modelo.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-"/>
            </a:pPr>
            <a:r>
              <a:rPr b="1"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Mitigación de Riesgos: </a:t>
            </a:r>
            <a:r>
              <a:rPr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plan de riesgos y las medidas implementadas minimizan los riesgos asociados al modelo.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-"/>
            </a:pPr>
            <a:r>
              <a:rPr b="1"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Importancia de MLOps: </a:t>
            </a:r>
            <a:r>
              <a:rPr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integración de MLOps facilita la automatización, la reproducibilidad y la gestión eficiente del ciclo de vida del modelo.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-"/>
            </a:pPr>
            <a:r>
              <a:rPr b="1"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Mejora Continua: </a:t>
            </a:r>
            <a:r>
              <a:rPr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documento de gobernanza se revisará y actualizará periódicamente para adaptarse a las nuevas necesidades y mantenerse al día.</a:t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s-MX" sz="4800"/>
              <a:t>CONTENIDO</a:t>
            </a:r>
            <a:endParaRPr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s-MX"/>
              <a:t>1. Introducción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s-MX"/>
              <a:t>2. Acercamiento inicial del problema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s-MX"/>
              <a:t>3.</a:t>
            </a:r>
            <a:r>
              <a:rPr lang="es-MX"/>
              <a:t> </a:t>
            </a:r>
            <a:r>
              <a:rPr lang="es-MX"/>
              <a:t>Estándares del código, verificaciones éticas y/o de riego y</a:t>
            </a:r>
            <a:r>
              <a:rPr lang="es-MX" sz="3000"/>
              <a:t> </a:t>
            </a:r>
            <a:r>
              <a:rPr lang="es-MX"/>
              <a:t>legales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s-MX"/>
              <a:t>4. Gobernanza del modelo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MX"/>
              <a:t>5. </a:t>
            </a:r>
            <a:r>
              <a:rPr lang="es-MX"/>
              <a:t>Prueba unitarias e integrales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MX"/>
              <a:t>6. Reproducibilidad del proyecto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MX"/>
              <a:t>7. Conclusiones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3905250" y="274638"/>
            <a:ext cx="863203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s-MX"/>
              <a:t>1. INTRODUCCIÓN</a:t>
            </a:r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228600" y="1786155"/>
            <a:ext cx="11734799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la Fase III, nos enfocamos en fortalecer el modelo de diagnóstico de diabetes mediante prácticas de gobernanza, pruebas unitarias y reproducibilidad. Implementamos estándares de código, lineamientos éticos y evaluaciones exhaustivas para asegurar la calidad, precisión y trazabilidad del modelo. Estas mejoras alinean el proyecto con los estándares de la industria, preparándolo para su aplicación en entornos clínicos.</a:t>
            </a:r>
            <a:endParaRPr b="0" i="0" sz="2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2747100" y="685800"/>
            <a:ext cx="9444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Century Gothic"/>
              <a:buNone/>
            </a:pPr>
            <a:r>
              <a:rPr lang="es-MX"/>
              <a:t>2. ACERCAMIENTO INICIAL AL PROBLEMA</a:t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914400" y="1828800"/>
            <a:ext cx="1054735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Descripción del Problema:</a:t>
            </a:r>
            <a:br>
              <a:rPr lang="es-MX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MX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esta fase, buscamos asegurar la calidad y reproducibilidad del modelo de diagnóstico de diabetes.</a:t>
            </a:r>
            <a:br>
              <a:rPr lang="es-MX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s-MX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es-MX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Contexto:</a:t>
            </a:r>
            <a:br>
              <a:rPr lang="es-MX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MX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proyecto utiliza MLFlow para seguimiento de experimentos y un pipeline de MLOps con DVC para versionado de datos.</a:t>
            </a:r>
            <a:br>
              <a:rPr lang="es-MX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s-MX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es-MX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Importancia:</a:t>
            </a:r>
            <a:br>
              <a:rPr lang="es-MX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MX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Estas prácticas aseguran resultados confiables, alineados con los estándares de la industria de Machine Learning.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3573225" y="430750"/>
            <a:ext cx="869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-MX" sz="3000"/>
              <a:t>3. ESTÁNDARES DE CÓDIGO, VERIFICACIONES ÉTICAS Y/O </a:t>
            </a:r>
            <a:r>
              <a:rPr lang="es-MX" sz="3000"/>
              <a:t>DE RIESGO Y LEGALES</a:t>
            </a:r>
            <a:endParaRPr b="1" sz="3000"/>
          </a:p>
        </p:txBody>
      </p:sp>
      <p:sp>
        <p:nvSpPr>
          <p:cNvPr id="169" name="Google Shape;169;p23"/>
          <p:cNvSpPr txBox="1"/>
          <p:nvPr/>
        </p:nvSpPr>
        <p:spPr>
          <a:xfrm>
            <a:off x="180225" y="1526525"/>
            <a:ext cx="7174500" cy="52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Estándares de Código</a:t>
            </a:r>
            <a:endParaRPr b="1" i="1" sz="1500">
              <a:solidFill>
                <a:schemeClr val="lt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s-MX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Guía de Estilo: </a:t>
            </a:r>
            <a:r>
              <a:rPr lang="es-MX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Implementación de un estándar de codificación consistente (PEP8 en Python), documentado en CODE_STANDARDS.md.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s-MX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Documentación: </a:t>
            </a:r>
            <a:r>
              <a:rPr lang="es-MX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Uso de docstrings y comentarios detallados en el código para mejorar la mantenibilidad y facilitar la colaboración.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s-MX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Pruebas Unitarias e Integrales: </a:t>
            </a:r>
            <a:r>
              <a:rPr lang="es-MX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Pruebas automáticas para asegurar que cada componente individual y el sistema completo funcionen como se espera, utilizando herramientas como pytest.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Verificaciones Éticas y de Riesgo</a:t>
            </a:r>
            <a:endParaRPr b="1" i="1" sz="1500">
              <a:solidFill>
                <a:schemeClr val="lt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s-MX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Evaluación de Sesgo: </a:t>
            </a:r>
            <a:r>
              <a:rPr lang="es-MX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Validación continua para identificar y mitigar cualquier posible sesgo en los datos o en el modelo que pueda afectar la imparcialidad del sistema.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s-MX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Privacidad de los Datos: </a:t>
            </a:r>
            <a:r>
              <a:rPr lang="es-MX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Implementación de políticas para garantizar que los datos sensibles estén protegidos y se utilicen de manera ética.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s-MX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Matriz de Riesgos: </a:t>
            </a:r>
            <a:r>
              <a:rPr lang="es-MX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Documento RISK_MANAGEMENT_PLAN.md que detalla los riesgos técnicos y de negocio, junto con estrategias de mitigación.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p23"/>
          <p:cNvPicPr preferRelativeResize="0"/>
          <p:nvPr/>
        </p:nvPicPr>
        <p:blipFill rotWithShape="1">
          <a:blip r:embed="rId3">
            <a:alphaModFix/>
          </a:blip>
          <a:srcRect b="0" l="0" r="58754" t="0"/>
          <a:stretch/>
        </p:blipFill>
        <p:spPr>
          <a:xfrm>
            <a:off x="8126024" y="2525500"/>
            <a:ext cx="3412973" cy="330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5672275" y="406750"/>
            <a:ext cx="65196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-MX" sz="3000"/>
              <a:t> 4. GOBERNANZA DEL MODELO</a:t>
            </a:r>
            <a:endParaRPr b="1" sz="5300"/>
          </a:p>
        </p:txBody>
      </p:sp>
      <p:sp>
        <p:nvSpPr>
          <p:cNvPr id="176" name="Google Shape;176;p24"/>
          <p:cNvSpPr txBox="1"/>
          <p:nvPr/>
        </p:nvSpPr>
        <p:spPr>
          <a:xfrm>
            <a:off x="302300" y="1492750"/>
            <a:ext cx="5297400" cy="5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Políticas Implementadas:</a:t>
            </a:r>
            <a:endParaRPr b="1"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s-MX" sz="1600">
                <a:solidFill>
                  <a:schemeClr val="lt1"/>
                </a:solidFill>
              </a:rPr>
              <a:t>Registro de Modelos en MLflow</a:t>
            </a:r>
            <a:r>
              <a:rPr lang="es-MX" sz="1600">
                <a:solidFill>
                  <a:schemeClr val="lt1"/>
                </a:solidFill>
              </a:rPr>
              <a:t>: Todos los experimentos, métricas y parámetros del modelo se registran en MLflow, permitiendo trazabilidad y reproducibilidad.</a:t>
            </a:r>
            <a:endParaRPr sz="1600">
              <a:solidFill>
                <a:schemeClr val="lt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s-MX" sz="1600">
                <a:solidFill>
                  <a:schemeClr val="lt1"/>
                </a:solidFill>
              </a:rPr>
              <a:t>Evaluación y Validación Continua</a:t>
            </a:r>
            <a:r>
              <a:rPr lang="es-MX" sz="1600">
                <a:solidFill>
                  <a:schemeClr val="lt1"/>
                </a:solidFill>
              </a:rPr>
              <a:t>: Uso de métricas de rendimiento como accuracy y F1-score para garantizar la calidad del modelo a lo largo de su ciclo de vida.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s-MX" sz="1600">
                <a:solidFill>
                  <a:schemeClr val="lt1"/>
                </a:solidFill>
              </a:rPr>
              <a:t>Reproducibilidad</a:t>
            </a:r>
            <a:r>
              <a:rPr lang="es-MX" sz="1600">
                <a:solidFill>
                  <a:schemeClr val="lt1"/>
                </a:solidFill>
              </a:rPr>
              <a:t>: DVC asegura versiones controladas de datos y modelos, permitiendo reconstruir experimentos y resultados previos.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" name="Google Shape;177;p24"/>
          <p:cNvPicPr preferRelativeResize="0"/>
          <p:nvPr/>
        </p:nvPicPr>
        <p:blipFill rotWithShape="1">
          <a:blip r:embed="rId3">
            <a:alphaModFix/>
          </a:blip>
          <a:srcRect b="49859" l="0" r="0" t="0"/>
          <a:stretch/>
        </p:blipFill>
        <p:spPr>
          <a:xfrm>
            <a:off x="6367225" y="1775875"/>
            <a:ext cx="5457599" cy="1609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7212" y="3539425"/>
            <a:ext cx="5457600" cy="266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ala de tiempo&#10;&#10;Descripción generada automáticamente" id="183" name="Google Shape;183;p25"/>
          <p:cNvPicPr preferRelativeResize="0"/>
          <p:nvPr/>
        </p:nvPicPr>
        <p:blipFill rotWithShape="1">
          <a:blip r:embed="rId3">
            <a:alphaModFix/>
          </a:blip>
          <a:srcRect b="1762" l="0" r="1293" t="1916"/>
          <a:stretch/>
        </p:blipFill>
        <p:spPr>
          <a:xfrm>
            <a:off x="1866525" y="0"/>
            <a:ext cx="1032547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/>
          <p:nvPr/>
        </p:nvSpPr>
        <p:spPr>
          <a:xfrm>
            <a:off x="104850" y="2432825"/>
            <a:ext cx="1814100" cy="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Flujo del proyecto</a:t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3911599" y="35446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Century Gothic"/>
              <a:buNone/>
            </a:pPr>
            <a:r>
              <a:rPr lang="es-MX"/>
              <a:t>5. PRUEBAS UNITARIAS E INTEGRALES</a:t>
            </a:r>
            <a:endParaRPr/>
          </a:p>
        </p:txBody>
      </p:sp>
      <p:sp>
        <p:nvSpPr>
          <p:cNvPr id="190" name="Google Shape;190;p26"/>
          <p:cNvSpPr txBox="1"/>
          <p:nvPr/>
        </p:nvSpPr>
        <p:spPr>
          <a:xfrm>
            <a:off x="790950" y="1415300"/>
            <a:ext cx="106101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Pruebas de funcionalidad:</a:t>
            </a:r>
            <a:br>
              <a:rPr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implementaron varias pruebas unitarias y fueron agrupadas en 4 bloques: Datos de entrada, </a:t>
            </a:r>
            <a:r>
              <a:rPr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Ingeniería</a:t>
            </a:r>
            <a:r>
              <a:rPr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</a:t>
            </a:r>
            <a:r>
              <a:rPr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Calidad del modelo y </a:t>
            </a:r>
            <a:r>
              <a:rPr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Configuración</a:t>
            </a:r>
            <a:r>
              <a:rPr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del modelo</a:t>
            </a:r>
            <a:br>
              <a:rPr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Resultados de las pruebas:</a:t>
            </a:r>
            <a:br>
              <a:rPr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asegura que los datos de entrada tengan el formato correcto, </a:t>
            </a:r>
            <a:r>
              <a:rPr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así</a:t>
            </a:r>
            <a:r>
              <a:rPr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como cumplan con las transformaciones esperadas previas al entrenamiento del modelo. De la misma manera nos aseguramos que el modelo tenga los </a:t>
            </a:r>
            <a:r>
              <a:rPr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parámetros</a:t>
            </a:r>
            <a:r>
              <a:rPr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esperados y obtenga la exactitud </a:t>
            </a:r>
            <a:r>
              <a:rPr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mínima</a:t>
            </a:r>
            <a:r>
              <a:rPr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necesaria.</a:t>
            </a:r>
            <a:endParaRPr/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913" y="4577892"/>
            <a:ext cx="978217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7022" y="5815049"/>
            <a:ext cx="7977967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3962400" y="45606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Century Gothic"/>
              <a:buNone/>
            </a:pPr>
            <a:r>
              <a:rPr lang="es-MX"/>
              <a:t>6. REPRODUCIBILIDAD DEL PROYECTO</a:t>
            </a:r>
            <a:endParaRPr/>
          </a:p>
        </p:txBody>
      </p:sp>
      <p:sp>
        <p:nvSpPr>
          <p:cNvPr id="198" name="Google Shape;198;p27"/>
          <p:cNvSpPr txBox="1"/>
          <p:nvPr/>
        </p:nvSpPr>
        <p:spPr>
          <a:xfrm>
            <a:off x="302275" y="1281238"/>
            <a:ext cx="53574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Control de Versiones:</a:t>
            </a:r>
            <a:br>
              <a:rPr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Uso de DVC y Git para versionar datos y código, facilitando replicación.</a:t>
            </a:r>
            <a:br>
              <a:rPr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Documentación del </a:t>
            </a:r>
            <a:r>
              <a:rPr b="1"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</a:t>
            </a:r>
            <a:r>
              <a:rPr b="1"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 registro de experimentos:</a:t>
            </a:r>
            <a:br>
              <a:rPr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Uso de MLFlow para registrar y documentar cada ejecución del modelo, así como uso de python docstrings y </a:t>
            </a:r>
            <a:r>
              <a:rPr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estándar</a:t>
            </a:r>
            <a:r>
              <a:rPr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flake8 en los códigos.</a:t>
            </a:r>
            <a:br>
              <a:rPr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Automatización de Pipelines:</a:t>
            </a:r>
            <a:endParaRPr b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realiza la definición de funciones para la creación, </a:t>
            </a:r>
            <a:r>
              <a:rPr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mantenimiento</a:t>
            </a:r>
            <a:r>
              <a:rPr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 automatización de pipelines</a:t>
            </a:r>
            <a:r>
              <a:rPr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documentado en PIPELINE_GUIDE.md, automatizando el flujo de datos y entrenamiento. </a:t>
            </a:r>
            <a:endParaRPr/>
          </a:p>
        </p:txBody>
      </p:sp>
      <p:pic>
        <p:nvPicPr>
          <p:cNvPr id="199" name="Google Shape;19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4670" y="1882017"/>
            <a:ext cx="6125961" cy="4369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stela de condensación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