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691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595833" y="1448779"/>
            <a:ext cx="6720745" cy="72007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Produisez une étude de marché avec R ou Python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3000423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Analyse exploratoire</a:t>
            </a:r>
            <a:endParaRPr sz="4400"/>
          </a:p>
        </p:txBody>
      </p:sp>
      <p:pic>
        <p:nvPicPr>
          <p:cNvPr id="202186505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86527" y="1499305"/>
            <a:ext cx="4238624" cy="5172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2968848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Analyse exploratoire</a:t>
            </a:r>
            <a:endParaRPr sz="4400"/>
          </a:p>
        </p:txBody>
      </p:sp>
      <p:pic>
        <p:nvPicPr>
          <p:cNvPr id="121716607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981199"/>
            <a:ext cx="11696699" cy="3962399"/>
          </a:xfrm>
          <a:prstGeom prst="rect">
            <a:avLst/>
          </a:prstGeom>
        </p:spPr>
      </p:pic>
      <p:pic>
        <p:nvPicPr>
          <p:cNvPr id="16898791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2204861"/>
            <a:ext cx="11763374" cy="3771900"/>
          </a:xfrm>
          <a:prstGeom prst="rect">
            <a:avLst/>
          </a:prstGeom>
        </p:spPr>
      </p:pic>
      <p:pic>
        <p:nvPicPr>
          <p:cNvPr id="169279316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2162174"/>
            <a:ext cx="11715750" cy="378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79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2610163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Analyse exploratoire</a:t>
            </a:r>
            <a:endParaRPr sz="4400"/>
          </a:p>
        </p:txBody>
      </p:sp>
      <p:pic>
        <p:nvPicPr>
          <p:cNvPr id="160683001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171948" y="2487083"/>
            <a:ext cx="3848099" cy="368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418776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Analyse exploratoire</a:t>
            </a:r>
            <a:endParaRPr sz="4400"/>
          </a:p>
        </p:txBody>
      </p:sp>
      <p:sp>
        <p:nvSpPr>
          <p:cNvPr id="284669582" name=""/>
          <p:cNvSpPr txBox="1"/>
          <p:nvPr/>
        </p:nvSpPr>
        <p:spPr bwMode="auto">
          <a:xfrm flipH="0" flipV="0">
            <a:off x="2641059" y="2605680"/>
            <a:ext cx="5813093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sz="1600"/>
              <a:t>Aliments Volailles = Blé + Maïs</a:t>
            </a:r>
            <a:endParaRPr sz="1600"/>
          </a:p>
          <a:p>
            <a:pPr marL="283879" indent="-283879">
              <a:buFont typeface="Arial"/>
              <a:buChar char="–"/>
              <a:defRPr/>
            </a:pPr>
            <a:endParaRPr sz="1600"/>
          </a:p>
          <a:p>
            <a:pPr marL="283879" indent="-283879">
              <a:buFont typeface="Arial"/>
              <a:buChar char="–"/>
              <a:defRPr/>
            </a:pPr>
            <a:r>
              <a:rPr sz="1600"/>
              <a:t>Import/Export = Merchandise Import/Merchandise Exports</a:t>
            </a:r>
            <a:endParaRPr sz="1600"/>
          </a:p>
        </p:txBody>
      </p:sp>
      <p:pic>
        <p:nvPicPr>
          <p:cNvPr id="17209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99166" y="3854097"/>
            <a:ext cx="6791324" cy="609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703061" name="Title 1"/>
          <p:cNvSpPr>
            <a:spLocks noGrp="1"/>
          </p:cNvSpPr>
          <p:nvPr>
            <p:ph type="ctrTitle"/>
          </p:nvPr>
        </p:nvSpPr>
        <p:spPr bwMode="auto">
          <a:xfrm>
            <a:off x="4595833" y="1448778"/>
            <a:ext cx="6720744" cy="72007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Les Clusters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497706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Les Clusters</a:t>
            </a:r>
            <a:endParaRPr sz="4400"/>
          </a:p>
        </p:txBody>
      </p:sp>
      <p:pic>
        <p:nvPicPr>
          <p:cNvPr id="25483903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11458" y="2172267"/>
            <a:ext cx="5757488" cy="3818742"/>
          </a:xfrm>
          <a:prstGeom prst="rect">
            <a:avLst/>
          </a:prstGeom>
        </p:spPr>
      </p:pic>
      <p:sp>
        <p:nvSpPr>
          <p:cNvPr id="699633125" name=""/>
          <p:cNvSpPr/>
          <p:nvPr/>
        </p:nvSpPr>
        <p:spPr bwMode="auto">
          <a:xfrm flipH="0" flipV="0">
            <a:off x="2734930" y="5609166"/>
            <a:ext cx="5609166" cy="414513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7442203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Les Clusters</a:t>
            </a:r>
            <a:endParaRPr sz="4400"/>
          </a:p>
          <a:p>
            <a:pPr>
              <a:defRPr/>
            </a:pPr>
            <a:endParaRPr/>
          </a:p>
        </p:txBody>
      </p:sp>
      <p:pic>
        <p:nvPicPr>
          <p:cNvPr id="123276165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698490" y="2479206"/>
            <a:ext cx="5683290" cy="3769529"/>
          </a:xfrm>
          <a:prstGeom prst="rect">
            <a:avLst/>
          </a:prstGeom>
        </p:spPr>
      </p:pic>
      <p:sp>
        <p:nvSpPr>
          <p:cNvPr id="676983351" name=""/>
          <p:cNvSpPr/>
          <p:nvPr/>
        </p:nvSpPr>
        <p:spPr bwMode="auto">
          <a:xfrm flipH="0" flipV="0">
            <a:off x="1791860" y="5760056"/>
            <a:ext cx="5609165" cy="414513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544919" name=""/>
          <p:cNvSpPr txBox="1"/>
          <p:nvPr/>
        </p:nvSpPr>
        <p:spPr bwMode="auto">
          <a:xfrm flipH="0" flipV="0">
            <a:off x="8243390" y="3574232"/>
            <a:ext cx="1547631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/>
              <a:t>Japon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Allemagne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Brésil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Inde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7838053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Les Clusters</a:t>
            </a:r>
            <a:endParaRPr sz="4400"/>
          </a:p>
          <a:p>
            <a:pPr>
              <a:defRPr/>
            </a:pPr>
            <a:endParaRPr/>
          </a:p>
        </p:txBody>
      </p:sp>
      <p:pic>
        <p:nvPicPr>
          <p:cNvPr id="73412131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4133" y="1512253"/>
            <a:ext cx="9383705" cy="5256249"/>
          </a:xfrm>
          <a:prstGeom prst="rect">
            <a:avLst/>
          </a:prstGeom>
        </p:spPr>
      </p:pic>
      <p:sp>
        <p:nvSpPr>
          <p:cNvPr id="1598115935" name=""/>
          <p:cNvSpPr txBox="1"/>
          <p:nvPr/>
        </p:nvSpPr>
        <p:spPr bwMode="auto">
          <a:xfrm flipH="0" flipV="0">
            <a:off x="9563688" y="6249982"/>
            <a:ext cx="2585000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Source :</a:t>
            </a:r>
            <a:br>
              <a:rPr sz="1400"/>
            </a:b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https://youtu.be/Ya-2yG2-mC4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76215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Les Clusters</a:t>
            </a:r>
            <a:endParaRPr sz="4400"/>
          </a:p>
          <a:p>
            <a:pPr>
              <a:defRPr/>
            </a:pPr>
            <a:endParaRPr/>
          </a:p>
        </p:txBody>
      </p:sp>
      <p:pic>
        <p:nvPicPr>
          <p:cNvPr id="13291836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03905" y="1184088"/>
            <a:ext cx="5332702" cy="1874473"/>
          </a:xfrm>
          <a:prstGeom prst="rect">
            <a:avLst/>
          </a:prstGeom>
        </p:spPr>
      </p:pic>
      <p:pic>
        <p:nvPicPr>
          <p:cNvPr id="5018027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03905" y="2979214"/>
            <a:ext cx="5332702" cy="1832041"/>
          </a:xfrm>
          <a:prstGeom prst="rect">
            <a:avLst/>
          </a:prstGeom>
        </p:spPr>
      </p:pic>
      <p:pic>
        <p:nvPicPr>
          <p:cNvPr id="87146336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09598" y="4905558"/>
            <a:ext cx="5427009" cy="1791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259220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Les Clusters</a:t>
            </a:r>
            <a:endParaRPr/>
          </a:p>
        </p:txBody>
      </p:sp>
      <p:pic>
        <p:nvPicPr>
          <p:cNvPr id="119770612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481237" y="1766970"/>
            <a:ext cx="7409107" cy="49142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22176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Sommaire</a:t>
            </a:r>
            <a:endParaRPr/>
          </a:p>
        </p:txBody>
      </p:sp>
      <p:sp>
        <p:nvSpPr>
          <p:cNvPr id="188143057" name="Объект 2"/>
          <p:cNvSpPr>
            <a:spLocks noGrp="1"/>
          </p:cNvSpPr>
          <p:nvPr>
            <p:ph idx="1"/>
          </p:nvPr>
        </p:nvSpPr>
        <p:spPr bwMode="auto">
          <a:xfrm>
            <a:off x="609598" y="2746728"/>
            <a:ext cx="10972800" cy="4525961"/>
          </a:xfrm>
        </p:spPr>
        <p:txBody>
          <a:bodyPr/>
          <a:lstStyle/>
          <a:p>
            <a:pPr>
              <a:defRPr/>
            </a:pPr>
            <a:r>
              <a:rPr/>
              <a:t>I. Contexte</a:t>
            </a:r>
            <a:endParaRPr/>
          </a:p>
          <a:p>
            <a:pPr>
              <a:defRPr/>
            </a:pPr>
            <a:r>
              <a:rPr/>
              <a:t>II. Démarche</a:t>
            </a:r>
            <a:endParaRPr/>
          </a:p>
          <a:p>
            <a:pPr lvl="1">
              <a:defRPr/>
            </a:pPr>
            <a:r>
              <a:rPr sz="2600"/>
              <a:t>Recherche des données</a:t>
            </a:r>
            <a:endParaRPr sz="2600"/>
          </a:p>
          <a:p>
            <a:pPr lvl="1">
              <a:defRPr/>
            </a:pPr>
            <a:r>
              <a:rPr sz="2600"/>
              <a:t>Organisation de travail en terme de codage</a:t>
            </a:r>
            <a:endParaRPr sz="2600"/>
          </a:p>
          <a:p>
            <a:pPr lvl="1">
              <a:defRPr/>
            </a:pPr>
            <a:r>
              <a:rPr sz="2600"/>
              <a:t>Analyse exploratoire</a:t>
            </a:r>
            <a:endParaRPr sz="2600"/>
          </a:p>
          <a:p>
            <a:pPr lvl="1">
              <a:defRPr/>
            </a:pPr>
            <a:r>
              <a:rPr sz="2600"/>
              <a:t>Les Clusters</a:t>
            </a:r>
            <a:endParaRPr/>
          </a:p>
          <a:p>
            <a:pPr lvl="0">
              <a:defRPr/>
            </a:pPr>
            <a:r>
              <a:rPr/>
              <a:t>III. Interprétations des résultats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084399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Les Clusters</a:t>
            </a:r>
            <a:endParaRPr/>
          </a:p>
        </p:txBody>
      </p:sp>
      <p:pic>
        <p:nvPicPr>
          <p:cNvPr id="78959683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65623" y="1659801"/>
            <a:ext cx="9505949" cy="445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710174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Les Clusters</a:t>
            </a:r>
            <a:endParaRPr/>
          </a:p>
        </p:txBody>
      </p:sp>
      <p:pic>
        <p:nvPicPr>
          <p:cNvPr id="160646973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88712" y="1538900"/>
            <a:ext cx="6189564" cy="5033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759345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3660073" y="1165858"/>
            <a:ext cx="7656503" cy="72007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Interprétations des résultats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1900624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2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Interprétations des résultats</a:t>
            </a:r>
            <a:endParaRPr sz="1800"/>
          </a:p>
        </p:txBody>
      </p:sp>
      <p:pic>
        <p:nvPicPr>
          <p:cNvPr id="16168352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17895" y="167658"/>
            <a:ext cx="7351767" cy="2331191"/>
          </a:xfrm>
          <a:prstGeom prst="rect">
            <a:avLst/>
          </a:prstGeom>
        </p:spPr>
      </p:pic>
      <p:pic>
        <p:nvPicPr>
          <p:cNvPr id="13921141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7895" y="2472533"/>
            <a:ext cx="7351767" cy="2389911"/>
          </a:xfrm>
          <a:prstGeom prst="rect">
            <a:avLst/>
          </a:prstGeom>
        </p:spPr>
      </p:pic>
      <p:pic>
        <p:nvPicPr>
          <p:cNvPr id="4189469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0" y="4510623"/>
            <a:ext cx="7333871" cy="2364823"/>
          </a:xfrm>
          <a:prstGeom prst="rect">
            <a:avLst/>
          </a:prstGeom>
        </p:spPr>
      </p:pic>
      <p:sp>
        <p:nvSpPr>
          <p:cNvPr id="1966477950" name=""/>
          <p:cNvSpPr txBox="1"/>
          <p:nvPr/>
        </p:nvSpPr>
        <p:spPr bwMode="auto">
          <a:xfrm flipH="0" flipV="0">
            <a:off x="7428178" y="2881388"/>
            <a:ext cx="4785992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/>
              <a:t>Cluster 0 : </a:t>
            </a:r>
            <a:endParaRPr sz="1600"/>
          </a:p>
          <a:p>
            <a:pPr algn="l">
              <a:defRPr/>
            </a:pPr>
            <a:endParaRPr sz="1600"/>
          </a:p>
          <a:p>
            <a:pPr marL="283879" indent="-283879" algn="l">
              <a:buFont typeface="Arial"/>
              <a:buChar char="–"/>
              <a:defRPr/>
            </a:pPr>
            <a:r>
              <a:rPr sz="1600"/>
              <a:t>Production de volaille modérée. </a:t>
            </a:r>
            <a:endParaRPr sz="1600"/>
          </a:p>
          <a:p>
            <a:pPr marL="283879" indent="-283879" algn="l">
              <a:buFont typeface="Arial"/>
              <a:buChar char="–"/>
              <a:defRPr/>
            </a:pPr>
            <a:endParaRPr sz="1600"/>
          </a:p>
          <a:p>
            <a:pPr marL="283879" indent="-283879" algn="l">
              <a:buFont typeface="Arial"/>
              <a:buChar char="–"/>
              <a:defRPr/>
            </a:pPr>
            <a:r>
              <a:rPr sz="1600"/>
              <a:t>Part non négligeable de l'alimentation réservée à l'élevage. </a:t>
            </a:r>
            <a:r>
              <a:rPr sz="1600"/>
              <a:t> </a:t>
            </a:r>
            <a:endParaRPr sz="1600"/>
          </a:p>
          <a:p>
            <a:pPr marL="283879" indent="-283879" algn="l">
              <a:buFont typeface="Arial"/>
              <a:buChar char="–"/>
              <a:defRPr/>
            </a:pPr>
            <a:endParaRPr sz="1600"/>
          </a:p>
          <a:p>
            <a:pPr marL="283879" indent="-283879" algn="l">
              <a:buFont typeface="Arial"/>
              <a:buChar char="–"/>
              <a:defRPr/>
            </a:pPr>
            <a:r>
              <a:rPr sz="1600"/>
              <a:t>Le </a:t>
            </a:r>
            <a:r>
              <a:rPr sz="1600"/>
              <a:t>réseau </a:t>
            </a:r>
            <a:r>
              <a:rPr sz="1600"/>
              <a:t>féroviaire est très développé</a:t>
            </a:r>
            <a:endParaRPr sz="1600"/>
          </a:p>
          <a:p>
            <a:pPr marL="283879" indent="-283879" algn="l">
              <a:buFont typeface="Arial"/>
              <a:buChar char="–"/>
              <a:defRPr/>
            </a:pPr>
            <a:endParaRPr sz="1600"/>
          </a:p>
          <a:p>
            <a:pPr marL="283879" indent="-283879" algn="l">
              <a:buFont typeface="Arial"/>
              <a:buChar char="–"/>
              <a:defRPr/>
            </a:pPr>
            <a:r>
              <a:rPr sz="1600"/>
              <a:t>Le transport de marchandise par voie maritime important.</a:t>
            </a:r>
            <a:endParaRPr sz="1600"/>
          </a:p>
          <a:p>
            <a:pPr marL="283879" indent="-283879" algn="l">
              <a:buFont typeface="Arial"/>
              <a:buChar char="–"/>
              <a:defRPr/>
            </a:pPr>
            <a:endParaRPr sz="1600"/>
          </a:p>
          <a:p>
            <a:pPr marL="283879" indent="-283879" algn="l">
              <a:buFont typeface="Arial"/>
              <a:buChar char="–"/>
              <a:defRPr/>
            </a:pPr>
            <a:r>
              <a:rPr sz="1600"/>
              <a:t>Les imports/exports y sont aussi modérés.</a:t>
            </a:r>
            <a:endParaRPr sz="1600"/>
          </a:p>
          <a:p>
            <a:pPr algn="l">
              <a:defRPr/>
            </a:pP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04553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2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Interprétations des résultats</a:t>
            </a:r>
            <a:endParaRPr sz="2600"/>
          </a:p>
        </p:txBody>
      </p:sp>
      <p:pic>
        <p:nvPicPr>
          <p:cNvPr id="41301368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17895" y="167658"/>
            <a:ext cx="7351767" cy="2331190"/>
          </a:xfrm>
          <a:prstGeom prst="rect">
            <a:avLst/>
          </a:prstGeom>
        </p:spPr>
      </p:pic>
      <p:pic>
        <p:nvPicPr>
          <p:cNvPr id="11100478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7895" y="2472532"/>
            <a:ext cx="7351767" cy="2389910"/>
          </a:xfrm>
          <a:prstGeom prst="rect">
            <a:avLst/>
          </a:prstGeom>
        </p:spPr>
      </p:pic>
      <p:pic>
        <p:nvPicPr>
          <p:cNvPr id="123462954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0" y="4510622"/>
            <a:ext cx="7333871" cy="2364822"/>
          </a:xfrm>
          <a:prstGeom prst="rect">
            <a:avLst/>
          </a:prstGeom>
        </p:spPr>
      </p:pic>
      <p:sp>
        <p:nvSpPr>
          <p:cNvPr id="1253243411" name=""/>
          <p:cNvSpPr txBox="1"/>
          <p:nvPr/>
        </p:nvSpPr>
        <p:spPr bwMode="auto">
          <a:xfrm flipH="0" flipV="0">
            <a:off x="7428178" y="1891164"/>
            <a:ext cx="4791391" cy="4816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 1: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PIB important. 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production de volaille y est très importante avec une variance relativement faible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Alimentation réservée à l'élevage très importante. 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imports/exports sont très élevés. 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réseau féroviaire est développé 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transport de marchandise important. 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remarque aussi une emission de CO2 importante.</a:t>
            </a:r>
            <a:endParaRPr sz="1600"/>
          </a:p>
          <a:p>
            <a:pPr>
              <a:defRPr/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1952263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2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Interprétations des résultats</a:t>
            </a:r>
            <a:endParaRPr sz="2600"/>
          </a:p>
        </p:txBody>
      </p:sp>
      <p:pic>
        <p:nvPicPr>
          <p:cNvPr id="127149754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17895" y="167658"/>
            <a:ext cx="7351767" cy="2331190"/>
          </a:xfrm>
          <a:prstGeom prst="rect">
            <a:avLst/>
          </a:prstGeom>
        </p:spPr>
      </p:pic>
      <p:pic>
        <p:nvPicPr>
          <p:cNvPr id="3036436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7895" y="2472532"/>
            <a:ext cx="7351767" cy="2389910"/>
          </a:xfrm>
          <a:prstGeom prst="rect">
            <a:avLst/>
          </a:prstGeom>
        </p:spPr>
      </p:pic>
      <p:pic>
        <p:nvPicPr>
          <p:cNvPr id="1310524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0" y="4510622"/>
            <a:ext cx="7333871" cy="2364822"/>
          </a:xfrm>
          <a:prstGeom prst="rect">
            <a:avLst/>
          </a:prstGeom>
        </p:spPr>
      </p:pic>
      <p:sp>
        <p:nvSpPr>
          <p:cNvPr id="1157810527" name=""/>
          <p:cNvSpPr txBox="1"/>
          <p:nvPr/>
        </p:nvSpPr>
        <p:spPr bwMode="auto">
          <a:xfrm flipH="0" flipV="0">
            <a:off x="7428178" y="2881387"/>
            <a:ext cx="4789231" cy="3017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Cluster 2 : 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sz="1600"/>
          </a:p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Production de Volaille la plus basse</a:t>
            </a:r>
            <a:endParaRPr sz="1600"/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sz="1600"/>
          </a:p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Blé et de Maïs réservé à l'élevage très faible </a:t>
            </a:r>
            <a:endParaRPr sz="1600"/>
          </a:p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sz="1600"/>
          </a:p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Peu d'import/export </a:t>
            </a:r>
            <a:endParaRPr sz="1600"/>
          </a:p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sz="1600"/>
          </a:p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Réseau féroviaire très limité 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Peu de transport de marchandise par voie maritime.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103244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2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Interprétations des résultats</a:t>
            </a:r>
            <a:endParaRPr sz="2600"/>
          </a:p>
        </p:txBody>
      </p:sp>
      <p:pic>
        <p:nvPicPr>
          <p:cNvPr id="183473040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17895" y="167658"/>
            <a:ext cx="7351767" cy="2331190"/>
          </a:xfrm>
          <a:prstGeom prst="rect">
            <a:avLst/>
          </a:prstGeom>
        </p:spPr>
      </p:pic>
      <p:pic>
        <p:nvPicPr>
          <p:cNvPr id="16826239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7895" y="2472532"/>
            <a:ext cx="7351767" cy="2389910"/>
          </a:xfrm>
          <a:prstGeom prst="rect">
            <a:avLst/>
          </a:prstGeom>
        </p:spPr>
      </p:pic>
      <p:pic>
        <p:nvPicPr>
          <p:cNvPr id="58828318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0" y="4510622"/>
            <a:ext cx="7333871" cy="2364822"/>
          </a:xfrm>
          <a:prstGeom prst="rect">
            <a:avLst/>
          </a:prstGeom>
        </p:spPr>
      </p:pic>
      <p:sp>
        <p:nvSpPr>
          <p:cNvPr id="580335301" name=""/>
          <p:cNvSpPr txBox="1"/>
          <p:nvPr/>
        </p:nvSpPr>
        <p:spPr bwMode="auto">
          <a:xfrm flipH="0" flipV="0">
            <a:off x="7333871" y="1333254"/>
            <a:ext cx="4846471" cy="420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Cluster 3 et 4 :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 algn="l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Similarités:</a:t>
            </a:r>
            <a:endParaRPr lang="en-US"/>
          </a:p>
          <a:p>
            <a:pPr marL="683929" lvl="1" indent="-283879" algn="l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Population urbaine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 algn="l">
              <a:buFont typeface="Arial"/>
              <a:buChar char="–"/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 algn="l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Production de volaille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 algn="l">
              <a:buFont typeface="Arial"/>
              <a:buChar char="–"/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 algn="l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Part d'alimentation dédiée à l’élevage.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 algn="l">
              <a:buFont typeface="Arial"/>
              <a:buChar char="–"/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1029" lvl="0" indent="-283879" algn="l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Différences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1079" lvl="1" indent="-283879" algn="l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PIB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1079" lvl="1" indent="-283879" algn="l">
              <a:buFont typeface="Arial"/>
              <a:buChar char="–"/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1079" lvl="1" indent="-283879" algn="l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Export/Imports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1079" lvl="1" indent="-283879" algn="l">
              <a:buFont typeface="Arial"/>
              <a:buChar char="–"/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1079" lvl="1" indent="-283879" algn="l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Emission de CO2 importante. 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64048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Interprétations des résultats</a:t>
            </a:r>
            <a:endParaRPr sz="4400"/>
          </a:p>
        </p:txBody>
      </p:sp>
      <p:sp>
        <p:nvSpPr>
          <p:cNvPr id="1224199907" name=""/>
          <p:cNvSpPr txBox="1"/>
          <p:nvPr/>
        </p:nvSpPr>
        <p:spPr bwMode="auto">
          <a:xfrm flipH="0" flipV="0">
            <a:off x="234217" y="2566825"/>
            <a:ext cx="109833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Cluster 0</a:t>
            </a:r>
            <a:endParaRPr/>
          </a:p>
        </p:txBody>
      </p:sp>
      <p:sp>
        <p:nvSpPr>
          <p:cNvPr id="1779050655" name=""/>
          <p:cNvSpPr txBox="1"/>
          <p:nvPr/>
        </p:nvSpPr>
        <p:spPr bwMode="auto">
          <a:xfrm flipH="0" flipV="0">
            <a:off x="2077225" y="2574578"/>
            <a:ext cx="109833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Cluster 1</a:t>
            </a:r>
            <a:endParaRPr/>
          </a:p>
        </p:txBody>
      </p:sp>
      <p:pic>
        <p:nvPicPr>
          <p:cNvPr id="18864265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40470" y="2964962"/>
            <a:ext cx="885825" cy="1743075"/>
          </a:xfrm>
          <a:prstGeom prst="rect">
            <a:avLst/>
          </a:prstGeom>
        </p:spPr>
      </p:pic>
      <p:pic>
        <p:nvPicPr>
          <p:cNvPr id="579538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97351" y="3164987"/>
            <a:ext cx="733424" cy="1543050"/>
          </a:xfrm>
          <a:prstGeom prst="rect">
            <a:avLst/>
          </a:prstGeom>
        </p:spPr>
      </p:pic>
      <p:pic>
        <p:nvPicPr>
          <p:cNvPr id="106807629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819430" y="2907812"/>
            <a:ext cx="1138059" cy="3363598"/>
          </a:xfrm>
          <a:prstGeom prst="rect">
            <a:avLst/>
          </a:prstGeom>
        </p:spPr>
      </p:pic>
      <p:pic>
        <p:nvPicPr>
          <p:cNvPr id="152213957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63845" y="2932945"/>
            <a:ext cx="1314450" cy="3333749"/>
          </a:xfrm>
          <a:prstGeom prst="rect">
            <a:avLst/>
          </a:prstGeom>
        </p:spPr>
      </p:pic>
      <p:sp>
        <p:nvSpPr>
          <p:cNvPr id="221127935" name=""/>
          <p:cNvSpPr txBox="1"/>
          <p:nvPr/>
        </p:nvSpPr>
        <p:spPr bwMode="auto">
          <a:xfrm flipH="0" flipV="0">
            <a:off x="4412494" y="2541692"/>
            <a:ext cx="109833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Cluster 2</a:t>
            </a:r>
            <a:endParaRPr/>
          </a:p>
        </p:txBody>
      </p:sp>
      <p:pic>
        <p:nvPicPr>
          <p:cNvPr id="68263371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7007004" y="3050640"/>
            <a:ext cx="1032476" cy="1947626"/>
          </a:xfrm>
          <a:prstGeom prst="rect">
            <a:avLst/>
          </a:prstGeom>
        </p:spPr>
      </p:pic>
      <p:sp>
        <p:nvSpPr>
          <p:cNvPr id="1618590864" name=""/>
          <p:cNvSpPr txBox="1"/>
          <p:nvPr/>
        </p:nvSpPr>
        <p:spPr bwMode="auto">
          <a:xfrm flipH="0" flipV="0">
            <a:off x="7007004" y="2574578"/>
            <a:ext cx="109833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Cluster 3</a:t>
            </a:r>
            <a:endParaRPr/>
          </a:p>
        </p:txBody>
      </p:sp>
      <p:pic>
        <p:nvPicPr>
          <p:cNvPr id="47012656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8770544" y="3192100"/>
            <a:ext cx="823937" cy="2707221"/>
          </a:xfrm>
          <a:prstGeom prst="rect">
            <a:avLst/>
          </a:prstGeom>
        </p:spPr>
      </p:pic>
      <p:pic>
        <p:nvPicPr>
          <p:cNvPr id="38313493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9594481" y="3192100"/>
            <a:ext cx="1291310" cy="2707221"/>
          </a:xfrm>
          <a:prstGeom prst="rect">
            <a:avLst/>
          </a:prstGeom>
        </p:spPr>
      </p:pic>
      <p:sp>
        <p:nvSpPr>
          <p:cNvPr id="586975079" name=""/>
          <p:cNvSpPr txBox="1"/>
          <p:nvPr/>
        </p:nvSpPr>
        <p:spPr bwMode="auto">
          <a:xfrm flipH="0" flipV="0">
            <a:off x="9269413" y="2684520"/>
            <a:ext cx="109833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Cluster 4</a:t>
            </a:r>
            <a:endParaRPr/>
          </a:p>
        </p:txBody>
      </p:sp>
      <p:sp>
        <p:nvSpPr>
          <p:cNvPr id="544125957" name=""/>
          <p:cNvSpPr/>
          <p:nvPr/>
        </p:nvSpPr>
        <p:spPr bwMode="auto">
          <a:xfrm flipH="0" flipV="0">
            <a:off x="95272" y="2489702"/>
            <a:ext cx="1480618" cy="2650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0760507" name=""/>
          <p:cNvSpPr/>
          <p:nvPr/>
        </p:nvSpPr>
        <p:spPr bwMode="auto">
          <a:xfrm flipH="0" flipV="0">
            <a:off x="1728289" y="2489702"/>
            <a:ext cx="1480617" cy="2650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1105627" name=""/>
          <p:cNvSpPr/>
          <p:nvPr/>
        </p:nvSpPr>
        <p:spPr bwMode="auto">
          <a:xfrm flipH="0" flipV="0">
            <a:off x="3648151" y="2494539"/>
            <a:ext cx="2850561" cy="3871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575652" name=""/>
          <p:cNvSpPr/>
          <p:nvPr/>
        </p:nvSpPr>
        <p:spPr bwMode="auto">
          <a:xfrm flipH="0" flipV="0">
            <a:off x="6782934" y="2489702"/>
            <a:ext cx="1480617" cy="2650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529897" name=""/>
          <p:cNvSpPr/>
          <p:nvPr/>
        </p:nvSpPr>
        <p:spPr bwMode="auto">
          <a:xfrm flipH="0" flipV="0">
            <a:off x="8393298" y="2494539"/>
            <a:ext cx="2850561" cy="3871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6958236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Interprétations des résultats</a:t>
            </a:r>
            <a:endParaRPr sz="4400"/>
          </a:p>
        </p:txBody>
      </p:sp>
      <p:sp>
        <p:nvSpPr>
          <p:cNvPr id="1481893417" name=""/>
          <p:cNvSpPr txBox="1"/>
          <p:nvPr/>
        </p:nvSpPr>
        <p:spPr bwMode="auto">
          <a:xfrm flipH="0" flipV="0">
            <a:off x="234216" y="2566824"/>
            <a:ext cx="1098329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Cluster 0</a:t>
            </a:r>
            <a:endParaRPr/>
          </a:p>
        </p:txBody>
      </p:sp>
      <p:pic>
        <p:nvPicPr>
          <p:cNvPr id="27401257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40470" y="2964961"/>
            <a:ext cx="885825" cy="1743075"/>
          </a:xfrm>
          <a:prstGeom prst="rect">
            <a:avLst/>
          </a:prstGeom>
        </p:spPr>
      </p:pic>
      <p:sp>
        <p:nvSpPr>
          <p:cNvPr id="1210326980" name=""/>
          <p:cNvSpPr/>
          <p:nvPr/>
        </p:nvSpPr>
        <p:spPr bwMode="auto">
          <a:xfrm flipH="0" flipV="0">
            <a:off x="95271" y="2489701"/>
            <a:ext cx="1480617" cy="2650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3417256" name=""/>
          <p:cNvSpPr txBox="1"/>
          <p:nvPr/>
        </p:nvSpPr>
        <p:spPr bwMode="auto">
          <a:xfrm flipH="0" flipV="0">
            <a:off x="1920652" y="2083719"/>
            <a:ext cx="4812631" cy="423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/>
              <a:t>Cluster 0 : </a:t>
            </a:r>
            <a:endParaRPr sz="1600"/>
          </a:p>
          <a:p>
            <a:pPr algn="l"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sz="1600"/>
              <a:t>Production de volaille modérée. </a:t>
            </a:r>
            <a:endParaRPr sz="1600"/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sz="1600"/>
              <a:t>Part non négligeable de l'alimentation réservée à l'élevage. </a:t>
            </a:r>
            <a:r>
              <a:rPr sz="1600"/>
              <a:t> </a:t>
            </a:r>
            <a:endParaRPr sz="1600"/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sz="1600"/>
              <a:t>Le </a:t>
            </a:r>
            <a:r>
              <a:rPr sz="1600"/>
              <a:t>réseau </a:t>
            </a:r>
            <a:r>
              <a:rPr sz="1600"/>
              <a:t>féroviaire est très développé</a:t>
            </a:r>
            <a:endParaRPr sz="1600"/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sz="1600"/>
              <a:t>Le transport de marchandise par voie maritime important.</a:t>
            </a:r>
            <a:endParaRPr sz="1600"/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sz="1600"/>
              <a:t>Les imports/exports y sont aussi modérés.</a:t>
            </a:r>
            <a:endParaRPr sz="1600"/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sz="1600"/>
              <a:t>Autriche, Danemark, Hongrie, Irelande et Suède sont des pays de l’U.E</a:t>
            </a:r>
            <a:endParaRPr sz="1600"/>
          </a:p>
          <a:p>
            <a:pPr algn="l">
              <a:defRPr/>
            </a:pP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0138818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Interprétations des résultats</a:t>
            </a:r>
            <a:endParaRPr sz="4400"/>
          </a:p>
        </p:txBody>
      </p:sp>
      <p:sp>
        <p:nvSpPr>
          <p:cNvPr id="1568263112" name=""/>
          <p:cNvSpPr txBox="1"/>
          <p:nvPr/>
        </p:nvSpPr>
        <p:spPr bwMode="auto">
          <a:xfrm flipH="0" flipV="0">
            <a:off x="426854" y="2574578"/>
            <a:ext cx="1098329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Cluster 1</a:t>
            </a:r>
            <a:endParaRPr/>
          </a:p>
        </p:txBody>
      </p:sp>
      <p:pic>
        <p:nvPicPr>
          <p:cNvPr id="38529209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46979" y="3164986"/>
            <a:ext cx="733424" cy="1543050"/>
          </a:xfrm>
          <a:prstGeom prst="rect">
            <a:avLst/>
          </a:prstGeom>
        </p:spPr>
      </p:pic>
      <p:sp>
        <p:nvSpPr>
          <p:cNvPr id="1723378337" name=""/>
          <p:cNvSpPr/>
          <p:nvPr/>
        </p:nvSpPr>
        <p:spPr bwMode="auto">
          <a:xfrm flipH="0" flipV="0">
            <a:off x="77918" y="2489701"/>
            <a:ext cx="1480617" cy="2650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69885" name=""/>
          <p:cNvSpPr txBox="1"/>
          <p:nvPr/>
        </p:nvSpPr>
        <p:spPr bwMode="auto">
          <a:xfrm flipH="0" flipV="0">
            <a:off x="1816915" y="1702550"/>
            <a:ext cx="4791751" cy="4816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Cluster 1: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PIB important. 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production de volaille y est très importante avec une variance relativement faible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Alimentation réservée à l'élevage très importante. 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Les imports/exports sont très élevés. 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 réseau féroviaire est développé 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 transport de marchandise important. 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–"/>
              <a:defRPr/>
            </a:pPr>
            <a:endParaRPr sz="1600"/>
          </a:p>
          <a:p>
            <a:pPr marL="283878" indent="-283878" algn="l">
              <a:buFont typeface="Arial"/>
              <a:buChar char="–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On remarque aussi une emission de CO2 importante.</a:t>
            </a:r>
            <a:endParaRPr sz="1600"/>
          </a:p>
          <a:p>
            <a:pPr>
              <a:defRPr/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6080810" name="Title 1"/>
          <p:cNvSpPr>
            <a:spLocks noGrp="1"/>
          </p:cNvSpPr>
          <p:nvPr>
            <p:ph type="ctrTitle"/>
          </p:nvPr>
        </p:nvSpPr>
        <p:spPr bwMode="auto">
          <a:xfrm>
            <a:off x="4595833" y="1448778"/>
            <a:ext cx="6720744" cy="72007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Contexte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804657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Interprétations des résultats</a:t>
            </a:r>
            <a:endParaRPr sz="4400"/>
          </a:p>
        </p:txBody>
      </p:sp>
      <p:pic>
        <p:nvPicPr>
          <p:cNvPr id="16423646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77227" y="2907811"/>
            <a:ext cx="1138059" cy="3363597"/>
          </a:xfrm>
          <a:prstGeom prst="rect">
            <a:avLst/>
          </a:prstGeom>
        </p:spPr>
      </p:pic>
      <p:pic>
        <p:nvPicPr>
          <p:cNvPr id="18282798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21641" y="2932944"/>
            <a:ext cx="1314450" cy="3333749"/>
          </a:xfrm>
          <a:prstGeom prst="rect">
            <a:avLst/>
          </a:prstGeom>
        </p:spPr>
      </p:pic>
      <p:sp>
        <p:nvSpPr>
          <p:cNvPr id="1326623023" name=""/>
          <p:cNvSpPr txBox="1"/>
          <p:nvPr/>
        </p:nvSpPr>
        <p:spPr bwMode="auto">
          <a:xfrm flipH="0" flipV="0">
            <a:off x="970291" y="2541691"/>
            <a:ext cx="1098329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Cluster 2</a:t>
            </a:r>
            <a:endParaRPr/>
          </a:p>
        </p:txBody>
      </p:sp>
      <p:sp>
        <p:nvSpPr>
          <p:cNvPr id="153699335" name=""/>
          <p:cNvSpPr/>
          <p:nvPr/>
        </p:nvSpPr>
        <p:spPr bwMode="auto">
          <a:xfrm flipH="0" flipV="0">
            <a:off x="205948" y="2494539"/>
            <a:ext cx="2850561" cy="3871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7086633" name=""/>
          <p:cNvSpPr txBox="1"/>
          <p:nvPr/>
        </p:nvSpPr>
        <p:spPr bwMode="auto">
          <a:xfrm flipH="0" flipV="0">
            <a:off x="3193796" y="2881387"/>
            <a:ext cx="4789591" cy="3017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Cluster 2 : 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sz="1600"/>
          </a:p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Production de Volaille la plus basse</a:t>
            </a:r>
            <a:endParaRPr sz="1600"/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sz="1600"/>
          </a:p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Blé et de Maïs réservé à l'élevage très faible </a:t>
            </a:r>
            <a:endParaRPr sz="1600"/>
          </a:p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sz="1600"/>
          </a:p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Peu d'import/export </a:t>
            </a:r>
            <a:endParaRPr sz="1600"/>
          </a:p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sz="1600"/>
          </a:p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Réseau féroviaire très limité 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Peu de transport de marchandise par voie maritime.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264679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Interprétations des résultats</a:t>
            </a:r>
            <a:endParaRPr sz="4400"/>
          </a:p>
        </p:txBody>
      </p:sp>
      <p:pic>
        <p:nvPicPr>
          <p:cNvPr id="42443992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11211" y="3050640"/>
            <a:ext cx="1032475" cy="1947625"/>
          </a:xfrm>
          <a:prstGeom prst="rect">
            <a:avLst/>
          </a:prstGeom>
        </p:spPr>
      </p:pic>
      <p:sp>
        <p:nvSpPr>
          <p:cNvPr id="1608900596" name=""/>
          <p:cNvSpPr txBox="1"/>
          <p:nvPr/>
        </p:nvSpPr>
        <p:spPr bwMode="auto">
          <a:xfrm flipH="0" flipV="0">
            <a:off x="311211" y="2574578"/>
            <a:ext cx="1098329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Cluster 3</a:t>
            </a:r>
            <a:endParaRPr/>
          </a:p>
        </p:txBody>
      </p:sp>
      <p:pic>
        <p:nvPicPr>
          <p:cNvPr id="15722557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74752" y="3192099"/>
            <a:ext cx="823936" cy="2707220"/>
          </a:xfrm>
          <a:prstGeom prst="rect">
            <a:avLst/>
          </a:prstGeom>
        </p:spPr>
      </p:pic>
      <p:pic>
        <p:nvPicPr>
          <p:cNvPr id="1092565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898689" y="3192099"/>
            <a:ext cx="1291309" cy="2707220"/>
          </a:xfrm>
          <a:prstGeom prst="rect">
            <a:avLst/>
          </a:prstGeom>
        </p:spPr>
      </p:pic>
      <p:sp>
        <p:nvSpPr>
          <p:cNvPr id="1299793747" name=""/>
          <p:cNvSpPr txBox="1"/>
          <p:nvPr/>
        </p:nvSpPr>
        <p:spPr bwMode="auto">
          <a:xfrm flipH="0" flipV="0">
            <a:off x="2573620" y="2684518"/>
            <a:ext cx="1098329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Cluster 4</a:t>
            </a:r>
            <a:endParaRPr/>
          </a:p>
        </p:txBody>
      </p:sp>
      <p:sp>
        <p:nvSpPr>
          <p:cNvPr id="931653995" name=""/>
          <p:cNvSpPr/>
          <p:nvPr/>
        </p:nvSpPr>
        <p:spPr bwMode="auto">
          <a:xfrm flipH="0" flipV="0">
            <a:off x="87141" y="2489701"/>
            <a:ext cx="1480617" cy="2650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9662686" name=""/>
          <p:cNvSpPr/>
          <p:nvPr/>
        </p:nvSpPr>
        <p:spPr bwMode="auto">
          <a:xfrm flipH="0" flipV="0">
            <a:off x="1697505" y="2494539"/>
            <a:ext cx="2850561" cy="3871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186094" name=""/>
          <p:cNvSpPr txBox="1"/>
          <p:nvPr/>
        </p:nvSpPr>
        <p:spPr bwMode="auto">
          <a:xfrm flipH="0" flipV="0">
            <a:off x="4730999" y="2159116"/>
            <a:ext cx="4846831" cy="420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Cluster 3 et 4 :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 algn="l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Similarités:</a:t>
            </a:r>
            <a:endParaRPr lang="en-US"/>
          </a:p>
          <a:p>
            <a:pPr marL="683928" lvl="1" indent="-283878" algn="l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Population urbaine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8" lvl="1" indent="-283878" algn="l">
              <a:buFont typeface="Arial"/>
              <a:buChar char="–"/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8" lvl="1" indent="-283878" algn="l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Production de volaille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8" lvl="1" indent="-283878" algn="l">
              <a:buFont typeface="Arial"/>
              <a:buChar char="–"/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8" lvl="1" indent="-283878" algn="l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Part d'alimentation dédiée à l’élevage.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8" lvl="1" indent="-283878" algn="l">
              <a:buFont typeface="Arial"/>
              <a:buChar char="–"/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1028" lvl="0" indent="-283878" algn="l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Différences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1078" lvl="1" indent="-283878" algn="l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PIB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1078" lvl="1" indent="-283878" algn="l">
              <a:buFont typeface="Arial"/>
              <a:buChar char="–"/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1078" lvl="1" indent="-283878" algn="l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Export/Imports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1078" lvl="1" indent="-283878" algn="l">
              <a:buFont typeface="Arial"/>
              <a:buChar char="–"/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1078" lvl="1" indent="-283878" algn="l"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Emission de CO2 importante. 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86727614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9075012" y="1573756"/>
            <a:ext cx="2507386" cy="2367763"/>
          </a:xfrm>
          <a:prstGeom prst="rect">
            <a:avLst/>
          </a:prstGeom>
        </p:spPr>
      </p:pic>
      <p:sp>
        <p:nvSpPr>
          <p:cNvPr id="1263667497" name=""/>
          <p:cNvSpPr/>
          <p:nvPr/>
        </p:nvSpPr>
        <p:spPr bwMode="auto">
          <a:xfrm flipH="0" flipV="0">
            <a:off x="10685940" y="2169059"/>
            <a:ext cx="999653" cy="1688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2228469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3660073" y="1165857"/>
            <a:ext cx="7656503" cy="72007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Merci de votre attention 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80433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Contexte</a:t>
            </a:r>
            <a:endParaRPr/>
          </a:p>
        </p:txBody>
      </p:sp>
      <p:pic>
        <p:nvPicPr>
          <p:cNvPr id="1360205496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609599" y="1600201"/>
            <a:ext cx="4105047" cy="4525962"/>
          </a:xfrm>
          <a:prstGeom prst="rect">
            <a:avLst/>
          </a:prstGeom>
        </p:spPr>
      </p:pic>
      <p:pic>
        <p:nvPicPr>
          <p:cNvPr id="17213896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55486" y="2746377"/>
            <a:ext cx="4207777" cy="1721655"/>
          </a:xfrm>
          <a:prstGeom prst="rect">
            <a:avLst/>
          </a:prstGeom>
        </p:spPr>
      </p:pic>
      <p:pic>
        <p:nvPicPr>
          <p:cNvPr id="19603262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050138" y="2457764"/>
            <a:ext cx="5336666" cy="2967522"/>
          </a:xfrm>
          <a:prstGeom prst="rect">
            <a:avLst/>
          </a:prstGeom>
        </p:spPr>
      </p:pic>
      <p:sp>
        <p:nvSpPr>
          <p:cNvPr id="109200891" name=""/>
          <p:cNvSpPr/>
          <p:nvPr/>
        </p:nvSpPr>
        <p:spPr bwMode="auto">
          <a:xfrm flipH="0" flipV="0">
            <a:off x="3883926" y="4306357"/>
            <a:ext cx="4080934" cy="661457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98531" name=""/>
          <p:cNvSpPr/>
          <p:nvPr/>
        </p:nvSpPr>
        <p:spPr bwMode="auto">
          <a:xfrm flipH="0" flipV="0">
            <a:off x="3563958" y="2769305"/>
            <a:ext cx="3624791" cy="73201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7635109" name=""/>
          <p:cNvSpPr/>
          <p:nvPr/>
        </p:nvSpPr>
        <p:spPr bwMode="auto">
          <a:xfrm flipH="0" flipV="0">
            <a:off x="3969652" y="3413124"/>
            <a:ext cx="4841874" cy="820208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8538415" name=""/>
          <p:cNvSpPr/>
          <p:nvPr/>
        </p:nvSpPr>
        <p:spPr bwMode="auto">
          <a:xfrm flipH="0" flipV="0">
            <a:off x="3308194" y="2345972"/>
            <a:ext cx="6491111" cy="7143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7329356" name="Title 1"/>
          <p:cNvSpPr>
            <a:spLocks noGrp="1"/>
          </p:cNvSpPr>
          <p:nvPr>
            <p:ph type="ctrTitle"/>
          </p:nvPr>
        </p:nvSpPr>
        <p:spPr bwMode="auto">
          <a:xfrm>
            <a:off x="4595833" y="1448779"/>
            <a:ext cx="6720745" cy="72007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Démarche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606064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Recherche des données</a:t>
            </a:r>
            <a:endParaRPr/>
          </a:p>
        </p:txBody>
      </p:sp>
      <p:pic>
        <p:nvPicPr>
          <p:cNvPr id="38961932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76249" y="2618772"/>
            <a:ext cx="5530694" cy="3687129"/>
          </a:xfrm>
          <a:prstGeom prst="rect">
            <a:avLst/>
          </a:prstGeom>
        </p:spPr>
      </p:pic>
      <p:pic>
        <p:nvPicPr>
          <p:cNvPr id="11441900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17430" y="2618772"/>
            <a:ext cx="4031388" cy="729862"/>
          </a:xfrm>
          <a:prstGeom prst="rect">
            <a:avLst/>
          </a:prstGeom>
        </p:spPr>
      </p:pic>
      <p:pic>
        <p:nvPicPr>
          <p:cNvPr id="212478302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38055" y="3898194"/>
            <a:ext cx="2857500" cy="1009649"/>
          </a:xfrm>
          <a:prstGeom prst="rect">
            <a:avLst/>
          </a:prstGeom>
        </p:spPr>
      </p:pic>
      <p:pic>
        <p:nvPicPr>
          <p:cNvPr id="1894012308" name=""/>
          <p:cNvPicPr>
            <a:picLocks noChangeAspect="1"/>
          </p:cNvPicPr>
          <p:nvPr/>
        </p:nvPicPr>
        <p:blipFill>
          <a:blip r:embed="rId5"/>
          <a:srcRect l="0" t="27586" r="0" b="26149"/>
          <a:stretch/>
        </p:blipFill>
        <p:spPr bwMode="auto">
          <a:xfrm flipH="0" flipV="0">
            <a:off x="6596943" y="5216524"/>
            <a:ext cx="4148199" cy="104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9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7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0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26248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Organisation de travail en terme de codage</a:t>
            </a:r>
            <a:endParaRPr sz="3600"/>
          </a:p>
        </p:txBody>
      </p:sp>
      <p:pic>
        <p:nvPicPr>
          <p:cNvPr id="34151527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13402" y="3007430"/>
            <a:ext cx="1981199" cy="2305049"/>
          </a:xfrm>
          <a:prstGeom prst="rect">
            <a:avLst/>
          </a:prstGeom>
        </p:spPr>
      </p:pic>
      <p:sp>
        <p:nvSpPr>
          <p:cNvPr id="837190182" name=""/>
          <p:cNvSpPr txBox="1"/>
          <p:nvPr/>
        </p:nvSpPr>
        <p:spPr bwMode="auto">
          <a:xfrm flipH="0" flipV="0">
            <a:off x="2620277" y="5362221"/>
            <a:ext cx="239186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Analyse exploratoire</a:t>
            </a:r>
            <a:endParaRPr/>
          </a:p>
        </p:txBody>
      </p:sp>
      <p:pic>
        <p:nvPicPr>
          <p:cNvPr id="4638568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198430" y="3007430"/>
            <a:ext cx="1981199" cy="2305049"/>
          </a:xfrm>
          <a:prstGeom prst="rect">
            <a:avLst/>
          </a:prstGeom>
        </p:spPr>
      </p:pic>
      <p:sp>
        <p:nvSpPr>
          <p:cNvPr id="1683333765" name=""/>
          <p:cNvSpPr txBox="1"/>
          <p:nvPr/>
        </p:nvSpPr>
        <p:spPr bwMode="auto">
          <a:xfrm flipH="0" flipV="0">
            <a:off x="7154332" y="5362222"/>
            <a:ext cx="229017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Clustering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79838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Organisation de travail en terme de codage</a:t>
            </a:r>
            <a:endParaRPr sz="3600"/>
          </a:p>
        </p:txBody>
      </p:sp>
      <p:pic>
        <p:nvPicPr>
          <p:cNvPr id="2017491025" name=""/>
          <p:cNvPicPr>
            <a:picLocks noChangeAspect="1"/>
          </p:cNvPicPr>
          <p:nvPr/>
        </p:nvPicPr>
        <p:blipFill>
          <a:blip r:embed="rId2"/>
          <a:srcRect l="0" t="0" r="0" b="0"/>
          <a:stretch/>
        </p:blipFill>
        <p:spPr bwMode="auto">
          <a:xfrm flipH="0" flipV="0">
            <a:off x="1120068" y="2434165"/>
            <a:ext cx="9810749" cy="347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821007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Analyse exploratoire</a:t>
            </a:r>
            <a:endParaRPr/>
          </a:p>
        </p:txBody>
      </p:sp>
      <p:pic>
        <p:nvPicPr>
          <p:cNvPr id="70155998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5056" y="3072693"/>
            <a:ext cx="3336161" cy="3515077"/>
          </a:xfrm>
          <a:prstGeom prst="rect">
            <a:avLst/>
          </a:prstGeom>
        </p:spPr>
      </p:pic>
      <p:pic>
        <p:nvPicPr>
          <p:cNvPr id="2560146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57739" y="3072693"/>
            <a:ext cx="3287098" cy="3304715"/>
          </a:xfrm>
          <a:prstGeom prst="rect">
            <a:avLst/>
          </a:prstGeom>
        </p:spPr>
      </p:pic>
      <p:sp>
        <p:nvSpPr>
          <p:cNvPr id="493602423" name=""/>
          <p:cNvSpPr/>
          <p:nvPr/>
        </p:nvSpPr>
        <p:spPr bwMode="auto">
          <a:xfrm flipH="0" flipV="0">
            <a:off x="3520990" y="4448173"/>
            <a:ext cx="904874" cy="2476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8492373" name=""/>
          <p:cNvSpPr txBox="1"/>
          <p:nvPr/>
        </p:nvSpPr>
        <p:spPr bwMode="auto">
          <a:xfrm flipH="0" flipV="0">
            <a:off x="7842920" y="3001039"/>
            <a:ext cx="5482247" cy="2225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/>
              <a:t>-CO2 emissions (kt)</a:t>
            </a:r>
            <a:endParaRPr sz="1400"/>
          </a:p>
          <a:p>
            <a:pPr algn="l">
              <a:defRPr/>
            </a:pPr>
            <a:r>
              <a:rPr sz="1400"/>
              <a:t>-Container port traffic (TEU: 20 foot equivalent units)</a:t>
            </a:r>
            <a:endParaRPr sz="1400"/>
          </a:p>
          <a:p>
            <a:pPr algn="l">
              <a:defRPr/>
            </a:pPr>
            <a:r>
              <a:rPr sz="1400"/>
              <a:t>-Merchandise exports (current US$)</a:t>
            </a:r>
            <a:endParaRPr sz="1400"/>
          </a:p>
          <a:p>
            <a:pPr algn="l">
              <a:defRPr/>
            </a:pPr>
            <a:r>
              <a:rPr sz="1400"/>
              <a:t>-Merchandise imports (current US$)</a:t>
            </a:r>
            <a:endParaRPr sz="1400"/>
          </a:p>
          <a:p>
            <a:pPr algn="l">
              <a:defRPr/>
            </a:pPr>
            <a:r>
              <a:rPr sz="1400"/>
              <a:t>-Rail lines (total route-km)</a:t>
            </a:r>
            <a:endParaRPr sz="1400"/>
          </a:p>
          <a:p>
            <a:pPr algn="l">
              <a:defRPr/>
            </a:pPr>
            <a:r>
              <a:rPr sz="1400"/>
              <a:t>-PIB Valeur US $</a:t>
            </a:r>
            <a:endParaRPr sz="1400"/>
          </a:p>
          <a:p>
            <a:pPr algn="l">
              <a:defRPr/>
            </a:pPr>
            <a:r>
              <a:rPr sz="1400"/>
              <a:t>-Volailles - Production (Milliers de tonnes)</a:t>
            </a:r>
            <a:endParaRPr sz="1400"/>
          </a:p>
          <a:p>
            <a:pPr algn="l">
              <a:defRPr/>
            </a:pPr>
            <a:r>
              <a:rPr sz="1400"/>
              <a:t>-Blé - Aliments pour animaux (Milliers de tonnes)</a:t>
            </a:r>
            <a:endParaRPr sz="1400"/>
          </a:p>
          <a:p>
            <a:pPr algn="l">
              <a:defRPr/>
            </a:pPr>
            <a:r>
              <a:rPr sz="1400"/>
              <a:t>-Maïs - Aliments pour animaux (Milliers de tonnes)</a:t>
            </a:r>
            <a:endParaRPr sz="1400"/>
          </a:p>
          <a:p>
            <a:pPr algn="l">
              <a:defRPr/>
            </a:pPr>
            <a:r>
              <a:rPr sz="1400"/>
              <a:t>-Population urbaine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32</Slides>
  <Notes>32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2023-07-28T08:45:46Z</dcterms:modified>
  <cp:category/>
  <cp:contentStatus/>
  <cp:version/>
</cp:coreProperties>
</file>