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3665" r:id="rId3"/>
  </p:sldMasterIdLst>
  <p:notesMasterIdLst>
    <p:notesMasterId r:id="rId50"/>
  </p:notesMasterIdLst>
  <p:handoutMasterIdLst>
    <p:handoutMasterId r:id="rId51"/>
  </p:handoutMasterIdLst>
  <p:sldIdLst>
    <p:sldId id="256" r:id="rId4"/>
    <p:sldId id="257" r:id="rId5"/>
    <p:sldId id="258" r:id="rId6"/>
    <p:sldId id="259" r:id="rId7"/>
    <p:sldId id="272" r:id="rId8"/>
    <p:sldId id="260" r:id="rId9"/>
    <p:sldId id="261" r:id="rId10"/>
    <p:sldId id="262" r:id="rId11"/>
    <p:sldId id="290" r:id="rId12"/>
    <p:sldId id="264" r:id="rId13"/>
    <p:sldId id="269" r:id="rId14"/>
    <p:sldId id="271" r:id="rId15"/>
    <p:sldId id="273" r:id="rId16"/>
    <p:sldId id="292" r:id="rId17"/>
    <p:sldId id="275" r:id="rId18"/>
    <p:sldId id="293" r:id="rId19"/>
    <p:sldId id="294" r:id="rId20"/>
    <p:sldId id="270" r:id="rId21"/>
    <p:sldId id="274" r:id="rId22"/>
    <p:sldId id="281" r:id="rId23"/>
    <p:sldId id="288" r:id="rId24"/>
    <p:sldId id="278" r:id="rId25"/>
    <p:sldId id="279" r:id="rId26"/>
    <p:sldId id="280" r:id="rId27"/>
    <p:sldId id="282" r:id="rId28"/>
    <p:sldId id="289" r:id="rId29"/>
    <p:sldId id="276" r:id="rId30"/>
    <p:sldId id="277" r:id="rId31"/>
    <p:sldId id="283" r:id="rId32"/>
    <p:sldId id="285" r:id="rId33"/>
    <p:sldId id="287" r:id="rId34"/>
    <p:sldId id="286" r:id="rId35"/>
    <p:sldId id="291" r:id="rId36"/>
    <p:sldId id="263" r:id="rId37"/>
    <p:sldId id="265" r:id="rId38"/>
    <p:sldId id="296" r:id="rId39"/>
    <p:sldId id="297" r:id="rId40"/>
    <p:sldId id="298" r:id="rId41"/>
    <p:sldId id="299" r:id="rId42"/>
    <p:sldId id="300" r:id="rId43"/>
    <p:sldId id="301" r:id="rId44"/>
    <p:sldId id="266" r:id="rId45"/>
    <p:sldId id="268" r:id="rId46"/>
    <p:sldId id="267" r:id="rId47"/>
    <p:sldId id="295" r:id="rId48"/>
    <p:sldId id="284" r:id="rId49"/>
  </p:sldIdLst>
  <p:sldSz cx="9144000" cy="5715000" type="screen16x1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598" autoAdjust="0"/>
  </p:normalViewPr>
  <p:slideViewPr>
    <p:cSldViewPr>
      <p:cViewPr varScale="1">
        <p:scale>
          <a:sx n="127" d="100"/>
          <a:sy n="127" d="100"/>
        </p:scale>
        <p:origin x="-420" y="-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7F2CC-330F-4FEA-A2B0-657791948129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DBA80-047C-4803-B732-A2F8BD93727F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1928E-6349-48A8-8C96-32B641D59371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4BC70-1E78-4FA8-B0FE-372303FE609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4BC70-1E78-4FA8-B0FE-372303FE609B}" type="slidenum">
              <a:rPr lang="pt-PT" smtClean="0"/>
              <a:pPr/>
              <a:t>43</a:t>
            </a:fld>
            <a:endParaRPr lang="pt-PT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ódigo fo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7221"/>
            <a:ext cx="8640960" cy="3960440"/>
          </a:xfrm>
        </p:spPr>
        <p:txBody>
          <a:bodyPr>
            <a:normAutofit/>
          </a:bodyPr>
          <a:lstStyle>
            <a:lvl1pPr algn="l">
              <a:buFont typeface="Arial" pitchFamily="34" charset="0"/>
              <a:buNone/>
              <a:defRPr sz="1400">
                <a:latin typeface="Consolas" pitchFamily="49" charset="0"/>
                <a:cs typeface="Consolas" pitchFamily="49" charset="0"/>
              </a:defRPr>
            </a:lvl1pPr>
            <a:lvl2pPr algn="l">
              <a:defRPr sz="1800">
                <a:latin typeface="Source Code Pro" pitchFamily="49" charset="0"/>
                <a:cs typeface="Consolas" pitchFamily="49" charset="0"/>
              </a:defRPr>
            </a:lvl2pPr>
            <a:lvl3pPr algn="l">
              <a:defRPr sz="1800">
                <a:latin typeface="Source Code Pro" pitchFamily="49" charset="0"/>
                <a:cs typeface="Consolas" pitchFamily="49" charset="0"/>
              </a:defRPr>
            </a:lvl3pPr>
            <a:lvl4pPr algn="l">
              <a:defRPr sz="1800">
                <a:latin typeface="Source Code Pro" pitchFamily="49" charset="0"/>
                <a:cs typeface="Consolas" pitchFamily="49" charset="0"/>
              </a:defRPr>
            </a:lvl4pPr>
            <a:lvl5pPr algn="l">
              <a:defRPr sz="1800">
                <a:latin typeface="Source Code Pro" pitchFamily="49" charset="0"/>
                <a:cs typeface="Consolas" pitchFamily="49" charset="0"/>
              </a:defRPr>
            </a:lvl5pPr>
          </a:lstStyle>
          <a:p>
            <a:pPr lvl="0"/>
            <a:r>
              <a:rPr lang="pt-PT" dirty="0" smtClean="0"/>
              <a:t>Código-fonte</a:t>
            </a:r>
            <a:endParaRPr lang="pt-PT" dirty="0"/>
          </a:p>
        </p:txBody>
      </p:sp>
      <p:sp>
        <p:nvSpPr>
          <p:cNvPr id="12" name="Marcador de Posição do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251520" y="4586288"/>
            <a:ext cx="8640960" cy="431800"/>
          </a:xfrm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pPr lvl="0"/>
            <a:r>
              <a:rPr lang="pt-PT" dirty="0" smtClean="0"/>
              <a:t>Legenda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,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2" name="Marcador de Posição do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971550" y="4586288"/>
            <a:ext cx="7200900" cy="431800"/>
          </a:xfrm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pPr lvl="0"/>
            <a:r>
              <a:rPr lang="pt-PT" dirty="0" smtClean="0"/>
              <a:t>Legenda</a:t>
            </a:r>
            <a:endParaRPr lang="pt-PT" dirty="0"/>
          </a:p>
        </p:txBody>
      </p:sp>
      <p:sp>
        <p:nvSpPr>
          <p:cNvPr id="11" name="Marcador de Posição da Imagem 10"/>
          <p:cNvSpPr>
            <a:spLocks noGrp="1"/>
          </p:cNvSpPr>
          <p:nvPr>
            <p:ph type="pic" sz="quarter" idx="15"/>
          </p:nvPr>
        </p:nvSpPr>
        <p:spPr>
          <a:xfrm>
            <a:off x="971550" y="696913"/>
            <a:ext cx="7200900" cy="3600450"/>
          </a:xfrm>
        </p:spPr>
        <p:txBody>
          <a:bodyPr/>
          <a:lstStyle>
            <a:lvl1pPr>
              <a:buNone/>
              <a:defRPr/>
            </a:lvl1pPr>
          </a:lstStyle>
          <a:p>
            <a:endParaRPr lang="pt-PT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117080"/>
            <a:ext cx="6400800" cy="11724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 smtClean="0"/>
              <a:t>Subtítulo</a:t>
            </a:r>
            <a:endParaRPr lang="pt-PT" dirty="0"/>
          </a:p>
        </p:txBody>
      </p:sp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457200" y="680864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pt-PT" dirty="0" smtClean="0"/>
              <a:t>Título</a:t>
            </a:r>
            <a:endParaRPr lang="pt-PT" dirty="0"/>
          </a:p>
        </p:txBody>
      </p:sp>
      <p:sp>
        <p:nvSpPr>
          <p:cNvPr id="9" name="Marcador de Posição d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10" name="Marcador de Posição do Número do Diapositivo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1" name="Marcador de Posição do Rodapé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7" name="Marcador de Posição da Tabela 16"/>
          <p:cNvSpPr>
            <a:spLocks noGrp="1"/>
          </p:cNvSpPr>
          <p:nvPr>
            <p:ph type="tbl" sz="quarter" idx="13" hasCustomPrompt="1"/>
          </p:nvPr>
        </p:nvSpPr>
        <p:spPr>
          <a:xfrm>
            <a:off x="1403648" y="3577580"/>
            <a:ext cx="6336704" cy="1152525"/>
          </a:xfrm>
        </p:spPr>
        <p:txBody>
          <a:bodyPr>
            <a:normAutofit/>
          </a:bodyPr>
          <a:lstStyle>
            <a:lvl1pPr algn="ctr">
              <a:buNone/>
              <a:defRPr sz="1400"/>
            </a:lvl1pPr>
          </a:lstStyle>
          <a:p>
            <a:r>
              <a:rPr lang="pt-PT" dirty="0" smtClean="0"/>
              <a:t>Alunos</a:t>
            </a:r>
            <a:endParaRPr lang="pt-PT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9CB-4CB5-45FE-B82E-F474B91E1741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0FFA-2844-45DE-A4DA-DCB14069D4D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6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117080"/>
            <a:ext cx="6400800" cy="11724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 smtClean="0"/>
              <a:t>Subtítulo</a:t>
            </a:r>
            <a:endParaRPr lang="pt-PT" dirty="0"/>
          </a:p>
        </p:txBody>
      </p:sp>
      <p:sp>
        <p:nvSpPr>
          <p:cNvPr id="7" name="Título 7"/>
          <p:cNvSpPr>
            <a:spLocks noGrp="1"/>
          </p:cNvSpPr>
          <p:nvPr>
            <p:ph type="title" hasCustomPrompt="1"/>
          </p:nvPr>
        </p:nvSpPr>
        <p:spPr>
          <a:xfrm>
            <a:off x="457200" y="680864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pt-PT" dirty="0" smtClean="0"/>
              <a:t>Título</a:t>
            </a:r>
            <a:endParaRPr lang="pt-PT" dirty="0"/>
          </a:p>
        </p:txBody>
      </p:sp>
      <p:sp>
        <p:nvSpPr>
          <p:cNvPr id="8" name="Marcador de Posição da Tabela 16"/>
          <p:cNvSpPr>
            <a:spLocks noGrp="1"/>
          </p:cNvSpPr>
          <p:nvPr>
            <p:ph type="tbl" sz="quarter" idx="13" hasCustomPrompt="1"/>
          </p:nvPr>
        </p:nvSpPr>
        <p:spPr>
          <a:xfrm>
            <a:off x="251520" y="3577580"/>
            <a:ext cx="6336704" cy="1152525"/>
          </a:xfrm>
        </p:spPr>
        <p:txBody>
          <a:bodyPr>
            <a:normAutofit/>
          </a:bodyPr>
          <a:lstStyle>
            <a:lvl1pPr algn="ctr">
              <a:buNone/>
              <a:defRPr sz="1400"/>
            </a:lvl1pPr>
          </a:lstStyle>
          <a:p>
            <a:r>
              <a:rPr lang="pt-PT" dirty="0" smtClean="0"/>
              <a:t>Alunos</a:t>
            </a:r>
            <a:endParaRPr lang="pt-PT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6B68-69E5-45CD-8C6F-F60CE3B7E52C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077A0-70BA-41C0-A677-AFB79C3F962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7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dirty="0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pt-logo-large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8244408" y="4870367"/>
            <a:ext cx="651429" cy="651429"/>
          </a:xfrm>
          <a:prstGeom prst="rect">
            <a:avLst/>
          </a:prstGeom>
          <a:noFill/>
        </p:spPr>
      </p:pic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7" r:id="rId12"/>
    <p:sldLayoutId id="2147483662" r:id="rId13"/>
    <p:sldLayoutId id="214748366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049CB-4CB5-45FE-B82E-F474B91E1741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F0FFA-2844-45DE-A4DA-DCB14069D4D2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36B68-69E5-45CD-8C6F-F60CE3B7E52C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077A0-70BA-41C0-A677-AFB79C3F962D}" type="slidenum">
              <a:rPr lang="pt-PT" smtClean="0"/>
              <a:pPr/>
              <a:t>‹nº›</a:t>
            </a:fld>
            <a:endParaRPr lang="pt-PT"/>
          </a:p>
        </p:txBody>
      </p:sp>
      <p:pic>
        <p:nvPicPr>
          <p:cNvPr id="7" name="Imagem 6" descr="Dart_logo_270x270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48792" y="4873724"/>
            <a:ext cx="651600" cy="651600"/>
          </a:xfrm>
          <a:prstGeom prst="rect">
            <a:avLst/>
          </a:prstGeom>
        </p:spPr>
      </p:pic>
      <p:pic>
        <p:nvPicPr>
          <p:cNvPr id="8" name="Imagem 7" descr="ipt-logo-larg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244408" y="4870367"/>
            <a:ext cx="651429" cy="65142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lixge/node-mysql" TargetMode="External"/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371600" y="2549128"/>
            <a:ext cx="6400800" cy="1172468"/>
          </a:xfrm>
        </p:spPr>
        <p:txBody>
          <a:bodyPr/>
          <a:lstStyle/>
          <a:p>
            <a:r>
              <a:rPr lang="pt-PT" dirty="0" smtClean="0"/>
              <a:t>Tecnologias propostas. Descrição dos componentes. Demonstrações.</a:t>
            </a:r>
            <a:endParaRPr lang="pt-PT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1112912"/>
            <a:ext cx="8229600" cy="952500"/>
          </a:xfrm>
        </p:spPr>
        <p:txBody>
          <a:bodyPr/>
          <a:lstStyle/>
          <a:p>
            <a:r>
              <a:rPr lang="pt-PT" dirty="0" smtClean="0"/>
              <a:t>Versão 0.1 do S.I.</a:t>
            </a:r>
            <a:endParaRPr lang="pt-PT" dirty="0"/>
          </a:p>
        </p:txBody>
      </p:sp>
      <p:sp>
        <p:nvSpPr>
          <p:cNvPr id="6" name="CaixaDeTexto 5"/>
          <p:cNvSpPr txBox="1"/>
          <p:nvPr/>
        </p:nvSpPr>
        <p:spPr>
          <a:xfrm>
            <a:off x="971600" y="4083377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André Carvalho     Alexandre Carvalho     Luís Oliveira</a:t>
            </a:r>
          </a:p>
          <a:p>
            <a:pPr algn="ctr">
              <a:tabLst>
                <a:tab pos="180000" algn="l"/>
              </a:tabLst>
            </a:pPr>
            <a:r>
              <a:rPr lang="pt-PT" dirty="0" smtClean="0"/>
              <a:t>João Carvalho     Joni Correia     Bruno Duque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Tecnologias escolhidas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Protocolo de transporte: </a:t>
            </a:r>
            <a:r>
              <a:rPr lang="pt-PT" dirty="0" err="1" smtClean="0"/>
              <a:t>Http</a:t>
            </a:r>
            <a:r>
              <a:rPr lang="pt-PT" dirty="0" smtClean="0"/>
              <a:t>;</a:t>
            </a:r>
            <a:endParaRPr lang="pt-PT" dirty="0" smtClean="0"/>
          </a:p>
          <a:p>
            <a:r>
              <a:rPr lang="pt-PT" dirty="0" smtClean="0"/>
              <a:t>Suporte de dados: JSON + Base64 </a:t>
            </a:r>
            <a:r>
              <a:rPr lang="pt-PT" dirty="0" err="1" smtClean="0"/>
              <a:t>Encoding</a:t>
            </a:r>
            <a:r>
              <a:rPr lang="pt-PT" dirty="0" smtClean="0"/>
              <a:t>;</a:t>
            </a:r>
            <a:endParaRPr lang="pt-PT" dirty="0" smtClean="0"/>
          </a:p>
          <a:p>
            <a:r>
              <a:rPr lang="pt-PT" dirty="0" smtClean="0"/>
              <a:t>Servidor web + </a:t>
            </a:r>
            <a:r>
              <a:rPr lang="pt-PT" dirty="0" err="1" smtClean="0"/>
              <a:t>WebService</a:t>
            </a:r>
            <a:r>
              <a:rPr lang="pt-PT" dirty="0" smtClean="0"/>
              <a:t>: </a:t>
            </a:r>
            <a:r>
              <a:rPr lang="pt-PT" dirty="0" err="1" smtClean="0"/>
              <a:t>Node.JS</a:t>
            </a:r>
            <a:r>
              <a:rPr lang="pt-PT" dirty="0" smtClean="0"/>
              <a:t>;</a:t>
            </a:r>
            <a:endParaRPr lang="pt-PT" dirty="0" smtClean="0"/>
          </a:p>
          <a:p>
            <a:r>
              <a:rPr lang="pt-PT" dirty="0" smtClean="0"/>
              <a:t>Base de dados: </a:t>
            </a:r>
            <a:r>
              <a:rPr lang="pt-PT" dirty="0" err="1" smtClean="0"/>
              <a:t>MySQL</a:t>
            </a:r>
            <a:r>
              <a:rPr lang="pt-PT" dirty="0" smtClean="0"/>
              <a:t>;</a:t>
            </a:r>
            <a:endParaRPr lang="pt-PT" dirty="0" smtClean="0"/>
          </a:p>
          <a:p>
            <a:r>
              <a:rPr lang="pt-PT" dirty="0" smtClean="0"/>
              <a:t>Sistema Operativo: Linux (</a:t>
            </a:r>
            <a:r>
              <a:rPr lang="pt-PT" dirty="0" err="1" smtClean="0"/>
              <a:t>Ubuntu</a:t>
            </a:r>
            <a:r>
              <a:rPr lang="pt-PT" dirty="0" smtClean="0"/>
              <a:t> Server</a:t>
            </a:r>
            <a:r>
              <a:rPr lang="pt-PT" dirty="0" smtClean="0"/>
              <a:t>).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Sistema de Informação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 smtClean="0"/>
              <a:t>WebService</a:t>
            </a:r>
            <a:r>
              <a:rPr lang="pt-PT" dirty="0" smtClean="0"/>
              <a:t> de suporte à </a:t>
            </a:r>
            <a:r>
              <a:rPr lang="pt-PT" dirty="0" err="1" smtClean="0"/>
              <a:t>app</a:t>
            </a:r>
            <a:r>
              <a:rPr lang="pt-PT" dirty="0" smtClean="0"/>
              <a:t>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Sistema de Informação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Tecnologia em </a:t>
            </a:r>
            <a:r>
              <a:rPr lang="pt-PT" dirty="0" err="1" smtClean="0"/>
              <a:t>Node.JS</a:t>
            </a:r>
            <a:r>
              <a:rPr lang="pt-PT" dirty="0" smtClean="0"/>
              <a:t>;</a:t>
            </a:r>
            <a:endParaRPr lang="pt-PT" dirty="0" smtClean="0"/>
          </a:p>
          <a:p>
            <a:r>
              <a:rPr lang="pt-PT" dirty="0" smtClean="0"/>
              <a:t>Suporte para servir uma lista de testes à </a:t>
            </a:r>
            <a:r>
              <a:rPr lang="pt-PT" dirty="0" err="1" smtClean="0"/>
              <a:t>app</a:t>
            </a:r>
            <a:r>
              <a:rPr lang="pt-PT" dirty="0" smtClean="0"/>
              <a:t>;</a:t>
            </a:r>
            <a:endParaRPr lang="pt-PT" dirty="0" smtClean="0"/>
          </a:p>
          <a:p>
            <a:r>
              <a:rPr lang="pt-PT" dirty="0" smtClean="0"/>
              <a:t>Suporte para receber uma lista de respostas </a:t>
            </a:r>
            <a:r>
              <a:rPr lang="pt-PT" dirty="0" smtClean="0"/>
              <a:t>aos </a:t>
            </a:r>
            <a:r>
              <a:rPr lang="pt-PT" dirty="0" smtClean="0"/>
              <a:t>testes a partir da </a:t>
            </a:r>
            <a:r>
              <a:rPr lang="pt-PT" dirty="0" err="1" smtClean="0"/>
              <a:t>app</a:t>
            </a:r>
            <a:r>
              <a:rPr lang="pt-PT" dirty="0" smtClean="0"/>
              <a:t>;</a:t>
            </a:r>
            <a:endParaRPr lang="pt-PT" dirty="0" smtClean="0"/>
          </a:p>
          <a:p>
            <a:r>
              <a:rPr lang="pt-PT" dirty="0" smtClean="0"/>
              <a:t>Comunicação feita através de </a:t>
            </a:r>
            <a:r>
              <a:rPr lang="pt-PT" dirty="0" err="1" smtClean="0"/>
              <a:t>Http</a:t>
            </a:r>
            <a:r>
              <a:rPr lang="pt-PT" dirty="0" smtClean="0"/>
              <a:t>;</a:t>
            </a:r>
            <a:endParaRPr lang="pt-PT" dirty="0" smtClean="0"/>
          </a:p>
          <a:p>
            <a:r>
              <a:rPr lang="pt-PT" dirty="0" smtClean="0"/>
              <a:t>Dados transferidos em JSON + </a:t>
            </a:r>
            <a:r>
              <a:rPr lang="pt-PT" dirty="0" smtClean="0"/>
              <a:t>Base64.</a:t>
            </a:r>
            <a:endParaRPr lang="pt-PT" dirty="0" smtClean="0"/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Bibliotecas usadas para v0.1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http: Criação de um servidor </a:t>
            </a:r>
            <a:r>
              <a:rPr lang="pt-PT" dirty="0" err="1" smtClean="0"/>
              <a:t>H</a:t>
            </a:r>
            <a:r>
              <a:rPr lang="pt-PT" dirty="0" err="1" smtClean="0"/>
              <a:t>ttp</a:t>
            </a:r>
            <a:r>
              <a:rPr lang="pt-PT" dirty="0" smtClean="0"/>
              <a:t>;</a:t>
            </a:r>
            <a:endParaRPr lang="pt-PT" dirty="0" smtClean="0"/>
          </a:p>
          <a:p>
            <a:r>
              <a:rPr lang="pt-PT" dirty="0" err="1" smtClean="0"/>
              <a:t>mysql</a:t>
            </a:r>
            <a:r>
              <a:rPr lang="pt-PT" dirty="0" smtClean="0"/>
              <a:t>: Estabelecer uma ligação a um </a:t>
            </a:r>
            <a:r>
              <a:rPr lang="pt-PT" dirty="0" smtClean="0"/>
              <a:t>servidor </a:t>
            </a:r>
            <a:r>
              <a:rPr lang="pt-PT" dirty="0" err="1" smtClean="0"/>
              <a:t>MySQL</a:t>
            </a:r>
            <a:r>
              <a:rPr lang="pt-PT" dirty="0" smtClean="0"/>
              <a:t> em </a:t>
            </a:r>
            <a:r>
              <a:rPr lang="pt-PT" dirty="0" err="1" smtClean="0"/>
              <a:t>Ubuntu</a:t>
            </a:r>
            <a:r>
              <a:rPr lang="pt-PT" dirty="0" smtClean="0"/>
              <a:t> </a:t>
            </a:r>
            <a:r>
              <a:rPr lang="pt-PT" dirty="0" smtClean="0"/>
              <a:t>Server.</a:t>
            </a:r>
            <a:endParaRPr lang="pt-P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Exemplo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Servidor </a:t>
            </a:r>
            <a:r>
              <a:rPr lang="pt-PT" dirty="0" err="1" smtClean="0"/>
              <a:t>Http</a:t>
            </a:r>
            <a:r>
              <a:rPr lang="pt-PT" dirty="0" smtClean="0"/>
              <a:t> simples com recurso a um sistema de Base de Dados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1691680" y="625252"/>
            <a:ext cx="5760640" cy="3672408"/>
          </a:xfrm>
        </p:spPr>
        <p:txBody>
          <a:bodyPr>
            <a:noAutofit/>
          </a:bodyPr>
          <a:lstStyle/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da biblioteca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http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require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'</a:t>
            </a:r>
            <a:r>
              <a:rPr lang="pt-PT" sz="1400" dirty="0" err="1" smtClean="0">
                <a:solidFill>
                  <a:srgbClr val="A31515"/>
                </a:solidFill>
                <a:latin typeface="Consolas" pitchFamily="49" charset="0"/>
              </a:rPr>
              <a:t>http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'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do ficheiro da lógica do servidor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_server =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require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'./server'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Criação do servidor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http.createServer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err="1" smtClean="0">
                <a:solidFill>
                  <a:srgbClr val="0000FF"/>
                </a:solidFill>
                <a:latin typeface="Consolas" pitchFamily="49" charset="0"/>
              </a:rPr>
              <a:t>function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(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req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res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 {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Tratar as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requests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_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server.handleRequest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req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res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Ouvir no porto 8080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}).listen(8080, 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'127.0.0.1'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console.log(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'Server running at http://127.0.0.1:8080/'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endParaRPr lang="pt-PT" sz="1400" dirty="0">
              <a:latin typeface="Consolas" pitchFamily="49" charset="0"/>
            </a:endParaRP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Criação de um servidor </a:t>
            </a:r>
            <a:r>
              <a:rPr lang="pt-PT" dirty="0" err="1" smtClean="0"/>
              <a:t>Http</a:t>
            </a:r>
            <a:r>
              <a:rPr lang="pt-PT" dirty="0" smtClean="0"/>
              <a:t> simples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 </a:t>
            </a:r>
            <a:r>
              <a:rPr lang="pt-PT" dirty="0" err="1" smtClean="0"/>
              <a:t>Routing</a:t>
            </a:r>
            <a:r>
              <a:rPr lang="pt-PT" dirty="0" smtClean="0"/>
              <a:t> das </a:t>
            </a:r>
            <a:r>
              <a:rPr lang="pt-PT" dirty="0" err="1" smtClean="0"/>
              <a:t>requests</a:t>
            </a:r>
            <a:r>
              <a:rPr lang="pt-PT" dirty="0" smtClean="0"/>
              <a:t> para métodos.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</a:t>
            </a:r>
            <a:r>
              <a:rPr lang="pt-PT" dirty="0" err="1" smtClean="0"/>
              <a:t>Query</a:t>
            </a:r>
            <a:r>
              <a:rPr lang="pt-PT" dirty="0" smtClean="0"/>
              <a:t> de uma base de dados </a:t>
            </a:r>
            <a:r>
              <a:rPr lang="pt-PT" dirty="0" err="1" smtClean="0"/>
              <a:t>mysql</a:t>
            </a:r>
            <a:r>
              <a:rPr lang="pt-PT" dirty="0" smtClean="0"/>
              <a:t> e devolução dos resultados.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App</a:t>
            </a:r>
            <a:r>
              <a:rPr lang="pt-PT" dirty="0" smtClean="0"/>
              <a:t> </a:t>
            </a:r>
            <a:r>
              <a:rPr lang="pt-PT" dirty="0" err="1" smtClean="0"/>
              <a:t>Android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Obtenção, colocação e tratamento de dados.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Características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Faz uso de um </a:t>
            </a:r>
            <a:r>
              <a:rPr lang="pt-PT" dirty="0" err="1" smtClean="0"/>
              <a:t>HttpClient</a:t>
            </a:r>
            <a:r>
              <a:rPr lang="pt-PT" dirty="0" smtClean="0"/>
              <a:t> para requisitar e colocar recursos no </a:t>
            </a:r>
            <a:r>
              <a:rPr lang="pt-PT" dirty="0" smtClean="0"/>
              <a:t>servidor;</a:t>
            </a:r>
            <a:endParaRPr lang="pt-PT" dirty="0" smtClean="0"/>
          </a:p>
          <a:p>
            <a:r>
              <a:rPr lang="pt-PT" dirty="0" smtClean="0"/>
              <a:t>Faz uso de </a:t>
            </a:r>
            <a:r>
              <a:rPr lang="pt-PT" dirty="0" err="1" smtClean="0"/>
              <a:t>APIs</a:t>
            </a:r>
            <a:r>
              <a:rPr lang="pt-PT" dirty="0" smtClean="0"/>
              <a:t> do </a:t>
            </a:r>
            <a:r>
              <a:rPr lang="pt-PT" dirty="0" err="1" smtClean="0"/>
              <a:t>Android</a:t>
            </a:r>
            <a:r>
              <a:rPr lang="pt-PT" dirty="0" smtClean="0"/>
              <a:t> para fazer o tratamento de </a:t>
            </a:r>
            <a:r>
              <a:rPr lang="pt-PT" dirty="0" smtClean="0"/>
              <a:t>JSON;</a:t>
            </a:r>
            <a:endParaRPr lang="pt-PT" dirty="0" smtClean="0"/>
          </a:p>
          <a:p>
            <a:r>
              <a:rPr lang="pt-PT" dirty="0" smtClean="0"/>
              <a:t>Os resultados são disponibilizados na </a:t>
            </a:r>
            <a:r>
              <a:rPr lang="pt-PT" dirty="0" err="1" smtClean="0"/>
              <a:t>app</a:t>
            </a:r>
            <a:r>
              <a:rPr lang="pt-PT" dirty="0" smtClean="0"/>
              <a:t> no caso do </a:t>
            </a:r>
            <a:r>
              <a:rPr lang="pt-PT" dirty="0" smtClean="0"/>
              <a:t>GET.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Conteúdos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Tecnologias </a:t>
            </a:r>
            <a:r>
              <a:rPr lang="pt-PT" dirty="0" smtClean="0"/>
              <a:t>propostas.</a:t>
            </a:r>
            <a:endParaRPr lang="pt-PT" dirty="0" smtClean="0"/>
          </a:p>
          <a:p>
            <a:r>
              <a:rPr lang="pt-PT" dirty="0" smtClean="0"/>
              <a:t>Descrição e demonstração do S.I.</a:t>
            </a:r>
          </a:p>
          <a:p>
            <a:r>
              <a:rPr lang="pt-PT" dirty="0" smtClean="0"/>
              <a:t>Descrição e demonstração da </a:t>
            </a:r>
            <a:r>
              <a:rPr lang="pt-PT" dirty="0" err="1" smtClean="0"/>
              <a:t>App</a:t>
            </a:r>
            <a:r>
              <a:rPr lang="pt-PT" dirty="0" smtClean="0"/>
              <a:t> </a:t>
            </a:r>
            <a:r>
              <a:rPr lang="pt-PT" dirty="0" err="1" smtClean="0"/>
              <a:t>Android</a:t>
            </a:r>
            <a:r>
              <a:rPr lang="pt-PT" dirty="0" smtClean="0"/>
              <a:t>.</a:t>
            </a:r>
            <a:endParaRPr lang="pt-PT" dirty="0" smtClean="0"/>
          </a:p>
          <a:p>
            <a:r>
              <a:rPr lang="pt-PT" dirty="0" smtClean="0"/>
              <a:t>Tecnologias em </a:t>
            </a:r>
            <a:r>
              <a:rPr lang="pt-PT" dirty="0" smtClean="0"/>
              <a:t>investigação.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Exemplo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GET </a:t>
            </a:r>
            <a:r>
              <a:rPr lang="pt-PT" dirty="0" err="1" smtClean="0"/>
              <a:t>Request</a:t>
            </a:r>
            <a:r>
              <a:rPr lang="pt-PT" dirty="0" smtClean="0"/>
              <a:t> em Java.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2159732" y="1057300"/>
            <a:ext cx="4824536" cy="3240360"/>
          </a:xfrm>
        </p:spPr>
        <p:txBody>
          <a:bodyPr/>
          <a:lstStyle/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{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"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tests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": [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{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"id": 1,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"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title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": 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"O Capuchinho Vermelho"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,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"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text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": 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"Era uma vez..."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,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"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professorName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": 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"Um professor qualquer"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,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"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maxTries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": 3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}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]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</a:p>
          <a:p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Estrutura do ficheiro JSON para GET dos dados.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1259632" y="337221"/>
            <a:ext cx="6624736" cy="3960440"/>
          </a:xfrm>
        </p:spPr>
        <p:txBody>
          <a:bodyPr>
            <a:noAutofit/>
          </a:bodyPr>
          <a:lstStyle/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/// Faz uma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http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GET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request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ao servidor.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public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JSONObject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get(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String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url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List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&lt;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NameValuePair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&gt;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params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 {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err="1" smtClean="0">
                <a:solidFill>
                  <a:srgbClr val="0000FF"/>
                </a:solidFill>
                <a:latin typeface="Consolas" pitchFamily="49" charset="0"/>
              </a:rPr>
              <a:t>try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{   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Criação do cliente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http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err="1" smtClean="0">
                <a:solidFill>
                  <a:srgbClr val="2B91AF"/>
                </a:solidFill>
                <a:latin typeface="Consolas" pitchFamily="49" charset="0"/>
              </a:rPr>
              <a:t>DefaultHttpClient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httpClient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pt-PT" sz="1400" dirty="0" err="1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2B91AF"/>
                </a:solidFill>
                <a:latin typeface="Consolas" pitchFamily="49" charset="0"/>
              </a:rPr>
              <a:t>DefaultHttpClient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Definição do URL, com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query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string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caso necessário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String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paramString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URLEncodedUtils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.format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params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"utf-8"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url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+= 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"?"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+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paramString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Criação e envio da GET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request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HttpGet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httpGet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HttpGet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url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err="1" smtClean="0">
                <a:solidFill>
                  <a:srgbClr val="2B91AF"/>
                </a:solidFill>
                <a:latin typeface="Consolas" pitchFamily="49" charset="0"/>
              </a:rPr>
              <a:t>HttpResponse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httpResponse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httpClient.execute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httpGet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Continua...</a:t>
            </a:r>
            <a:endParaRPr lang="pt-PT" sz="1400" dirty="0">
              <a:latin typeface="Consolas" pitchFamily="49" charset="0"/>
            </a:endParaRP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Obtenção de dados do servidor (1/3)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1259632" y="337221"/>
            <a:ext cx="5472608" cy="3960440"/>
          </a:xfrm>
        </p:spPr>
        <p:txBody>
          <a:bodyPr>
            <a:noAutofit/>
          </a:bodyPr>
          <a:lstStyle/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Obtenção dos dados da resposta do servidor.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HttpEntity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httpEntity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httpResponse.getEntity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InputStream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is =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httpEntity.getContent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}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catch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(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Exception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e) {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/*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Erro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na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request! */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try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{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Leitura dos dados.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err="1" smtClean="0">
                <a:solidFill>
                  <a:srgbClr val="2B91AF"/>
                </a:solidFill>
                <a:latin typeface="Consolas" pitchFamily="49" charset="0"/>
              </a:rPr>
              <a:t>BufferedReader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reader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BufferedReader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    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InputStreamReader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(is, 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"utf-8"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), 8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    );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StringBuilder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para guardar os dados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StringBuilder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sb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StringBuilder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String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line;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Continua...</a:t>
            </a:r>
            <a:endParaRPr lang="pt-PT" sz="1400" dirty="0">
              <a:latin typeface="Consolas" pitchFamily="49" charset="0"/>
            </a:endParaRP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Obtenção de dados do servidor (2/3)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1799692" y="337221"/>
            <a:ext cx="5544616" cy="3960440"/>
          </a:xfrm>
        </p:spPr>
        <p:txBody>
          <a:bodyPr>
            <a:noAutofit/>
          </a:bodyPr>
          <a:lstStyle/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Guardar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os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dados</a:t>
            </a:r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while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((line =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reader.readLine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()) !=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null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 {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 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sb.append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(line + 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"\n"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Fechar a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stream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de leitura.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is.close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json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sb.toString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}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catch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(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Exception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e) {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/*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Erro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ao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guardar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dados! */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try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{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Parse da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string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para um objeto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JSONObject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jObj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JSONObject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json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}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catch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(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JSONException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e) {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/* JSON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Inválido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!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*/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Devolver o objeto JSON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err="1" smtClean="0">
                <a:solidFill>
                  <a:srgbClr val="0000FF"/>
                </a:solidFill>
                <a:latin typeface="Consolas" pitchFamily="49" charset="0"/>
              </a:rPr>
              <a:t>return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jObj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;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  <a:endParaRPr lang="pt-PT" sz="1400" dirty="0">
              <a:latin typeface="Consolas" pitchFamily="49" charset="0"/>
            </a:endParaRP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Obtenção de dados do servidor (3/3)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Exemplo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POST </a:t>
            </a:r>
            <a:r>
              <a:rPr lang="pt-PT" dirty="0" err="1" smtClean="0"/>
              <a:t>Request</a:t>
            </a:r>
            <a:r>
              <a:rPr lang="pt-PT" dirty="0" smtClean="0"/>
              <a:t> em Java.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2627784" y="841276"/>
            <a:ext cx="3888432" cy="3456384"/>
          </a:xfrm>
        </p:spPr>
        <p:txBody>
          <a:bodyPr>
            <a:normAutofit/>
          </a:bodyPr>
          <a:lstStyle/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{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"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solvedTests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": [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{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"id": 1,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"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testId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": 1,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"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completionDate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": 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"1-1-2014"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,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"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studentName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": 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"Nome do aluno"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,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"voiceBase64": 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""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}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]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  <a:endParaRPr lang="pt-PT" sz="1400" dirty="0">
              <a:latin typeface="Consolas" pitchFamily="49" charset="0"/>
            </a:endParaRP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Estrutura do ficheiro JSON para POST dos dados.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1511660" y="337221"/>
            <a:ext cx="6120680" cy="3960440"/>
          </a:xfrm>
        </p:spPr>
        <p:txBody>
          <a:bodyPr>
            <a:noAutofit/>
          </a:bodyPr>
          <a:lstStyle/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/// Faz uma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Http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POST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request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para o servidor com os dados.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public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void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post(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String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url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JSONObject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jsonObj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 {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try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{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Criação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do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cliente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HTTP</a:t>
            </a:r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DefaultHttpClient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httpClient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DefaultHttpClient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Criação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da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POST request</a:t>
            </a:r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HttpPost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httpPost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HttpPost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url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Colocação dos dados na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request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httpPost.setEntity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</a:t>
            </a:r>
            <a:r>
              <a:rPr lang="pt-PT" sz="1400" dirty="0" err="1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2B91AF"/>
                </a:solidFill>
                <a:latin typeface="Consolas" pitchFamily="49" charset="0"/>
              </a:rPr>
              <a:t>StringEntity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jsonObj.toString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())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);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Continua...</a:t>
            </a:r>
          </a:p>
          <a:p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POST de dados no servidor (1/2)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1439652" y="1345333"/>
            <a:ext cx="6264696" cy="2952327"/>
          </a:xfrm>
        </p:spPr>
        <p:txBody>
          <a:bodyPr>
            <a:noAutofit/>
          </a:bodyPr>
          <a:lstStyle/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Continuação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Envio da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request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para o servidor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err="1" smtClean="0">
                <a:solidFill>
                  <a:srgbClr val="2B91AF"/>
                </a:solidFill>
                <a:latin typeface="Consolas" pitchFamily="49" charset="0"/>
              </a:rPr>
              <a:t>HttpResponse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httpResponse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httpClient.execute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httpPost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Omitido: Obtenção dos dados de resposta.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} </a:t>
            </a:r>
            <a:r>
              <a:rPr lang="pt-PT" sz="1400" dirty="0" err="1" smtClean="0">
                <a:solidFill>
                  <a:srgbClr val="0000FF"/>
                </a:solidFill>
                <a:latin typeface="Consolas" pitchFamily="49" charset="0"/>
              </a:rPr>
              <a:t>catch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(</a:t>
            </a:r>
            <a:r>
              <a:rPr lang="pt-PT" sz="1400" dirty="0" err="1" smtClean="0">
                <a:solidFill>
                  <a:srgbClr val="2B91AF"/>
                </a:solidFill>
                <a:latin typeface="Consolas" pitchFamily="49" charset="0"/>
              </a:rPr>
              <a:t>Exception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e) {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Oops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, algo correu mal no POST!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}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  <a:endParaRPr lang="pt-PT" dirty="0">
              <a:latin typeface="Consolas" pitchFamily="49" charset="0"/>
            </a:endParaRP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POST de dados no servidor (2/2)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Exemplo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 smtClean="0"/>
              <a:t>Parsing</a:t>
            </a:r>
            <a:r>
              <a:rPr lang="pt-PT" dirty="0" smtClean="0"/>
              <a:t> de JSON em Java.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Tecnologias propostas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Servidores web. Protocolos. Formatos de dados.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1367644" y="337221"/>
            <a:ext cx="6408712" cy="3960440"/>
          </a:xfrm>
        </p:spPr>
        <p:txBody>
          <a:bodyPr>
            <a:noAutofit/>
          </a:bodyPr>
          <a:lstStyle/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Obter os dados do servidor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err="1" smtClean="0">
                <a:solidFill>
                  <a:srgbClr val="2B91AF"/>
                </a:solidFill>
                <a:latin typeface="Consolas" pitchFamily="49" charset="0"/>
              </a:rPr>
              <a:t>JSONObject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json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jParser.get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cap="all" dirty="0" err="1" smtClean="0">
                <a:solidFill>
                  <a:srgbClr val="333333"/>
                </a:solidFill>
                <a:latin typeface="Consolas" pitchFamily="49" charset="0"/>
              </a:rPr>
              <a:t>url_all_tests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params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Obter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o array de testes</a:t>
            </a:r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JSONArray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tests =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json.getJSONArray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"tests"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Iterar para cada item do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array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nn-NO" sz="1400" dirty="0" smtClean="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nn-NO" sz="1400" dirty="0" smtClean="0">
                <a:solidFill>
                  <a:srgbClr val="333333"/>
                </a:solidFill>
                <a:latin typeface="Consolas" pitchFamily="49" charset="0"/>
              </a:rPr>
              <a:t> (</a:t>
            </a:r>
            <a:r>
              <a:rPr lang="nn-NO" sz="1400" dirty="0" smtClean="0">
                <a:solidFill>
                  <a:srgbClr val="2B91AF"/>
                </a:solidFill>
                <a:latin typeface="Consolas" pitchFamily="49" charset="0"/>
              </a:rPr>
              <a:t>int</a:t>
            </a:r>
            <a:r>
              <a:rPr lang="nn-NO" sz="1400" dirty="0" smtClean="0">
                <a:solidFill>
                  <a:srgbClr val="333333"/>
                </a:solidFill>
                <a:latin typeface="Consolas" pitchFamily="49" charset="0"/>
              </a:rPr>
              <a:t> i = 0; i &lt; tests.length(); i++) {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JSONObject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c =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tests.getJSONObject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i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HashMap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que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vai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guardar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os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dados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para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depois</a:t>
            </a:r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HashMap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&lt;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String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String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&gt; map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HashMap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&lt;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String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String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&gt;();</a:t>
            </a:r>
          </a:p>
          <a:p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Adicionar cada valor ao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HashMap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chave =&gt; valor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map.put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"id"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c.getString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"id"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Repete para os outros (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getInt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, etc. dependendo do tipo)...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</a:p>
          <a:p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Tratamento de um objeto JSON obtido pelo servidor.</a:t>
            </a:r>
            <a:endParaRPr lang="pt-PT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Exemplo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Criação de objetos JSON em Java.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2339752" y="337221"/>
            <a:ext cx="4464496" cy="3960440"/>
          </a:xfrm>
        </p:spPr>
        <p:txBody>
          <a:bodyPr>
            <a:noAutofit/>
          </a:bodyPr>
          <a:lstStyle/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Criação do objeto contentor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err="1" smtClean="0">
                <a:solidFill>
                  <a:srgbClr val="2B91AF"/>
                </a:solidFill>
                <a:latin typeface="Consolas" pitchFamily="49" charset="0"/>
              </a:rPr>
              <a:t>JSONObject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jObj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pt-PT" sz="1400" dirty="0" err="1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2B91AF"/>
                </a:solidFill>
                <a:latin typeface="Consolas" pitchFamily="49" charset="0"/>
              </a:rPr>
              <a:t>JSONObject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Criação do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array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que vai conter os dados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JSONArray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solvedTests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JSONArray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(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Test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t :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testArray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 {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Criar uma nova entidade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err="1" smtClean="0">
                <a:solidFill>
                  <a:srgbClr val="2B91AF"/>
                </a:solidFill>
                <a:latin typeface="Consolas" pitchFamily="49" charset="0"/>
              </a:rPr>
              <a:t>JSONObject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solvedTest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pt-PT" sz="1400" dirty="0" err="1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2B91AF"/>
                </a:solidFill>
                <a:latin typeface="Consolas" pitchFamily="49" charset="0"/>
              </a:rPr>
              <a:t>JSONObject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solvedTest.put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"id"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, t.id);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Colocar a entidade no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array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solvedTests.put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solvedTest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</a:p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Colocar o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array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no contentor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jObj.put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pt-PT" sz="1400" dirty="0" err="1" smtClean="0">
                <a:solidFill>
                  <a:srgbClr val="A31515"/>
                </a:solidFill>
                <a:latin typeface="Consolas" pitchFamily="49" charset="0"/>
              </a:rPr>
              <a:t>solvedTests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solvedTests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Criação de um objeto JSON em Java.</a:t>
            </a:r>
            <a:endParaRPr lang="pt-PT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Tecnologias em investigação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Faz bem experimentar algo de que se goste.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art-logo-wordmark-1200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196" y="1485897"/>
            <a:ext cx="3657607" cy="2743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 que é </a:t>
            </a:r>
            <a:r>
              <a:rPr lang="pt-PT" dirty="0" err="1" smtClean="0"/>
              <a:t>Dart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Linguagem orientada a objetos da </a:t>
            </a:r>
            <a:r>
              <a:rPr lang="pt-PT" dirty="0" smtClean="0"/>
              <a:t>Google;</a:t>
            </a:r>
            <a:endParaRPr lang="pt-PT" dirty="0" smtClean="0"/>
          </a:p>
          <a:p>
            <a:r>
              <a:rPr lang="pt-PT" dirty="0" smtClean="0"/>
              <a:t>Familiar, com sintaxe semelhante ao Java e C</a:t>
            </a:r>
            <a:r>
              <a:rPr lang="pt-PT" dirty="0" smtClean="0"/>
              <a:t>#;</a:t>
            </a:r>
            <a:endParaRPr lang="pt-PT" dirty="0" smtClean="0"/>
          </a:p>
          <a:p>
            <a:r>
              <a:rPr lang="pt-PT" dirty="0" smtClean="0"/>
              <a:t>Funciona tanto no servidor como no </a:t>
            </a:r>
            <a:r>
              <a:rPr lang="pt-PT" dirty="0" smtClean="0"/>
              <a:t>browser;</a:t>
            </a:r>
            <a:endParaRPr lang="pt-PT" dirty="0" smtClean="0"/>
          </a:p>
          <a:p>
            <a:r>
              <a:rPr lang="pt-PT" dirty="0" smtClean="0"/>
              <a:t>Modular, com recurso a packages e ao </a:t>
            </a:r>
            <a:r>
              <a:rPr lang="pt-PT" dirty="0" smtClean="0"/>
              <a:t>pub;</a:t>
            </a:r>
            <a:endParaRPr lang="pt-PT" dirty="0" smtClean="0"/>
          </a:p>
          <a:p>
            <a:r>
              <a:rPr lang="pt-PT" dirty="0" err="1" smtClean="0"/>
              <a:t>Async</a:t>
            </a:r>
            <a:r>
              <a:rPr lang="pt-PT" dirty="0" smtClean="0"/>
              <a:t> com recurso a Futures + </a:t>
            </a:r>
            <a:r>
              <a:rPr lang="pt-PT" dirty="0" err="1" smtClean="0"/>
              <a:t>Isolates</a:t>
            </a:r>
            <a:r>
              <a:rPr lang="pt-PT" dirty="0" smtClean="0"/>
              <a:t>;</a:t>
            </a:r>
            <a:endParaRPr lang="pt-PT" dirty="0" smtClean="0"/>
          </a:p>
          <a:p>
            <a:r>
              <a:rPr lang="pt-PT" dirty="0" smtClean="0"/>
              <a:t>Open-</a:t>
            </a:r>
            <a:r>
              <a:rPr lang="pt-PT" dirty="0" err="1" smtClean="0"/>
              <a:t>source</a:t>
            </a:r>
            <a:r>
              <a:rPr lang="pt-PT" dirty="0" smtClean="0"/>
              <a:t>!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Exemplos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Poucos, senão nunca mais saio daqui!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2051720" y="337221"/>
            <a:ext cx="5040560" cy="3960440"/>
          </a:xfrm>
        </p:spPr>
        <p:txBody>
          <a:bodyPr>
            <a:noAutofit/>
          </a:bodyPr>
          <a:lstStyle/>
          <a:p>
            <a:r>
              <a:rPr lang="pt-PT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pt-PT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pt-PT" dirty="0" err="1" smtClean="0">
                <a:solidFill>
                  <a:srgbClr val="2B91AF"/>
                </a:solidFill>
                <a:latin typeface="Consolas"/>
              </a:rPr>
              <a:t>Complex</a:t>
            </a:r>
            <a:r>
              <a:rPr lang="pt-PT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pt-PT" dirty="0" smtClean="0">
                <a:solidFill>
                  <a:srgbClr val="333333"/>
                </a:solidFill>
                <a:latin typeface="Consolas"/>
              </a:rPr>
              <a:t>{</a:t>
            </a:r>
          </a:p>
          <a:p>
            <a:r>
              <a:rPr lang="pt-PT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pt-PT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pt-PT" dirty="0" err="1" smtClean="0">
                <a:solidFill>
                  <a:srgbClr val="2B91AF"/>
                </a:solidFill>
                <a:latin typeface="Consolas"/>
              </a:rPr>
              <a:t>double</a:t>
            </a:r>
            <a:r>
              <a:rPr lang="pt-PT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pt-PT" dirty="0" err="1" smtClean="0">
                <a:solidFill>
                  <a:srgbClr val="333333"/>
                </a:solidFill>
                <a:latin typeface="Consolas"/>
              </a:rPr>
              <a:t>re</a:t>
            </a:r>
            <a:r>
              <a:rPr lang="pt-PT" dirty="0" smtClean="0">
                <a:solidFill>
                  <a:srgbClr val="333333"/>
                </a:solidFill>
                <a:latin typeface="Consolas"/>
              </a:rPr>
              <a:t>;</a:t>
            </a:r>
            <a:endParaRPr lang="pt-PT" dirty="0" smtClean="0">
              <a:solidFill>
                <a:srgbClr val="333333"/>
              </a:solidFill>
              <a:latin typeface="Consolas"/>
            </a:endParaRPr>
          </a:p>
          <a:p>
            <a:r>
              <a:rPr lang="pt-PT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pt-PT" dirty="0" err="1" smtClean="0">
                <a:solidFill>
                  <a:srgbClr val="2B91AF"/>
                </a:solidFill>
                <a:latin typeface="Consolas"/>
              </a:rPr>
              <a:t>double</a:t>
            </a:r>
            <a:r>
              <a:rPr lang="pt-PT" dirty="0" smtClean="0">
                <a:solidFill>
                  <a:srgbClr val="333333"/>
                </a:solidFill>
                <a:latin typeface="Consolas"/>
              </a:rPr>
              <a:t> _</a:t>
            </a:r>
            <a:r>
              <a:rPr lang="pt-PT" dirty="0" err="1" smtClean="0">
                <a:solidFill>
                  <a:srgbClr val="333333"/>
                </a:solidFill>
                <a:latin typeface="Consolas"/>
              </a:rPr>
              <a:t>im</a:t>
            </a:r>
            <a:r>
              <a:rPr lang="pt-PT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endParaRPr lang="pt-PT" dirty="0" smtClean="0">
              <a:solidFill>
                <a:srgbClr val="333333"/>
              </a:solidFill>
              <a:latin typeface="Consolas"/>
            </a:endParaRPr>
          </a:p>
          <a:p>
            <a:r>
              <a:rPr lang="pt-PT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Complex(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.re,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._im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endParaRPr lang="en-US" dirty="0" smtClean="0">
              <a:solidFill>
                <a:srgbClr val="333333"/>
              </a:solidFill>
              <a:latin typeface="Consolas"/>
            </a:endParaRPr>
          </a:p>
          <a:p>
            <a:r>
              <a:rPr lang="pt-PT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pt-PT" dirty="0" err="1" smtClean="0">
                <a:solidFill>
                  <a:srgbClr val="333333"/>
                </a:solidFill>
                <a:latin typeface="Consolas"/>
              </a:rPr>
              <a:t>Complex.zero</a:t>
            </a:r>
            <a:r>
              <a:rPr lang="pt-PT" dirty="0" smtClean="0">
                <a:solidFill>
                  <a:srgbClr val="333333"/>
                </a:solidFill>
                <a:latin typeface="Consolas"/>
              </a:rPr>
              <a:t>() : </a:t>
            </a:r>
            <a:r>
              <a:rPr lang="pt-PT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pt-PT" dirty="0" smtClean="0">
                <a:solidFill>
                  <a:srgbClr val="333333"/>
                </a:solidFill>
                <a:latin typeface="Consolas"/>
              </a:rPr>
              <a:t>(0.0, 0.0);</a:t>
            </a:r>
          </a:p>
          <a:p>
            <a:endParaRPr lang="pt-PT" dirty="0" smtClean="0">
              <a:solidFill>
                <a:srgbClr val="333333"/>
              </a:solidFill>
              <a:latin typeface="Consolas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  double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mod =&gt; 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math.sqrt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(re * re + 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im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* 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im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endParaRPr lang="en-US" dirty="0" smtClean="0">
              <a:solidFill>
                <a:srgbClr val="333333"/>
              </a:solidFill>
              <a:latin typeface="Consolas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im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double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value) 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{ _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im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= value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; }</a:t>
            </a:r>
            <a:endParaRPr lang="en-US" dirty="0" smtClean="0">
              <a:solidFill>
                <a:srgbClr val="333333"/>
              </a:solidFill>
              <a:latin typeface="Consolas"/>
            </a:endParaRPr>
          </a:p>
          <a:p>
            <a:endParaRPr lang="en-US" dirty="0" smtClean="0">
              <a:solidFill>
                <a:srgbClr val="333333"/>
              </a:solidFill>
              <a:latin typeface="Consolas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Complex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operator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+(Complex other) =&gt; </a:t>
            </a:r>
            <a:endParaRPr lang="en-US" dirty="0" smtClean="0">
              <a:solidFill>
                <a:srgbClr val="333333"/>
              </a:solidFill>
              <a:latin typeface="Consolas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Complex(re + other.re, 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im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+ other.im);</a:t>
            </a:r>
          </a:p>
          <a:p>
            <a:r>
              <a:rPr lang="pt-PT" dirty="0" smtClean="0">
                <a:latin typeface="Consolas"/>
              </a:rPr>
              <a:t>}</a:t>
            </a:r>
          </a:p>
          <a:p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Uma simples classe com atributos, seletores, modificadores e operadores.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2087724" y="337221"/>
            <a:ext cx="4968552" cy="396044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import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complex.dart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endParaRPr lang="en-US" dirty="0" smtClean="0">
              <a:solidFill>
                <a:srgbClr val="333333"/>
              </a:solidFill>
              <a:latin typeface="Consolas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main() {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Complex c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Complex(3.0, 4.0);</a:t>
            </a:r>
          </a:p>
          <a:p>
            <a:endParaRPr lang="en-US" dirty="0" smtClean="0">
              <a:solidFill>
                <a:srgbClr val="333333"/>
              </a:solidFill>
              <a:latin typeface="Consolas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pt-PT" dirty="0" smtClean="0">
                <a:solidFill>
                  <a:srgbClr val="333333"/>
                </a:solidFill>
                <a:latin typeface="Consolas"/>
              </a:rPr>
              <a:t>print(</a:t>
            </a:r>
            <a:r>
              <a:rPr lang="pt-PT" dirty="0" smtClean="0">
                <a:solidFill>
                  <a:srgbClr val="A31515"/>
                </a:solidFill>
                <a:latin typeface="Consolas"/>
              </a:rPr>
              <a:t>'Valor absoluto de c: ${</a:t>
            </a:r>
            <a:r>
              <a:rPr lang="pt-PT" dirty="0" err="1" smtClean="0">
                <a:solidFill>
                  <a:srgbClr val="333333"/>
                </a:solidFill>
                <a:latin typeface="Consolas"/>
              </a:rPr>
              <a:t>c.mod</a:t>
            </a:r>
            <a:r>
              <a:rPr lang="pt-PT" dirty="0" smtClean="0">
                <a:solidFill>
                  <a:srgbClr val="A31515"/>
                </a:solidFill>
                <a:latin typeface="Consolas"/>
              </a:rPr>
              <a:t>}'</a:t>
            </a:r>
            <a:r>
              <a:rPr lang="pt-PT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pt-PT" dirty="0" smtClean="0">
                <a:solidFill>
                  <a:srgbClr val="008000"/>
                </a:solidFill>
                <a:latin typeface="Consolas"/>
              </a:rPr>
              <a:t>// 5.0</a:t>
            </a:r>
            <a:endParaRPr lang="pt-PT" dirty="0" smtClean="0">
              <a:solidFill>
                <a:srgbClr val="333333"/>
              </a:solidFill>
              <a:latin typeface="Consolas"/>
            </a:endParaRPr>
          </a:p>
          <a:p>
            <a:endParaRPr lang="pt-PT" dirty="0" smtClean="0">
              <a:solidFill>
                <a:srgbClr val="333333"/>
              </a:solidFill>
              <a:latin typeface="Consolas"/>
            </a:endParaRPr>
          </a:p>
          <a:p>
            <a:r>
              <a:rPr lang="pt-PT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c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Complex.zero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print(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're: ${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c.re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}'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0.0</a:t>
            </a:r>
            <a:endParaRPr lang="en-US" dirty="0" smtClean="0">
              <a:solidFill>
                <a:srgbClr val="333333"/>
              </a:solidFill>
              <a:latin typeface="Consolas"/>
            </a:endParaRPr>
          </a:p>
          <a:p>
            <a:endParaRPr lang="en-US" dirty="0" smtClean="0">
              <a:solidFill>
                <a:srgbClr val="333333"/>
              </a:solidFill>
              <a:latin typeface="Consolas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z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Complex(4.0, 3.0);</a:t>
            </a:r>
          </a:p>
          <a:p>
            <a:r>
              <a:rPr lang="pl-PL" dirty="0" smtClean="0">
                <a:solidFill>
                  <a:srgbClr val="333333"/>
                </a:solidFill>
                <a:latin typeface="Consolas"/>
              </a:rPr>
              <a:t>  print(</a:t>
            </a:r>
            <a:r>
              <a:rPr lang="pl-PL" dirty="0" smtClean="0">
                <a:solidFill>
                  <a:srgbClr val="A31515"/>
                </a:solidFill>
                <a:latin typeface="Consolas"/>
              </a:rPr>
              <a:t>'re(z + c): ${</a:t>
            </a:r>
            <a:r>
              <a:rPr lang="pl-PL" dirty="0" smtClean="0">
                <a:solidFill>
                  <a:srgbClr val="333333"/>
                </a:solidFill>
                <a:latin typeface="Consolas"/>
              </a:rPr>
              <a:t>(z + c).re</a:t>
            </a:r>
            <a:r>
              <a:rPr lang="pl-PL" dirty="0" smtClean="0">
                <a:solidFill>
                  <a:srgbClr val="A31515"/>
                </a:solidFill>
                <a:latin typeface="Consolas"/>
              </a:rPr>
              <a:t>}'</a:t>
            </a:r>
            <a:r>
              <a:rPr lang="pl-PL" dirty="0" smtClean="0">
                <a:solidFill>
                  <a:srgbClr val="333333"/>
                </a:solidFill>
                <a:latin typeface="Consolas"/>
              </a:rPr>
              <a:t>) </a:t>
            </a:r>
            <a:r>
              <a:rPr lang="pl-PL" dirty="0" smtClean="0">
                <a:solidFill>
                  <a:srgbClr val="008000"/>
                </a:solidFill>
                <a:latin typeface="Consolas"/>
              </a:rPr>
              <a:t>// 7.0</a:t>
            </a:r>
            <a:endParaRPr lang="pl-PL" dirty="0" smtClean="0">
              <a:solidFill>
                <a:srgbClr val="333333"/>
              </a:solidFill>
              <a:latin typeface="Consolas"/>
            </a:endParaRPr>
          </a:p>
          <a:p>
            <a:r>
              <a:rPr lang="pt-PT" dirty="0" smtClean="0">
                <a:solidFill>
                  <a:srgbClr val="333333"/>
                </a:solidFill>
                <a:latin typeface="Consolas"/>
              </a:rPr>
              <a:t>}</a:t>
            </a:r>
            <a:endParaRPr lang="pt-PT" dirty="0" smtClean="0">
              <a:solidFill>
                <a:srgbClr val="333333"/>
              </a:solidFill>
              <a:latin typeface="Consolas"/>
            </a:endParaRP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</a:t>
            </a:r>
            <a:r>
              <a:rPr lang="pt-PT" dirty="0" err="1" smtClean="0"/>
              <a:t>Import</a:t>
            </a:r>
            <a:r>
              <a:rPr lang="pt-PT" dirty="0" smtClean="0"/>
              <a:t> de ficheiros, utilização de classes, </a:t>
            </a:r>
            <a:r>
              <a:rPr lang="pt-PT" dirty="0" err="1" smtClean="0"/>
              <a:t>String</a:t>
            </a:r>
            <a:r>
              <a:rPr lang="pt-PT" dirty="0" smtClean="0"/>
              <a:t> </a:t>
            </a:r>
            <a:r>
              <a:rPr lang="pt-PT" dirty="0" err="1" smtClean="0"/>
              <a:t>interpolation</a:t>
            </a:r>
            <a:r>
              <a:rPr lang="pt-PT" dirty="0" smtClean="0"/>
              <a:t>, método </a:t>
            </a:r>
            <a:r>
              <a:rPr lang="pt-PT" dirty="0" err="1" smtClean="0"/>
              <a:t>main</a:t>
            </a:r>
            <a:r>
              <a:rPr lang="pt-PT" dirty="0" smtClean="0"/>
              <a:t>()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2159732" y="337221"/>
            <a:ext cx="4824536" cy="396044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Future&lt;Map&lt;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, dynamic&gt;&gt; 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getTestsFromDb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db.query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'SELECT * FROM Testes;'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.then((results) =&gt; 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results.toList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())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.then((rows) {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data = &lt;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, dynamic&gt; {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'tests'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: &lt;Map&lt;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, dynamic&gt;&gt;[],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'success'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: 1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  };</a:t>
            </a:r>
          </a:p>
          <a:p>
            <a:endParaRPr lang="en-US" dirty="0" smtClean="0">
              <a:solidFill>
                <a:srgbClr val="333333"/>
              </a:solidFill>
              <a:latin typeface="Consolas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  data[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'tests'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] = rows.map((row) =&gt; {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'id'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: row.id,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Omitido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para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os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restantes</a:t>
            </a:r>
            <a:endParaRPr lang="en-US" dirty="0" smtClean="0">
              <a:solidFill>
                <a:srgbClr val="333333"/>
              </a:solidFill>
              <a:latin typeface="Consolas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maxTries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: 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row.maxTries</a:t>
            </a:r>
            <a:endParaRPr lang="en-US" dirty="0" smtClean="0">
              <a:solidFill>
                <a:srgbClr val="333333"/>
              </a:solidFill>
              <a:latin typeface="Consolas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  }).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toList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growable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: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);</a:t>
            </a:r>
            <a:endParaRPr lang="en-US" dirty="0" smtClean="0">
              <a:solidFill>
                <a:srgbClr val="333333"/>
              </a:solidFill>
              <a:latin typeface="Consolas"/>
            </a:endParaRP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Obtenção de dados uma base de dados </a:t>
            </a:r>
            <a:r>
              <a:rPr lang="pt-PT" dirty="0" err="1" smtClean="0"/>
              <a:t>MySQL</a:t>
            </a:r>
            <a:r>
              <a:rPr lang="pt-PT" dirty="0" smtClean="0"/>
              <a:t> </a:t>
            </a:r>
            <a:r>
              <a:rPr lang="pt-PT" dirty="0" smtClean="0"/>
              <a:t>(1/2)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Restrições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As tecnologias escolhidas têm que ser:</a:t>
            </a:r>
          </a:p>
          <a:p>
            <a:pPr lvl="1"/>
            <a:r>
              <a:rPr lang="pt-PT" dirty="0" smtClean="0"/>
              <a:t>Robustas;</a:t>
            </a:r>
          </a:p>
          <a:p>
            <a:pPr lvl="1"/>
            <a:r>
              <a:rPr lang="pt-PT" dirty="0" smtClean="0"/>
              <a:t>Eficientes;</a:t>
            </a:r>
          </a:p>
          <a:p>
            <a:pPr lvl="1"/>
            <a:r>
              <a:rPr lang="pt-PT" dirty="0" smtClean="0"/>
              <a:t>De fácil implementação;</a:t>
            </a:r>
          </a:p>
          <a:p>
            <a:pPr lvl="1"/>
            <a:r>
              <a:rPr lang="pt-PT" dirty="0" smtClean="0"/>
              <a:t>Bem documentadas;</a:t>
            </a:r>
          </a:p>
          <a:p>
            <a:pPr lvl="1"/>
            <a:r>
              <a:rPr lang="pt-PT" dirty="0" smtClean="0"/>
              <a:t>Gratuitas (Open-</a:t>
            </a:r>
            <a:r>
              <a:rPr lang="pt-PT" dirty="0" err="1" smtClean="0"/>
              <a:t>source</a:t>
            </a:r>
            <a:r>
              <a:rPr lang="pt-PT" dirty="0" smtClean="0"/>
              <a:t>, de preferência)!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2879812" y="841275"/>
            <a:ext cx="3384376" cy="3456385"/>
          </a:xfrm>
        </p:spPr>
        <p:txBody>
          <a:bodyPr/>
          <a:lstStyle/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data;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}).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catchError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((e) {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&lt;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, dynamic&gt; {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    </a:t>
            </a:r>
            <a:r>
              <a:rPr lang="pt-PT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pt-PT" dirty="0" err="1" smtClean="0">
                <a:solidFill>
                  <a:srgbClr val="A31515"/>
                </a:solidFill>
                <a:latin typeface="Consolas"/>
              </a:rPr>
              <a:t>tests</a:t>
            </a:r>
            <a:r>
              <a:rPr lang="pt-PT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pt-PT" dirty="0" smtClean="0">
                <a:solidFill>
                  <a:srgbClr val="333333"/>
                </a:solidFill>
                <a:latin typeface="Consolas"/>
              </a:rPr>
              <a:t>: [],</a:t>
            </a:r>
          </a:p>
          <a:p>
            <a:r>
              <a:rPr lang="pt-PT" dirty="0" smtClean="0">
                <a:solidFill>
                  <a:srgbClr val="333333"/>
                </a:solidFill>
                <a:latin typeface="Consolas"/>
              </a:rPr>
              <a:t>        </a:t>
            </a:r>
            <a:r>
              <a:rPr lang="pt-PT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pt-PT" dirty="0" err="1" smtClean="0">
                <a:solidFill>
                  <a:srgbClr val="A31515"/>
                </a:solidFill>
                <a:latin typeface="Consolas"/>
              </a:rPr>
              <a:t>success</a:t>
            </a:r>
            <a:r>
              <a:rPr lang="pt-PT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pt-PT" dirty="0" smtClean="0">
                <a:solidFill>
                  <a:srgbClr val="333333"/>
                </a:solidFill>
                <a:latin typeface="Consolas"/>
              </a:rPr>
              <a:t>: 0</a:t>
            </a:r>
          </a:p>
          <a:p>
            <a:r>
              <a:rPr lang="pt-PT" dirty="0" smtClean="0">
                <a:solidFill>
                  <a:srgbClr val="333333"/>
                </a:solidFill>
                <a:latin typeface="Consolas"/>
              </a:rPr>
              <a:t>      };</a:t>
            </a:r>
          </a:p>
          <a:p>
            <a:r>
              <a:rPr lang="pt-PT" dirty="0" smtClean="0">
                <a:solidFill>
                  <a:srgbClr val="333333"/>
                </a:solidFill>
                <a:latin typeface="Consolas"/>
              </a:rPr>
              <a:t>    });</a:t>
            </a:r>
          </a:p>
          <a:p>
            <a:r>
              <a:rPr lang="pt-PT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Obtenção de dados de uma base de dados </a:t>
            </a:r>
            <a:r>
              <a:rPr lang="pt-PT" dirty="0" err="1" smtClean="0"/>
              <a:t>MySQL</a:t>
            </a:r>
            <a:r>
              <a:rPr lang="pt-PT" dirty="0" smtClean="0"/>
              <a:t> </a:t>
            </a:r>
            <a:r>
              <a:rPr lang="pt-PT" dirty="0" smtClean="0"/>
              <a:t>(2/2).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APIs</a:t>
            </a:r>
            <a:r>
              <a:rPr lang="pt-PT" dirty="0" smtClean="0"/>
              <a:t> mais importantes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dart:math</a:t>
            </a:r>
            <a:r>
              <a:rPr lang="pt-PT" dirty="0" smtClean="0"/>
              <a:t>: Funções matemáticas;</a:t>
            </a:r>
          </a:p>
          <a:p>
            <a:r>
              <a:rPr lang="pt-PT" dirty="0" err="1" smtClean="0"/>
              <a:t>dart:html</a:t>
            </a:r>
            <a:r>
              <a:rPr lang="pt-PT" dirty="0" smtClean="0"/>
              <a:t>: HTML e DOM. Para o browser;</a:t>
            </a:r>
          </a:p>
          <a:p>
            <a:r>
              <a:rPr lang="pt-PT" dirty="0" err="1" smtClean="0"/>
              <a:t>dart:io</a:t>
            </a:r>
            <a:r>
              <a:rPr lang="pt-PT" dirty="0" smtClean="0"/>
              <a:t>: </a:t>
            </a:r>
            <a:r>
              <a:rPr lang="pt-PT" dirty="0" err="1" smtClean="0"/>
              <a:t>HttpServer</a:t>
            </a:r>
            <a:r>
              <a:rPr lang="pt-PT" dirty="0" smtClean="0"/>
              <a:t>, File, et</a:t>
            </a:r>
            <a:r>
              <a:rPr lang="pt-PT" dirty="0" smtClean="0"/>
              <a:t>c</a:t>
            </a:r>
            <a:r>
              <a:rPr lang="pt-PT" dirty="0" smtClean="0"/>
              <a:t>. Para o servidor;</a:t>
            </a:r>
          </a:p>
          <a:p>
            <a:r>
              <a:rPr lang="pt-PT" dirty="0" err="1" smtClean="0"/>
              <a:t>dart:async</a:t>
            </a:r>
            <a:r>
              <a:rPr lang="pt-PT" dirty="0" smtClean="0"/>
              <a:t>: Future, Timer, </a:t>
            </a:r>
            <a:r>
              <a:rPr lang="pt-PT" dirty="0" err="1" smtClean="0"/>
              <a:t>Stream</a:t>
            </a:r>
            <a:r>
              <a:rPr lang="pt-PT" dirty="0" smtClean="0"/>
              <a:t>;</a:t>
            </a:r>
          </a:p>
          <a:p>
            <a:r>
              <a:rPr lang="pt-PT" dirty="0" err="1" smtClean="0"/>
              <a:t>dart:convert</a:t>
            </a:r>
            <a:r>
              <a:rPr lang="pt-PT" dirty="0" smtClean="0"/>
              <a:t>: </a:t>
            </a:r>
            <a:r>
              <a:rPr lang="pt-PT" dirty="0" err="1" smtClean="0"/>
              <a:t>Codecs</a:t>
            </a:r>
            <a:r>
              <a:rPr lang="pt-PT" dirty="0" smtClean="0"/>
              <a:t> (</a:t>
            </a:r>
            <a:r>
              <a:rPr lang="pt-PT" dirty="0" err="1" smtClean="0"/>
              <a:t>ex</a:t>
            </a:r>
            <a:r>
              <a:rPr lang="pt-PT" dirty="0" smtClean="0"/>
              <a:t>: JSON);</a:t>
            </a:r>
          </a:p>
          <a:p>
            <a:r>
              <a:rPr lang="pt-PT" dirty="0" err="1" smtClean="0"/>
              <a:t>dart:core</a:t>
            </a:r>
            <a:r>
              <a:rPr lang="pt-PT" dirty="0" smtClean="0"/>
              <a:t>: Números, </a:t>
            </a:r>
            <a:r>
              <a:rPr lang="pt-PT" dirty="0" err="1" smtClean="0"/>
              <a:t>Strings</a:t>
            </a:r>
            <a:r>
              <a:rPr lang="pt-PT" dirty="0" smtClean="0"/>
              <a:t>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Potencialidades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Forte API </a:t>
            </a:r>
            <a:r>
              <a:rPr lang="pt-PT" dirty="0" smtClean="0"/>
              <a:t>base;</a:t>
            </a:r>
            <a:endParaRPr lang="pt-PT" dirty="0" smtClean="0"/>
          </a:p>
          <a:p>
            <a:r>
              <a:rPr lang="pt-PT" dirty="0" smtClean="0"/>
              <a:t>Excelente documentação das </a:t>
            </a:r>
            <a:r>
              <a:rPr lang="pt-PT" dirty="0" err="1" smtClean="0"/>
              <a:t>APIs</a:t>
            </a:r>
            <a:r>
              <a:rPr lang="pt-PT" dirty="0" smtClean="0"/>
              <a:t>;</a:t>
            </a:r>
            <a:endParaRPr lang="pt-PT" dirty="0" smtClean="0"/>
          </a:p>
          <a:p>
            <a:r>
              <a:rPr lang="pt-PT" dirty="0" err="1" smtClean="0"/>
              <a:t>Learning</a:t>
            </a:r>
            <a:r>
              <a:rPr lang="pt-PT" dirty="0" smtClean="0"/>
              <a:t> curve inexistente se se sabe </a:t>
            </a:r>
            <a:r>
              <a:rPr lang="pt-PT" dirty="0" smtClean="0"/>
              <a:t>Java;</a:t>
            </a:r>
            <a:endParaRPr lang="pt-PT" dirty="0" smtClean="0"/>
          </a:p>
          <a:p>
            <a:r>
              <a:rPr lang="pt-PT" dirty="0" smtClean="0"/>
              <a:t>I/O </a:t>
            </a:r>
            <a:r>
              <a:rPr lang="pt-PT" dirty="0" smtClean="0"/>
              <a:t>assíncrona;</a:t>
            </a:r>
            <a:endParaRPr lang="pt-PT" dirty="0" smtClean="0"/>
          </a:p>
          <a:p>
            <a:r>
              <a:rPr lang="pt-PT" dirty="0" smtClean="0"/>
              <a:t>Performance melhor que </a:t>
            </a:r>
            <a:r>
              <a:rPr lang="pt-PT" dirty="0" err="1" smtClean="0"/>
              <a:t>JavaScript</a:t>
            </a:r>
            <a:r>
              <a:rPr lang="pt-PT" dirty="0" smtClean="0"/>
              <a:t> (V8</a:t>
            </a:r>
            <a:r>
              <a:rPr lang="pt-PT" dirty="0" smtClean="0"/>
              <a:t>);</a:t>
            </a:r>
            <a:endParaRPr lang="pt-PT" dirty="0" smtClean="0"/>
          </a:p>
          <a:p>
            <a:r>
              <a:rPr lang="pt-PT" dirty="0" smtClean="0"/>
              <a:t>Comunidade em </a:t>
            </a:r>
            <a:r>
              <a:rPr lang="pt-PT" dirty="0" smtClean="0"/>
              <a:t>crescimento.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ntitled-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494664"/>
            <a:ext cx="7200800" cy="4725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Limitações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Linguagem relativamente </a:t>
            </a:r>
            <a:r>
              <a:rPr lang="pt-PT" dirty="0" smtClean="0"/>
              <a:t>recente;</a:t>
            </a:r>
            <a:endParaRPr lang="pt-PT" dirty="0" smtClean="0"/>
          </a:p>
          <a:p>
            <a:r>
              <a:rPr lang="pt-PT" dirty="0" smtClean="0"/>
              <a:t>Poucas </a:t>
            </a:r>
            <a:r>
              <a:rPr lang="pt-PT" dirty="0" err="1" smtClean="0"/>
              <a:t>frameworks</a:t>
            </a:r>
            <a:r>
              <a:rPr lang="pt-PT" dirty="0" smtClean="0"/>
              <a:t>/bibliotecas:</a:t>
            </a:r>
            <a:endParaRPr lang="pt-PT" dirty="0" smtClean="0"/>
          </a:p>
          <a:p>
            <a:pPr lvl="1"/>
            <a:r>
              <a:rPr lang="pt-PT" dirty="0" smtClean="0"/>
              <a:t>Conector </a:t>
            </a:r>
            <a:r>
              <a:rPr lang="pt-PT" dirty="0" err="1" smtClean="0"/>
              <a:t>MySQL</a:t>
            </a:r>
            <a:r>
              <a:rPr lang="pt-PT" dirty="0" smtClean="0"/>
              <a:t> ainda em desenvolvimento (API é estável</a:t>
            </a:r>
            <a:r>
              <a:rPr lang="pt-PT" dirty="0" smtClean="0"/>
              <a:t>);</a:t>
            </a:r>
            <a:endParaRPr lang="pt-PT" dirty="0" smtClean="0"/>
          </a:p>
          <a:p>
            <a:pPr lvl="1"/>
            <a:r>
              <a:rPr lang="pt-PT" dirty="0" smtClean="0"/>
              <a:t>Poderá implicar mais trabalho da nossa </a:t>
            </a:r>
            <a:r>
              <a:rPr lang="pt-PT" dirty="0" smtClean="0"/>
              <a:t>parte.</a:t>
            </a:r>
            <a:endParaRPr lang="pt-PT" dirty="0" smtClean="0"/>
          </a:p>
          <a:p>
            <a:endParaRPr lang="pt-P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244990"/>
            <a:ext cx="7772400" cy="1225021"/>
          </a:xfrm>
        </p:spPr>
        <p:txBody>
          <a:bodyPr/>
          <a:lstStyle/>
          <a:p>
            <a:r>
              <a:rPr lang="pt-PT" dirty="0" smtClean="0"/>
              <a:t>Live demo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Referências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000" dirty="0" err="1" smtClean="0"/>
              <a:t>NodeJS</a:t>
            </a:r>
            <a:r>
              <a:rPr lang="pt-PT" sz="2000" dirty="0" smtClean="0"/>
              <a:t>: </a:t>
            </a:r>
            <a:r>
              <a:rPr lang="pt-PT" sz="2000" dirty="0" smtClean="0">
                <a:hlinkClick r:id="rId2"/>
              </a:rPr>
              <a:t>http://nodejs.org</a:t>
            </a:r>
            <a:endParaRPr lang="pt-PT" sz="2000" dirty="0" smtClean="0"/>
          </a:p>
          <a:p>
            <a:r>
              <a:rPr lang="pt-PT" sz="2000" dirty="0" err="1" smtClean="0"/>
              <a:t>MySQL</a:t>
            </a:r>
            <a:r>
              <a:rPr lang="pt-PT" sz="2000" dirty="0" smtClean="0"/>
              <a:t> </a:t>
            </a:r>
            <a:r>
              <a:rPr lang="pt-PT" sz="2000" dirty="0" err="1" smtClean="0"/>
              <a:t>connector</a:t>
            </a:r>
            <a:r>
              <a:rPr lang="pt-PT" sz="2000" dirty="0" smtClean="0"/>
              <a:t> for </a:t>
            </a:r>
            <a:r>
              <a:rPr lang="pt-PT" sz="2000" dirty="0" err="1" smtClean="0"/>
              <a:t>NodeJS</a:t>
            </a:r>
            <a:r>
              <a:rPr lang="pt-PT" sz="2000" dirty="0" smtClean="0"/>
              <a:t>: </a:t>
            </a:r>
            <a:r>
              <a:rPr lang="pt-PT" sz="2000" dirty="0" smtClean="0">
                <a:hlinkClick r:id="rId3"/>
              </a:rPr>
              <a:t>https://github.com/felixge/node-mysql</a:t>
            </a:r>
            <a:endParaRPr lang="pt-PT" sz="2000" dirty="0" smtClean="0"/>
          </a:p>
          <a:p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Estrutura do </a:t>
            </a:r>
            <a:r>
              <a:rPr lang="pt-PT" dirty="0" err="1" smtClean="0"/>
              <a:t>WebService</a:t>
            </a:r>
            <a:endParaRPr lang="pt-PT" dirty="0"/>
          </a:p>
        </p:txBody>
      </p:sp>
      <p:pic>
        <p:nvPicPr>
          <p:cNvPr id="8" name="Imagem 7" descr="Architecture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62360" y="490254"/>
            <a:ext cx="3419280" cy="36238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Tecnologias para o Servidor Web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Pensou-se nas seguintes opções:</a:t>
            </a:r>
          </a:p>
          <a:p>
            <a:pPr lvl="1"/>
            <a:r>
              <a:rPr lang="pt-PT" dirty="0" err="1" smtClean="0"/>
              <a:t>asp.NET</a:t>
            </a:r>
            <a:r>
              <a:rPr lang="pt-PT" dirty="0" smtClean="0"/>
              <a:t> (</a:t>
            </a:r>
            <a:r>
              <a:rPr lang="pt-PT" dirty="0" err="1" smtClean="0"/>
              <a:t>Licensas</a:t>
            </a:r>
            <a:r>
              <a:rPr lang="pt-PT" dirty="0" smtClean="0"/>
              <a:t> do Windows são pagas</a:t>
            </a:r>
            <a:r>
              <a:rPr lang="pt-PT" dirty="0" smtClean="0"/>
              <a:t>);</a:t>
            </a:r>
            <a:endParaRPr lang="pt-PT" dirty="0" smtClean="0"/>
          </a:p>
          <a:p>
            <a:pPr lvl="1"/>
            <a:r>
              <a:rPr lang="pt-PT" dirty="0" err="1" smtClean="0"/>
              <a:t>Python</a:t>
            </a:r>
            <a:r>
              <a:rPr lang="pt-PT" dirty="0" smtClean="0"/>
              <a:t> (Só uma pessoa conhece, e pouco</a:t>
            </a:r>
            <a:r>
              <a:rPr lang="pt-PT" dirty="0" smtClean="0"/>
              <a:t>);</a:t>
            </a:r>
            <a:endParaRPr lang="pt-PT" dirty="0" smtClean="0"/>
          </a:p>
          <a:p>
            <a:pPr lvl="1"/>
            <a:r>
              <a:rPr lang="pt-PT" dirty="0" smtClean="0"/>
              <a:t>Apache, </a:t>
            </a:r>
            <a:r>
              <a:rPr lang="pt-PT" dirty="0" err="1" smtClean="0"/>
              <a:t>Nginx</a:t>
            </a:r>
            <a:r>
              <a:rPr lang="pt-PT" dirty="0" smtClean="0"/>
              <a:t> (Só servem ficheiros estáticos</a:t>
            </a:r>
            <a:r>
              <a:rPr lang="pt-PT" dirty="0" smtClean="0"/>
              <a:t>);</a:t>
            </a:r>
            <a:endParaRPr lang="pt-PT" dirty="0" smtClean="0"/>
          </a:p>
          <a:p>
            <a:pPr lvl="1"/>
            <a:r>
              <a:rPr lang="pt-PT" dirty="0" err="1" smtClean="0"/>
              <a:t>Node.JS</a:t>
            </a:r>
            <a:r>
              <a:rPr lang="pt-PT" dirty="0" smtClean="0"/>
              <a:t> (Difícil </a:t>
            </a:r>
            <a:r>
              <a:rPr lang="pt-PT" dirty="0" err="1" smtClean="0"/>
              <a:t>learning</a:t>
            </a:r>
            <a:r>
              <a:rPr lang="pt-PT" dirty="0" smtClean="0"/>
              <a:t> curve, com </a:t>
            </a:r>
            <a:r>
              <a:rPr lang="pt-PT" dirty="0" err="1" smtClean="0"/>
              <a:t>frameworks</a:t>
            </a:r>
            <a:r>
              <a:rPr lang="pt-PT" dirty="0" smtClean="0"/>
              <a:t>);</a:t>
            </a:r>
            <a:endParaRPr lang="pt-PT" dirty="0" smtClean="0"/>
          </a:p>
          <a:p>
            <a:pPr lvl="1"/>
            <a:r>
              <a:rPr lang="pt-PT" dirty="0" smtClean="0"/>
              <a:t>PHP (</a:t>
            </a:r>
            <a:r>
              <a:rPr lang="pt-PT" dirty="0" err="1" smtClean="0"/>
              <a:t>Ugh</a:t>
            </a:r>
            <a:r>
              <a:rPr lang="pt-PT" dirty="0" smtClean="0"/>
              <a:t>!);</a:t>
            </a:r>
            <a:endParaRPr lang="pt-PT" dirty="0" smtClean="0"/>
          </a:p>
          <a:p>
            <a:pPr lvl="1"/>
            <a:r>
              <a:rPr lang="pt-PT" dirty="0" smtClean="0"/>
              <a:t>Outra que vamos falar à </a:t>
            </a:r>
            <a:r>
              <a:rPr lang="pt-PT" dirty="0" smtClean="0"/>
              <a:t>frente.</a:t>
            </a:r>
            <a:endParaRPr lang="pt-P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Tecnologias para o SGBD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Pensou-se nas seguintes tecnologias de SGBD:</a:t>
            </a:r>
          </a:p>
          <a:p>
            <a:pPr lvl="1"/>
            <a:r>
              <a:rPr lang="pt-PT" dirty="0" smtClean="0"/>
              <a:t>Microsoft SQL Server (</a:t>
            </a:r>
            <a:r>
              <a:rPr lang="pt-PT" dirty="0" err="1" smtClean="0"/>
              <a:t>Licensas</a:t>
            </a:r>
            <a:r>
              <a:rPr lang="pt-PT" dirty="0" smtClean="0"/>
              <a:t> do Windows outra vez</a:t>
            </a:r>
            <a:r>
              <a:rPr lang="pt-PT" dirty="0" smtClean="0"/>
              <a:t>);</a:t>
            </a:r>
            <a:endParaRPr lang="pt-PT" dirty="0" smtClean="0"/>
          </a:p>
          <a:p>
            <a:pPr lvl="1"/>
            <a:r>
              <a:rPr lang="pt-PT" dirty="0" err="1" smtClean="0"/>
              <a:t>MongoDB</a:t>
            </a:r>
            <a:r>
              <a:rPr lang="pt-PT" dirty="0" smtClean="0"/>
              <a:t> e semelhantes (</a:t>
            </a:r>
            <a:r>
              <a:rPr lang="pt-PT" dirty="0" err="1" smtClean="0"/>
              <a:t>NoSQL</a:t>
            </a:r>
            <a:r>
              <a:rPr lang="pt-PT" dirty="0" smtClean="0"/>
              <a:t> → No ACID</a:t>
            </a:r>
            <a:r>
              <a:rPr lang="pt-PT" dirty="0" smtClean="0"/>
              <a:t>);</a:t>
            </a:r>
            <a:endParaRPr lang="pt-PT" dirty="0" smtClean="0"/>
          </a:p>
          <a:p>
            <a:pPr lvl="1"/>
            <a:r>
              <a:rPr lang="pt-PT" dirty="0" smtClean="0"/>
              <a:t>Oracle (</a:t>
            </a:r>
            <a:r>
              <a:rPr lang="pt-PT" dirty="0" err="1" smtClean="0"/>
              <a:t>Insert</a:t>
            </a:r>
            <a:r>
              <a:rPr lang="pt-PT" dirty="0" smtClean="0"/>
              <a:t> </a:t>
            </a:r>
            <a:r>
              <a:rPr lang="pt-PT" dirty="0" err="1" smtClean="0"/>
              <a:t>coin</a:t>
            </a:r>
            <a:r>
              <a:rPr lang="pt-PT" dirty="0" smtClean="0"/>
              <a:t> to continue</a:t>
            </a:r>
            <a:r>
              <a:rPr lang="pt-PT" dirty="0" smtClean="0"/>
              <a:t>?);</a:t>
            </a:r>
            <a:endParaRPr lang="pt-PT" dirty="0" smtClean="0"/>
          </a:p>
          <a:p>
            <a:pPr lvl="1"/>
            <a:r>
              <a:rPr lang="pt-PT" dirty="0" err="1" smtClean="0"/>
              <a:t>PostgreSQL</a:t>
            </a:r>
            <a:r>
              <a:rPr lang="pt-PT" dirty="0" smtClean="0"/>
              <a:t> (Pouco conhecido</a:t>
            </a:r>
            <a:r>
              <a:rPr lang="pt-PT" dirty="0" smtClean="0"/>
              <a:t>);</a:t>
            </a:r>
            <a:endParaRPr lang="pt-PT" dirty="0" smtClean="0"/>
          </a:p>
          <a:p>
            <a:pPr lvl="1"/>
            <a:r>
              <a:rPr lang="pt-PT" dirty="0" err="1" smtClean="0"/>
              <a:t>MySQL</a:t>
            </a:r>
            <a:r>
              <a:rPr lang="pt-PT" dirty="0" smtClean="0"/>
              <a:t> (Simples, conhecido, boa documentação</a:t>
            </a:r>
            <a:r>
              <a:rPr lang="pt-PT" dirty="0" smtClean="0"/>
              <a:t>);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Protocolos e suporte de dados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Protocolo da camada de aplicação:</a:t>
            </a:r>
          </a:p>
          <a:p>
            <a:pPr lvl="1"/>
            <a:r>
              <a:rPr lang="pt-PT" dirty="0" smtClean="0"/>
              <a:t>HTTP (Testado, comum, trabalha sobre TCP, pode-se usar SSL para encriptação</a:t>
            </a:r>
            <a:r>
              <a:rPr lang="pt-PT" dirty="0" smtClean="0"/>
              <a:t>).</a:t>
            </a:r>
            <a:endParaRPr lang="pt-PT" dirty="0" smtClean="0"/>
          </a:p>
          <a:p>
            <a:r>
              <a:rPr lang="pt-PT" dirty="0" smtClean="0"/>
              <a:t>Suporte de dados:</a:t>
            </a:r>
          </a:p>
          <a:p>
            <a:pPr lvl="1"/>
            <a:r>
              <a:rPr lang="pt-PT" dirty="0" smtClean="0"/>
              <a:t>XML (Pesado, difícil tratamento</a:t>
            </a:r>
            <a:r>
              <a:rPr lang="pt-PT" dirty="0" smtClean="0"/>
              <a:t>);</a:t>
            </a:r>
            <a:endParaRPr lang="pt-PT" dirty="0" smtClean="0"/>
          </a:p>
          <a:p>
            <a:pPr lvl="1"/>
            <a:r>
              <a:rPr lang="pt-PT" dirty="0" smtClean="0"/>
              <a:t>JSON (Leve, fácil tratamento por linguagens modernas</a:t>
            </a:r>
            <a:r>
              <a:rPr lang="pt-PT" dirty="0" smtClean="0"/>
              <a:t>).</a:t>
            </a:r>
            <a:endParaRPr lang="pt-P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251520" y="913284"/>
            <a:ext cx="3888432" cy="3384376"/>
          </a:xfrm>
        </p:spPr>
        <p:txBody>
          <a:bodyPr>
            <a:normAutofit/>
          </a:bodyPr>
          <a:lstStyle/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{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"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solvedTests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": [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{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"id": 1,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"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testId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": 1,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"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completionDate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": 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"1-1-2014"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,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"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studentName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": 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"Nome do aluno"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,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"voiceBase64": 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""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}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]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Comparação entre XML e JSON</a:t>
            </a:r>
            <a:endParaRPr lang="pt-PT" dirty="0"/>
          </a:p>
        </p:txBody>
      </p:sp>
      <p:sp>
        <p:nvSpPr>
          <p:cNvPr id="4" name="Marcador de Posição do Texto 1"/>
          <p:cNvSpPr txBox="1">
            <a:spLocks/>
          </p:cNvSpPr>
          <p:nvPr/>
        </p:nvSpPr>
        <p:spPr>
          <a:xfrm>
            <a:off x="4211960" y="913284"/>
            <a:ext cx="4680520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&lt;?xml version="1.0" encoding="utf-8"?&gt;</a:t>
            </a:r>
            <a:endParaRPr lang="en-US" sz="1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solvedTests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&lt;test&gt;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&lt;id&gt;1&lt;/id&gt;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testId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&gt;1&lt;/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testId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completionDate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&gt;1-1-2014&lt;/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completionDate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studentName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&gt;Nome do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aluno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studentName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&lt;voiceBase64&gt;&lt;/voiceBase64&gt;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&lt;/test&gt;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solvedTests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42000" marR="0" lvl="0" indent="-34200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95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squemas de Títul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delo de apresentaçã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1931</Words>
  <Application>Microsoft Office PowerPoint</Application>
  <PresentationFormat>Apresentação no Ecrã (16:10)</PresentationFormat>
  <Paragraphs>334</Paragraphs>
  <Slides>46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dos diapositivos</vt:lpstr>
      </vt:variant>
      <vt:variant>
        <vt:i4>46</vt:i4>
      </vt:variant>
    </vt:vector>
  </HeadingPairs>
  <TitlesOfParts>
    <vt:vector size="49" baseType="lpstr">
      <vt:lpstr>Tema do Office</vt:lpstr>
      <vt:lpstr>Esquemas de Título</vt:lpstr>
      <vt:lpstr>Modelo de apresentação personalizado</vt:lpstr>
      <vt:lpstr>Versão 0.1 do S.I.</vt:lpstr>
      <vt:lpstr>Conteúdos</vt:lpstr>
      <vt:lpstr>Tecnologias propostas</vt:lpstr>
      <vt:lpstr>Restrições</vt:lpstr>
      <vt:lpstr>Diapositivo 5</vt:lpstr>
      <vt:lpstr>Tecnologias para o Servidor Web</vt:lpstr>
      <vt:lpstr>Tecnologias para o SGBD</vt:lpstr>
      <vt:lpstr>Protocolos e suporte de dados</vt:lpstr>
      <vt:lpstr>Diapositivo 9</vt:lpstr>
      <vt:lpstr>Tecnologias escolhidas</vt:lpstr>
      <vt:lpstr>Sistema de Informação</vt:lpstr>
      <vt:lpstr>Sistema de Informação</vt:lpstr>
      <vt:lpstr>Bibliotecas usadas para v0.1</vt:lpstr>
      <vt:lpstr>Exemplo</vt:lpstr>
      <vt:lpstr>Diapositivo 15</vt:lpstr>
      <vt:lpstr>Diapositivo 16</vt:lpstr>
      <vt:lpstr>Diapositivo 17</vt:lpstr>
      <vt:lpstr>App Android</vt:lpstr>
      <vt:lpstr>Características</vt:lpstr>
      <vt:lpstr>Exemplo</vt:lpstr>
      <vt:lpstr>Diapositivo 21</vt:lpstr>
      <vt:lpstr>Diapositivo 22</vt:lpstr>
      <vt:lpstr>Diapositivo 23</vt:lpstr>
      <vt:lpstr>Diapositivo 24</vt:lpstr>
      <vt:lpstr>Exemplo</vt:lpstr>
      <vt:lpstr>Diapositivo 26</vt:lpstr>
      <vt:lpstr>Diapositivo 27</vt:lpstr>
      <vt:lpstr>Diapositivo 28</vt:lpstr>
      <vt:lpstr>Exemplo</vt:lpstr>
      <vt:lpstr>Diapositivo 30</vt:lpstr>
      <vt:lpstr>Exemplo</vt:lpstr>
      <vt:lpstr>Diapositivo 32</vt:lpstr>
      <vt:lpstr>Tecnologias em investigação</vt:lpstr>
      <vt:lpstr>Diapositivo 34</vt:lpstr>
      <vt:lpstr>O que é Dart?</vt:lpstr>
      <vt:lpstr>Exemplos</vt:lpstr>
      <vt:lpstr>Diapositivo 37</vt:lpstr>
      <vt:lpstr>Diapositivo 38</vt:lpstr>
      <vt:lpstr>Diapositivo 39</vt:lpstr>
      <vt:lpstr>Diapositivo 40</vt:lpstr>
      <vt:lpstr>APIs mais importantes</vt:lpstr>
      <vt:lpstr>Potencialidades</vt:lpstr>
      <vt:lpstr>Diapositivo 43</vt:lpstr>
      <vt:lpstr>Limitações</vt:lpstr>
      <vt:lpstr>Live demo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André Carvalho</dc:creator>
  <cp:lastModifiedBy>André Carvalho</cp:lastModifiedBy>
  <cp:revision>116</cp:revision>
  <dcterms:created xsi:type="dcterms:W3CDTF">2014-03-23T22:16:14Z</dcterms:created>
  <dcterms:modified xsi:type="dcterms:W3CDTF">2014-03-28T00:39:43Z</dcterms:modified>
</cp:coreProperties>
</file>