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3" r:id="rId2"/>
    <p:sldMasterId id="2147483665" r:id="rId3"/>
  </p:sldMasterIdLst>
  <p:handoutMasterIdLst>
    <p:handoutMasterId r:id="rId16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4" r:id="rId11"/>
    <p:sldId id="263" r:id="rId12"/>
    <p:sldId id="265" r:id="rId13"/>
    <p:sldId id="266" r:id="rId14"/>
    <p:sldId id="267" r:id="rId15"/>
  </p:sldIdLst>
  <p:sldSz cx="9144000" cy="5715000" type="screen16x1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em Estilo, Sem Grelh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Estilo com Tema 1 - Destaqu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598" autoAdjust="0"/>
  </p:normalViewPr>
  <p:slideViewPr>
    <p:cSldViewPr>
      <p:cViewPr>
        <p:scale>
          <a:sx n="100" d="100"/>
          <a:sy n="100" d="100"/>
        </p:scale>
        <p:origin x="-1860" y="-582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17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3180" y="-8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E7F2CC-330F-4FEA-A2B0-657791948129}" type="datetimeFigureOut">
              <a:rPr lang="pt-PT" smtClean="0"/>
              <a:pPr/>
              <a:t>24/03/2014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4DBA80-047C-4803-B732-A2F8BD93727F}" type="slidenum">
              <a:rPr lang="pt-PT" smtClean="0"/>
              <a:pPr/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Faça clique para editar o estilo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1982-E955-4F1A-BFA0-0F0AB3300023}" type="datetimeFigureOut">
              <a:rPr lang="pt-PT" smtClean="0"/>
              <a:pPr/>
              <a:t>24/03/2014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E976E-C8D5-4C14-AA28-98D0FCC98DAD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1982-E955-4F1A-BFA0-0F0AB3300023}" type="datetimeFigureOut">
              <a:rPr lang="pt-PT" smtClean="0"/>
              <a:pPr/>
              <a:t>24/03/2014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E976E-C8D5-4C14-AA28-98D0FCC98DAD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1982-E955-4F1A-BFA0-0F0AB3300023}" type="datetimeFigureOut">
              <a:rPr lang="pt-PT" smtClean="0"/>
              <a:pPr/>
              <a:t>24/03/2014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E976E-C8D5-4C14-AA28-98D0FCC98DAD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ódigo-Fo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osição d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1982-E955-4F1A-BFA0-0F0AB3300023}" type="datetimeFigureOut">
              <a:rPr lang="pt-PT" smtClean="0"/>
              <a:pPr/>
              <a:t>24/03/2014</a:t>
            </a:fld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1E976E-C8D5-4C14-AA28-98D0FCC98DAD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0" name="Marcador de Posição do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251520" y="696913"/>
            <a:ext cx="8640960" cy="3600747"/>
          </a:xfrm>
        </p:spPr>
        <p:txBody>
          <a:bodyPr>
            <a:normAutofit/>
          </a:bodyPr>
          <a:lstStyle>
            <a:lvl1pPr algn="l">
              <a:buFont typeface="Arial" pitchFamily="34" charset="0"/>
              <a:buNone/>
              <a:defRPr sz="1600">
                <a:latin typeface="Source Code Pro" pitchFamily="49" charset="0"/>
                <a:cs typeface="Consolas" pitchFamily="49" charset="0"/>
              </a:defRPr>
            </a:lvl1pPr>
            <a:lvl2pPr algn="l">
              <a:defRPr sz="1800">
                <a:latin typeface="Source Code Pro" pitchFamily="49" charset="0"/>
                <a:cs typeface="Consolas" pitchFamily="49" charset="0"/>
              </a:defRPr>
            </a:lvl2pPr>
            <a:lvl3pPr algn="l">
              <a:defRPr sz="1800">
                <a:latin typeface="Source Code Pro" pitchFamily="49" charset="0"/>
                <a:cs typeface="Consolas" pitchFamily="49" charset="0"/>
              </a:defRPr>
            </a:lvl3pPr>
            <a:lvl4pPr algn="l">
              <a:defRPr sz="1800">
                <a:latin typeface="Source Code Pro" pitchFamily="49" charset="0"/>
                <a:cs typeface="Consolas" pitchFamily="49" charset="0"/>
              </a:defRPr>
            </a:lvl4pPr>
            <a:lvl5pPr algn="l">
              <a:defRPr sz="1800">
                <a:latin typeface="Source Code Pro" pitchFamily="49" charset="0"/>
                <a:cs typeface="Consolas" pitchFamily="49" charset="0"/>
              </a:defRPr>
            </a:lvl5pPr>
          </a:lstStyle>
          <a:p>
            <a:pPr lvl="0"/>
            <a:r>
              <a:rPr lang="pt-PT" dirty="0" smtClean="0"/>
              <a:t>Código-fonte</a:t>
            </a:r>
            <a:endParaRPr lang="pt-PT" dirty="0"/>
          </a:p>
        </p:txBody>
      </p:sp>
      <p:sp>
        <p:nvSpPr>
          <p:cNvPr id="12" name="Marcador de Posição do Texto 11"/>
          <p:cNvSpPr>
            <a:spLocks noGrp="1"/>
          </p:cNvSpPr>
          <p:nvPr>
            <p:ph type="body" sz="quarter" idx="14" hasCustomPrompt="1"/>
          </p:nvPr>
        </p:nvSpPr>
        <p:spPr>
          <a:xfrm>
            <a:off x="251520" y="4586288"/>
            <a:ext cx="8640960" cy="431800"/>
          </a:xfrm>
        </p:spPr>
        <p:txBody>
          <a:bodyPr>
            <a:normAutofit/>
          </a:bodyPr>
          <a:lstStyle>
            <a:lvl1pPr algn="ctr">
              <a:buNone/>
              <a:defRPr sz="1600"/>
            </a:lvl1pPr>
          </a:lstStyle>
          <a:p>
            <a:pPr lvl="0"/>
            <a:r>
              <a:rPr lang="pt-PT" dirty="0" smtClean="0"/>
              <a:t>Legenda</a:t>
            </a:r>
            <a:endParaRPr lang="pt-PT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ódigo-Fo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osição d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1982-E955-4F1A-BFA0-0F0AB3300023}" type="datetimeFigureOut">
              <a:rPr lang="pt-PT" smtClean="0"/>
              <a:pPr/>
              <a:t>24/03/2014</a:t>
            </a:fld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1E976E-C8D5-4C14-AA28-98D0FCC98DAD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2" name="Marcador de Posição do Texto 11"/>
          <p:cNvSpPr>
            <a:spLocks noGrp="1"/>
          </p:cNvSpPr>
          <p:nvPr>
            <p:ph type="body" sz="quarter" idx="14" hasCustomPrompt="1"/>
          </p:nvPr>
        </p:nvSpPr>
        <p:spPr>
          <a:xfrm>
            <a:off x="971550" y="4586288"/>
            <a:ext cx="7200900" cy="431800"/>
          </a:xfrm>
        </p:spPr>
        <p:txBody>
          <a:bodyPr>
            <a:normAutofit/>
          </a:bodyPr>
          <a:lstStyle>
            <a:lvl1pPr algn="ctr">
              <a:buNone/>
              <a:defRPr sz="1600"/>
            </a:lvl1pPr>
          </a:lstStyle>
          <a:p>
            <a:pPr lvl="0"/>
            <a:r>
              <a:rPr lang="pt-PT" dirty="0" smtClean="0"/>
              <a:t>Legenda</a:t>
            </a:r>
            <a:endParaRPr lang="pt-PT" dirty="0"/>
          </a:p>
        </p:txBody>
      </p:sp>
      <p:sp>
        <p:nvSpPr>
          <p:cNvPr id="11" name="Marcador de Posição da Imagem 10"/>
          <p:cNvSpPr>
            <a:spLocks noGrp="1"/>
          </p:cNvSpPr>
          <p:nvPr>
            <p:ph type="pic" sz="quarter" idx="15"/>
          </p:nvPr>
        </p:nvSpPr>
        <p:spPr>
          <a:xfrm>
            <a:off x="971550" y="696913"/>
            <a:ext cx="7200900" cy="3600450"/>
          </a:xfrm>
        </p:spPr>
        <p:txBody>
          <a:bodyPr/>
          <a:lstStyle>
            <a:lvl1pPr>
              <a:buNone/>
              <a:defRPr/>
            </a:lvl1pPr>
          </a:lstStyle>
          <a:p>
            <a:endParaRPr lang="pt-PT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371600" y="2117080"/>
            <a:ext cx="6400800" cy="117246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dirty="0" smtClean="0"/>
              <a:t>Subtítulo</a:t>
            </a:r>
            <a:endParaRPr lang="pt-PT" dirty="0"/>
          </a:p>
        </p:txBody>
      </p:sp>
      <p:sp>
        <p:nvSpPr>
          <p:cNvPr id="8" name="Título 7"/>
          <p:cNvSpPr>
            <a:spLocks noGrp="1"/>
          </p:cNvSpPr>
          <p:nvPr>
            <p:ph type="title" hasCustomPrompt="1"/>
          </p:nvPr>
        </p:nvSpPr>
        <p:spPr>
          <a:xfrm>
            <a:off x="457200" y="680864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pt-PT" dirty="0" smtClean="0"/>
              <a:t>Título</a:t>
            </a:r>
            <a:endParaRPr lang="pt-PT" dirty="0"/>
          </a:p>
        </p:txBody>
      </p:sp>
      <p:sp>
        <p:nvSpPr>
          <p:cNvPr id="9" name="Marcador de Posição da Data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1982-E955-4F1A-BFA0-0F0AB3300023}" type="datetimeFigureOut">
              <a:rPr lang="pt-PT" smtClean="0"/>
              <a:pPr/>
              <a:t>24/03/2014</a:t>
            </a:fld>
            <a:endParaRPr lang="pt-PT"/>
          </a:p>
        </p:txBody>
      </p:sp>
      <p:sp>
        <p:nvSpPr>
          <p:cNvPr id="10" name="Marcador de Posição do Número do Diapositivo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1E976E-C8D5-4C14-AA28-98D0FCC98DAD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11" name="Marcador de Posição do Rodapé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7" name="Marcador de Posição da Tabela 16"/>
          <p:cNvSpPr>
            <a:spLocks noGrp="1"/>
          </p:cNvSpPr>
          <p:nvPr>
            <p:ph type="tbl" sz="quarter" idx="13" hasCustomPrompt="1"/>
          </p:nvPr>
        </p:nvSpPr>
        <p:spPr>
          <a:xfrm>
            <a:off x="1403648" y="3577580"/>
            <a:ext cx="6336704" cy="1152525"/>
          </a:xfrm>
        </p:spPr>
        <p:txBody>
          <a:bodyPr>
            <a:normAutofit/>
          </a:bodyPr>
          <a:lstStyle>
            <a:lvl1pPr algn="ctr">
              <a:buNone/>
              <a:defRPr sz="1400"/>
            </a:lvl1pPr>
          </a:lstStyle>
          <a:p>
            <a:r>
              <a:rPr lang="pt-PT" dirty="0" smtClean="0"/>
              <a:t>Alunos</a:t>
            </a:r>
            <a:endParaRPr lang="pt-PT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quema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49CB-4CB5-45FE-B82E-F474B91E1741}" type="datetimeFigureOut">
              <a:rPr lang="pt-PT" smtClean="0"/>
              <a:t>24/03/2014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F0FFA-2844-45DE-A4DA-DCB14069D4D2}" type="slidenum">
              <a:rPr lang="pt-PT" smtClean="0"/>
              <a:t>‹nº›</a:t>
            </a:fld>
            <a:endParaRPr lang="pt-PT"/>
          </a:p>
        </p:txBody>
      </p:sp>
      <p:sp>
        <p:nvSpPr>
          <p:cNvPr id="6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371600" y="2117080"/>
            <a:ext cx="6400800" cy="117246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dirty="0" smtClean="0"/>
              <a:t>Subtítulo</a:t>
            </a:r>
            <a:endParaRPr lang="pt-PT" dirty="0"/>
          </a:p>
        </p:txBody>
      </p:sp>
      <p:sp>
        <p:nvSpPr>
          <p:cNvPr id="7" name="Título 7"/>
          <p:cNvSpPr>
            <a:spLocks noGrp="1"/>
          </p:cNvSpPr>
          <p:nvPr>
            <p:ph type="title" hasCustomPrompt="1"/>
          </p:nvPr>
        </p:nvSpPr>
        <p:spPr>
          <a:xfrm>
            <a:off x="457200" y="680864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pt-PT" dirty="0" smtClean="0"/>
              <a:t>Título</a:t>
            </a:r>
            <a:endParaRPr lang="pt-PT" dirty="0"/>
          </a:p>
        </p:txBody>
      </p:sp>
      <p:sp>
        <p:nvSpPr>
          <p:cNvPr id="8" name="Marcador de Posição da Tabela 16"/>
          <p:cNvSpPr>
            <a:spLocks noGrp="1"/>
          </p:cNvSpPr>
          <p:nvPr>
            <p:ph type="tbl" sz="quarter" idx="13" hasCustomPrompt="1"/>
          </p:nvPr>
        </p:nvSpPr>
        <p:spPr>
          <a:xfrm>
            <a:off x="251520" y="3577580"/>
            <a:ext cx="6336704" cy="1152525"/>
          </a:xfrm>
        </p:spPr>
        <p:txBody>
          <a:bodyPr>
            <a:normAutofit/>
          </a:bodyPr>
          <a:lstStyle>
            <a:lvl1pPr algn="ctr">
              <a:buNone/>
              <a:defRPr sz="1400"/>
            </a:lvl1pPr>
          </a:lstStyle>
          <a:p>
            <a:r>
              <a:rPr lang="pt-PT" dirty="0" smtClean="0"/>
              <a:t>Alunos</a:t>
            </a:r>
            <a:endParaRPr lang="pt-PT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quema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36B68-69E5-45CD-8C6F-F60CE3B7E52C}" type="datetimeFigureOut">
              <a:rPr lang="pt-PT" smtClean="0"/>
              <a:t>25/03/2014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077A0-70BA-41C0-A677-AFB79C3F962D}" type="slidenum">
              <a:rPr lang="pt-PT" smtClean="0"/>
              <a:t>‹nº›</a:t>
            </a:fld>
            <a:endParaRPr lang="pt-PT"/>
          </a:p>
        </p:txBody>
      </p:sp>
      <p:sp>
        <p:nvSpPr>
          <p:cNvPr id="7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3771636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1982-E955-4F1A-BFA0-0F0AB3300023}" type="datetimeFigureOut">
              <a:rPr lang="pt-PT" smtClean="0"/>
              <a:pPr/>
              <a:t>24/03/2014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E976E-C8D5-4C14-AA28-98D0FCC98DAD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1982-E955-4F1A-BFA0-0F0AB3300023}" type="datetimeFigureOut">
              <a:rPr lang="pt-PT" smtClean="0"/>
              <a:pPr/>
              <a:t>24/03/2014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E976E-C8D5-4C14-AA28-98D0FCC98DAD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1982-E955-4F1A-BFA0-0F0AB3300023}" type="datetimeFigureOut">
              <a:rPr lang="pt-PT" smtClean="0"/>
              <a:pPr/>
              <a:t>24/03/2014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E976E-C8D5-4C14-AA28-98D0FCC98DAD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1982-E955-4F1A-BFA0-0F0AB3300023}" type="datetimeFigureOut">
              <a:rPr lang="pt-PT" smtClean="0"/>
              <a:pPr/>
              <a:t>24/03/2014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E976E-C8D5-4C14-AA28-98D0FCC98DAD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1982-E955-4F1A-BFA0-0F0AB3300023}" type="datetimeFigureOut">
              <a:rPr lang="pt-PT" smtClean="0"/>
              <a:pPr/>
              <a:t>24/03/2014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E976E-C8D5-4C14-AA28-98D0FCC98DAD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1982-E955-4F1A-BFA0-0F0AB3300023}" type="datetimeFigureOut">
              <a:rPr lang="pt-PT" smtClean="0"/>
              <a:pPr/>
              <a:t>24/03/2014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E976E-C8D5-4C14-AA28-98D0FCC98DAD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1982-E955-4F1A-BFA0-0F0AB3300023}" type="datetimeFigureOut">
              <a:rPr lang="pt-PT" smtClean="0"/>
              <a:pPr/>
              <a:t>24/03/2014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E976E-C8D5-4C14-AA28-98D0FCC98DAD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dirty="0" smtClean="0"/>
              <a:t>Clique para editar o estilo</a:t>
            </a:r>
            <a:endParaRPr lang="pt-PT" dirty="0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dirty="0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1982-E955-4F1A-BFA0-0F0AB3300023}" type="datetimeFigureOut">
              <a:rPr lang="pt-PT" smtClean="0"/>
              <a:pPr/>
              <a:t>24/03/2014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E976E-C8D5-4C14-AA28-98D0FCC98DAD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ipt-logo-large.png"/>
          <p:cNvPicPr>
            <a:picLocks noChangeAspect="1"/>
          </p:cNvPicPr>
          <p:nvPr userDrawn="1"/>
        </p:nvPicPr>
        <p:blipFill>
          <a:blip r:embed="rId16" cstate="print"/>
          <a:stretch>
            <a:fillRect/>
          </a:stretch>
        </p:blipFill>
        <p:spPr>
          <a:xfrm>
            <a:off x="8244408" y="4870367"/>
            <a:ext cx="651429" cy="651429"/>
          </a:xfrm>
          <a:prstGeom prst="rect">
            <a:avLst/>
          </a:prstGeom>
          <a:noFill/>
        </p:spPr>
      </p:pic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51982-E955-4F1A-BFA0-0F0AB3300023}" type="datetimeFigureOut">
              <a:rPr lang="pt-PT" smtClean="0"/>
              <a:pPr/>
              <a:t>24/03/2014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E976E-C8D5-4C14-AA28-98D0FCC98DAD}" type="slidenum">
              <a:rPr lang="pt-PT" smtClean="0"/>
              <a:pPr/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  <p:sldLayoutId id="2147483660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049CB-4CB5-45FE-B82E-F474B91E1741}" type="datetimeFigureOut">
              <a:rPr lang="pt-PT" smtClean="0"/>
              <a:t>24/03/2014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F0FFA-2844-45DE-A4DA-DCB14069D4D2}" type="slidenum">
              <a:rPr lang="pt-PT" smtClean="0"/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36B68-69E5-45CD-8C6F-F60CE3B7E52C}" type="datetimeFigureOut">
              <a:rPr lang="pt-PT" smtClean="0"/>
              <a:t>25/03/2014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077A0-70BA-41C0-A677-AFB79C3F962D}" type="slidenum">
              <a:rPr lang="pt-PT" smtClean="0"/>
              <a:t>‹nº›</a:t>
            </a:fld>
            <a:endParaRPr lang="pt-PT"/>
          </a:p>
        </p:txBody>
      </p:sp>
      <p:pic>
        <p:nvPicPr>
          <p:cNvPr id="7" name="Imagem 6" descr="Dart_logo_270x270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448792" y="4873724"/>
            <a:ext cx="651600" cy="651600"/>
          </a:xfrm>
          <a:prstGeom prst="rect">
            <a:avLst/>
          </a:prstGeom>
        </p:spPr>
      </p:pic>
      <p:pic>
        <p:nvPicPr>
          <p:cNvPr id="8" name="Imagem 7" descr="ipt-logo-large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8244408" y="4870367"/>
            <a:ext cx="651429" cy="651429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 smtClean="0"/>
              <a:t>Tecnologias propostas. Descrição dos componentes. Demonstrações.</a:t>
            </a:r>
            <a:endParaRPr lang="pt-PT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Versão 0.1 do S.I.</a:t>
            </a:r>
            <a:endParaRPr lang="pt-PT" dirty="0"/>
          </a:p>
        </p:txBody>
      </p:sp>
      <p:graphicFrame>
        <p:nvGraphicFramePr>
          <p:cNvPr id="8" name="Marcador de Posição da Tabela 7"/>
          <p:cNvGraphicFramePr>
            <a:graphicFrameLocks noGrp="1"/>
          </p:cNvGraphicFramePr>
          <p:nvPr>
            <p:ph type="tbl" sz="quarter" idx="13"/>
          </p:nvPr>
        </p:nvGraphicFramePr>
        <p:xfrm>
          <a:off x="250825" y="3578225"/>
          <a:ext cx="2611940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81585"/>
                <a:gridCol w="830355"/>
              </a:tblGrid>
              <a:tr h="172690">
                <a:tc>
                  <a:txBody>
                    <a:bodyPr/>
                    <a:lstStyle/>
                    <a:p>
                      <a:r>
                        <a:rPr lang="pt-PT" sz="1400" dirty="0" smtClean="0"/>
                        <a:t>André Carvalho</a:t>
                      </a:r>
                      <a:endParaRPr lang="pt-PT" sz="1400" dirty="0"/>
                    </a:p>
                  </a:txBody>
                  <a:tcPr marL="169115" marR="169115"/>
                </a:tc>
                <a:tc>
                  <a:txBody>
                    <a:bodyPr/>
                    <a:lstStyle/>
                    <a:p>
                      <a:r>
                        <a:rPr lang="pt-PT" sz="1400" dirty="0" smtClean="0"/>
                        <a:t>17102</a:t>
                      </a:r>
                      <a:endParaRPr lang="pt-PT" sz="1400" dirty="0"/>
                    </a:p>
                  </a:txBody>
                  <a:tcPr marL="169115" marR="169115"/>
                </a:tc>
              </a:tr>
              <a:tr h="172690">
                <a:tc>
                  <a:txBody>
                    <a:bodyPr/>
                    <a:lstStyle/>
                    <a:p>
                      <a:r>
                        <a:rPr lang="pt-PT" sz="1400" dirty="0" smtClean="0"/>
                        <a:t>Alexandre</a:t>
                      </a:r>
                      <a:r>
                        <a:rPr lang="pt-PT" sz="1400" baseline="0" dirty="0" smtClean="0"/>
                        <a:t> Carvalho</a:t>
                      </a:r>
                      <a:endParaRPr lang="pt-PT" sz="1400" dirty="0"/>
                    </a:p>
                  </a:txBody>
                  <a:tcPr marL="169115" marR="169115"/>
                </a:tc>
                <a:tc>
                  <a:txBody>
                    <a:bodyPr/>
                    <a:lstStyle/>
                    <a:p>
                      <a:r>
                        <a:rPr lang="pt-PT" sz="1400" dirty="0" smtClean="0"/>
                        <a:t>14922</a:t>
                      </a:r>
                      <a:endParaRPr lang="pt-PT" sz="1400" dirty="0"/>
                    </a:p>
                  </a:txBody>
                  <a:tcPr marL="169115" marR="169115"/>
                </a:tc>
              </a:tr>
              <a:tr h="172690">
                <a:tc>
                  <a:txBody>
                    <a:bodyPr/>
                    <a:lstStyle/>
                    <a:p>
                      <a:r>
                        <a:rPr lang="pt-PT" sz="1400" dirty="0" smtClean="0"/>
                        <a:t>Bruno</a:t>
                      </a:r>
                      <a:r>
                        <a:rPr lang="pt-PT" sz="1400" baseline="0" dirty="0" smtClean="0"/>
                        <a:t> Duque</a:t>
                      </a:r>
                      <a:endParaRPr lang="pt-PT" sz="1400" dirty="0"/>
                    </a:p>
                  </a:txBody>
                  <a:tcPr marL="169115" marR="169115"/>
                </a:tc>
                <a:tc>
                  <a:txBody>
                    <a:bodyPr/>
                    <a:lstStyle/>
                    <a:p>
                      <a:r>
                        <a:rPr lang="pt-PT" sz="1400" dirty="0" smtClean="0"/>
                        <a:t>?</a:t>
                      </a:r>
                      <a:endParaRPr lang="pt-PT" sz="1400" dirty="0"/>
                    </a:p>
                  </a:txBody>
                  <a:tcPr marL="169115" marR="169115"/>
                </a:tc>
              </a:tr>
              <a:tr h="172690">
                <a:tc>
                  <a:txBody>
                    <a:bodyPr/>
                    <a:lstStyle/>
                    <a:p>
                      <a:r>
                        <a:rPr lang="pt-PT" sz="1400" dirty="0" smtClean="0"/>
                        <a:t>João</a:t>
                      </a:r>
                      <a:endParaRPr lang="pt-PT" sz="1400" dirty="0"/>
                    </a:p>
                  </a:txBody>
                  <a:tcPr marL="169115" marR="169115"/>
                </a:tc>
                <a:tc>
                  <a:txBody>
                    <a:bodyPr/>
                    <a:lstStyle/>
                    <a:p>
                      <a:r>
                        <a:rPr lang="pt-PT" sz="1400" dirty="0" smtClean="0"/>
                        <a:t>?</a:t>
                      </a:r>
                      <a:endParaRPr lang="pt-PT" sz="1400" dirty="0"/>
                    </a:p>
                  </a:txBody>
                  <a:tcPr marL="169115" marR="169115"/>
                </a:tc>
              </a:tr>
              <a:tr h="172690">
                <a:tc>
                  <a:txBody>
                    <a:bodyPr/>
                    <a:lstStyle/>
                    <a:p>
                      <a:r>
                        <a:rPr lang="pt-PT" sz="1400" dirty="0" smtClean="0"/>
                        <a:t>Joni Correia</a:t>
                      </a:r>
                      <a:endParaRPr lang="pt-PT" sz="1400" dirty="0"/>
                    </a:p>
                  </a:txBody>
                  <a:tcPr marL="169115" marR="169115"/>
                </a:tc>
                <a:tc>
                  <a:txBody>
                    <a:bodyPr/>
                    <a:lstStyle/>
                    <a:p>
                      <a:r>
                        <a:rPr lang="pt-PT" sz="1400" dirty="0" smtClean="0"/>
                        <a:t>?</a:t>
                      </a:r>
                      <a:endParaRPr lang="pt-PT" sz="1400" dirty="0"/>
                    </a:p>
                  </a:txBody>
                  <a:tcPr marL="169115" marR="169115"/>
                </a:tc>
              </a:tr>
              <a:tr h="172690">
                <a:tc>
                  <a:txBody>
                    <a:bodyPr/>
                    <a:lstStyle/>
                    <a:p>
                      <a:r>
                        <a:rPr lang="pt-PT" sz="1400" dirty="0" smtClean="0"/>
                        <a:t>Luís Oliveira</a:t>
                      </a:r>
                      <a:endParaRPr lang="pt-PT" sz="1400" dirty="0"/>
                    </a:p>
                  </a:txBody>
                  <a:tcPr marL="169115" marR="169115"/>
                </a:tc>
                <a:tc>
                  <a:txBody>
                    <a:bodyPr/>
                    <a:lstStyle/>
                    <a:p>
                      <a:r>
                        <a:rPr lang="pt-PT" sz="1400" dirty="0" smtClean="0"/>
                        <a:t>?</a:t>
                      </a:r>
                      <a:endParaRPr lang="pt-PT" sz="1400" dirty="0"/>
                    </a:p>
                  </a:txBody>
                  <a:tcPr marL="169115" marR="16911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O que é </a:t>
            </a:r>
            <a:r>
              <a:rPr lang="pt-PT" dirty="0" err="1" smtClean="0"/>
              <a:t>Dart</a:t>
            </a:r>
            <a:r>
              <a:rPr lang="pt-PT" dirty="0" smtClean="0"/>
              <a:t>?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Linguagem orientada a objetos da Google</a:t>
            </a:r>
          </a:p>
          <a:p>
            <a:r>
              <a:rPr lang="pt-PT" dirty="0" smtClean="0"/>
              <a:t>Familiar, com sintaxe semelhante ao Java e C#</a:t>
            </a:r>
          </a:p>
          <a:p>
            <a:r>
              <a:rPr lang="pt-PT" dirty="0" smtClean="0"/>
              <a:t>Funciona tanto no servidor como no browser</a:t>
            </a:r>
          </a:p>
          <a:p>
            <a:r>
              <a:rPr lang="pt-PT" dirty="0" smtClean="0"/>
              <a:t>Modular, com recurso a bibliotecas e ao pub</a:t>
            </a:r>
          </a:p>
          <a:p>
            <a:r>
              <a:rPr lang="pt-PT" dirty="0" err="1" smtClean="0"/>
              <a:t>Async</a:t>
            </a:r>
            <a:r>
              <a:rPr lang="pt-PT" dirty="0" smtClean="0"/>
              <a:t> com recurso a Futures + </a:t>
            </a:r>
            <a:r>
              <a:rPr lang="pt-PT" dirty="0" err="1" smtClean="0"/>
              <a:t>Isolates</a:t>
            </a:r>
            <a:endParaRPr lang="pt-PT" dirty="0" smtClean="0"/>
          </a:p>
          <a:p>
            <a:r>
              <a:rPr lang="pt-PT" dirty="0" smtClean="0"/>
              <a:t>Open-</a:t>
            </a:r>
            <a:r>
              <a:rPr lang="pt-PT" dirty="0" err="1" smtClean="0"/>
              <a:t>source</a:t>
            </a:r>
            <a:r>
              <a:rPr lang="pt-PT" dirty="0" smtClean="0"/>
              <a:t> e comunidade ativa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Potencialidades</a:t>
            </a:r>
            <a:endParaRPr lang="pt-PT" dirty="0"/>
          </a:p>
        </p:txBody>
      </p:sp>
      <p:sp>
        <p:nvSpPr>
          <p:cNvPr id="5" name="Marcador de Posição de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Forte API base de I/O (</a:t>
            </a:r>
            <a:r>
              <a:rPr lang="pt-PT" dirty="0" err="1" smtClean="0"/>
              <a:t>dart:io</a:t>
            </a:r>
            <a:r>
              <a:rPr lang="pt-PT" dirty="0" smtClean="0"/>
              <a:t>)</a:t>
            </a:r>
          </a:p>
          <a:p>
            <a:r>
              <a:rPr lang="pt-PT" dirty="0" smtClean="0"/>
              <a:t>Excelente documentação das </a:t>
            </a:r>
            <a:r>
              <a:rPr lang="pt-PT" dirty="0" err="1" smtClean="0"/>
              <a:t>APIs</a:t>
            </a:r>
            <a:endParaRPr lang="pt-PT" dirty="0" smtClean="0"/>
          </a:p>
          <a:p>
            <a:r>
              <a:rPr lang="pt-PT" dirty="0" err="1" smtClean="0"/>
              <a:t>Learning</a:t>
            </a:r>
            <a:r>
              <a:rPr lang="pt-PT" dirty="0" smtClean="0"/>
              <a:t> curve inexistente se se sabe Java</a:t>
            </a:r>
          </a:p>
          <a:p>
            <a:r>
              <a:rPr lang="pt-PT" dirty="0" smtClean="0"/>
              <a:t>Existência de bibliotecas e </a:t>
            </a:r>
            <a:r>
              <a:rPr lang="pt-PT" dirty="0" err="1" smtClean="0"/>
              <a:t>frameworks</a:t>
            </a:r>
            <a:r>
              <a:rPr lang="pt-PT" dirty="0" smtClean="0"/>
              <a:t>:</a:t>
            </a:r>
          </a:p>
          <a:p>
            <a:pPr lvl="1"/>
            <a:r>
              <a:rPr lang="pt-PT" dirty="0" smtClean="0"/>
              <a:t>Suporte para </a:t>
            </a:r>
            <a:r>
              <a:rPr lang="pt-PT" dirty="0" err="1" smtClean="0"/>
              <a:t>MySQL</a:t>
            </a:r>
            <a:r>
              <a:rPr lang="pt-PT" dirty="0" smtClean="0"/>
              <a:t> e </a:t>
            </a:r>
            <a:r>
              <a:rPr lang="pt-PT" dirty="0" err="1" smtClean="0"/>
              <a:t>webservices</a:t>
            </a:r>
            <a:r>
              <a:rPr lang="pt-PT" dirty="0" smtClean="0"/>
              <a:t>/websites</a:t>
            </a:r>
          </a:p>
          <a:p>
            <a:r>
              <a:rPr lang="pt-PT" dirty="0" smtClean="0"/>
              <a:t>Performance melhor que </a:t>
            </a:r>
            <a:r>
              <a:rPr lang="pt-PT" dirty="0" err="1" smtClean="0"/>
              <a:t>JavaScript</a:t>
            </a:r>
            <a:r>
              <a:rPr lang="pt-PT" dirty="0" smtClean="0"/>
              <a:t> (V8)</a:t>
            </a:r>
          </a:p>
          <a:p>
            <a:endParaRPr lang="pt-PT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Limitações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Bibliotecas de autenticação inexistentes</a:t>
            </a:r>
          </a:p>
          <a:p>
            <a:r>
              <a:rPr lang="pt-PT" dirty="0" smtClean="0"/>
              <a:t>Linguagem relativamente recente</a:t>
            </a:r>
          </a:p>
          <a:p>
            <a:r>
              <a:rPr lang="pt-PT" dirty="0" err="1" smtClean="0"/>
              <a:t>Isolates</a:t>
            </a:r>
            <a:r>
              <a:rPr lang="pt-PT" dirty="0" smtClean="0"/>
              <a:t> não são </a:t>
            </a:r>
            <a:r>
              <a:rPr lang="pt-PT" dirty="0" err="1" smtClean="0"/>
              <a:t>Threads</a:t>
            </a:r>
            <a:endParaRPr lang="pt-PT" dirty="0" smtClean="0"/>
          </a:p>
          <a:p>
            <a:pPr lvl="1"/>
            <a:r>
              <a:rPr lang="pt-PT" dirty="0" smtClean="0"/>
              <a:t>Não há memória partilhada entre </a:t>
            </a:r>
            <a:r>
              <a:rPr lang="pt-PT" dirty="0" err="1" smtClean="0"/>
              <a:t>Isolates</a:t>
            </a:r>
            <a:endParaRPr lang="pt-PT" dirty="0" smtClean="0"/>
          </a:p>
          <a:p>
            <a:pPr lvl="1"/>
            <a:r>
              <a:rPr lang="pt-PT" dirty="0" smtClean="0"/>
              <a:t>Comunicação feita através de mensagens</a:t>
            </a:r>
          </a:p>
          <a:p>
            <a:pPr lvl="1"/>
            <a:r>
              <a:rPr lang="pt-PT" dirty="0" smtClean="0"/>
              <a:t>Tipos limitados de objetos transportáveis</a:t>
            </a:r>
          </a:p>
          <a:p>
            <a:endParaRPr lang="pt-PT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Conteúdos</a:t>
            </a:r>
            <a:endParaRPr lang="pt-PT" dirty="0"/>
          </a:p>
        </p:txBody>
      </p:sp>
      <p:sp>
        <p:nvSpPr>
          <p:cNvPr id="5" name="Marcador de Posição de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Tecnologias propostas</a:t>
            </a:r>
          </a:p>
          <a:p>
            <a:r>
              <a:rPr lang="pt-PT" dirty="0" smtClean="0"/>
              <a:t>Descrição e demonstração do S.I.</a:t>
            </a:r>
          </a:p>
          <a:p>
            <a:r>
              <a:rPr lang="pt-PT" dirty="0" smtClean="0"/>
              <a:t>Descrição e demonstração da </a:t>
            </a:r>
            <a:r>
              <a:rPr lang="pt-PT" dirty="0" err="1" smtClean="0"/>
              <a:t>App</a:t>
            </a:r>
            <a:r>
              <a:rPr lang="pt-PT" dirty="0" smtClean="0"/>
              <a:t> </a:t>
            </a:r>
            <a:r>
              <a:rPr lang="pt-PT" dirty="0" err="1" smtClean="0"/>
              <a:t>Android</a:t>
            </a:r>
            <a:endParaRPr lang="pt-PT" dirty="0" smtClean="0"/>
          </a:p>
          <a:p>
            <a:r>
              <a:rPr lang="pt-PT" dirty="0" smtClean="0"/>
              <a:t>Tecnologias em investigação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smtClean="0"/>
              <a:t>Tecnologias propostas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 smtClean="0"/>
              <a:t>Servidores web. Protocolos. Formatos de dados.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Restrições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As tecnologias escolhidas têm que ser:</a:t>
            </a:r>
          </a:p>
          <a:p>
            <a:pPr lvl="1"/>
            <a:r>
              <a:rPr lang="pt-PT" dirty="0" smtClean="0"/>
              <a:t>Robustas;</a:t>
            </a:r>
          </a:p>
          <a:p>
            <a:pPr lvl="1"/>
            <a:r>
              <a:rPr lang="pt-PT" dirty="0" smtClean="0"/>
              <a:t>Eficientes;</a:t>
            </a:r>
          </a:p>
          <a:p>
            <a:pPr lvl="1"/>
            <a:r>
              <a:rPr lang="pt-PT" dirty="0" smtClean="0"/>
              <a:t>De fácil implementação;</a:t>
            </a:r>
          </a:p>
          <a:p>
            <a:pPr lvl="1"/>
            <a:r>
              <a:rPr lang="pt-PT" dirty="0" smtClean="0"/>
              <a:t>Bem documentadas;</a:t>
            </a:r>
          </a:p>
          <a:p>
            <a:pPr lvl="1"/>
            <a:r>
              <a:rPr lang="pt-PT" dirty="0" smtClean="0"/>
              <a:t>Gratuitas (Open-</a:t>
            </a:r>
            <a:r>
              <a:rPr lang="pt-PT" dirty="0" err="1" smtClean="0"/>
              <a:t>source</a:t>
            </a:r>
            <a:r>
              <a:rPr lang="pt-PT" dirty="0" smtClean="0"/>
              <a:t>, de preferência)!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Tecnologias para o Servidor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Pensou-se nas seguintes opções:</a:t>
            </a:r>
          </a:p>
          <a:p>
            <a:pPr lvl="1"/>
            <a:r>
              <a:rPr lang="pt-PT" dirty="0" err="1" smtClean="0"/>
              <a:t>asp.NET</a:t>
            </a:r>
            <a:r>
              <a:rPr lang="pt-PT" dirty="0" smtClean="0"/>
              <a:t> (</a:t>
            </a:r>
            <a:r>
              <a:rPr lang="pt-PT" dirty="0" err="1" smtClean="0"/>
              <a:t>Licensas</a:t>
            </a:r>
            <a:r>
              <a:rPr lang="pt-PT" dirty="0" smtClean="0"/>
              <a:t> do Windows são pagas)</a:t>
            </a:r>
          </a:p>
          <a:p>
            <a:pPr lvl="1"/>
            <a:r>
              <a:rPr lang="pt-PT" dirty="0" err="1" smtClean="0"/>
              <a:t>Python</a:t>
            </a:r>
            <a:r>
              <a:rPr lang="pt-PT" dirty="0" smtClean="0"/>
              <a:t> (Só uma pessoa conhece, e pouco)</a:t>
            </a:r>
          </a:p>
          <a:p>
            <a:pPr lvl="1"/>
            <a:r>
              <a:rPr lang="pt-PT" dirty="0" smtClean="0"/>
              <a:t>Apache, </a:t>
            </a:r>
            <a:r>
              <a:rPr lang="pt-PT" dirty="0" err="1" smtClean="0"/>
              <a:t>Nginx</a:t>
            </a:r>
            <a:r>
              <a:rPr lang="pt-PT" dirty="0" smtClean="0"/>
              <a:t> (Só servem ficheiros estáticos)</a:t>
            </a:r>
          </a:p>
          <a:p>
            <a:pPr lvl="1"/>
            <a:r>
              <a:rPr lang="pt-PT" dirty="0" err="1" smtClean="0"/>
              <a:t>NodeJS</a:t>
            </a:r>
            <a:r>
              <a:rPr lang="pt-PT" dirty="0" smtClean="0"/>
              <a:t> (</a:t>
            </a:r>
            <a:r>
              <a:rPr lang="pt-PT" dirty="0" err="1" smtClean="0"/>
              <a:t>Learning</a:t>
            </a:r>
            <a:r>
              <a:rPr lang="pt-PT" dirty="0" smtClean="0"/>
              <a:t> curve elevada, com </a:t>
            </a:r>
            <a:r>
              <a:rPr lang="pt-PT" dirty="0" err="1" smtClean="0"/>
              <a:t>frameworks</a:t>
            </a:r>
            <a:r>
              <a:rPr lang="pt-PT" dirty="0" smtClean="0"/>
              <a:t>)</a:t>
            </a:r>
          </a:p>
          <a:p>
            <a:pPr lvl="1"/>
            <a:r>
              <a:rPr lang="pt-PT" dirty="0" smtClean="0"/>
              <a:t>PHP (</a:t>
            </a:r>
            <a:r>
              <a:rPr lang="pt-PT" dirty="0" err="1" smtClean="0"/>
              <a:t>Ugh</a:t>
            </a:r>
            <a:r>
              <a:rPr lang="pt-PT" dirty="0" smtClean="0"/>
              <a:t>!)</a:t>
            </a:r>
          </a:p>
          <a:p>
            <a:pPr lvl="1"/>
            <a:r>
              <a:rPr lang="pt-PT" dirty="0" smtClean="0"/>
              <a:t>Outra que vamos falar à frente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Tecnologias para o SGBD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Pensou-se nas seguintes tecnologias de SGBD:</a:t>
            </a:r>
          </a:p>
          <a:p>
            <a:pPr lvl="1"/>
            <a:r>
              <a:rPr lang="pt-PT" dirty="0" smtClean="0"/>
              <a:t>Microsoft SQL Server (</a:t>
            </a:r>
            <a:r>
              <a:rPr lang="pt-PT" dirty="0" err="1" smtClean="0"/>
              <a:t>Licensas</a:t>
            </a:r>
            <a:r>
              <a:rPr lang="pt-PT" dirty="0" smtClean="0"/>
              <a:t> do Windows outra vez)</a:t>
            </a:r>
          </a:p>
          <a:p>
            <a:pPr lvl="1"/>
            <a:r>
              <a:rPr lang="pt-PT" dirty="0" err="1" smtClean="0"/>
              <a:t>MongoDB+Semelhantes</a:t>
            </a:r>
            <a:r>
              <a:rPr lang="pt-PT" dirty="0" smtClean="0"/>
              <a:t> (</a:t>
            </a:r>
            <a:r>
              <a:rPr lang="pt-PT" dirty="0" err="1" smtClean="0"/>
              <a:t>NoSQL</a:t>
            </a:r>
            <a:r>
              <a:rPr lang="pt-PT" dirty="0" smtClean="0"/>
              <a:t> → No ACID, No </a:t>
            </a:r>
            <a:r>
              <a:rPr lang="pt-PT" dirty="0" err="1" smtClean="0"/>
              <a:t>Transactions</a:t>
            </a:r>
            <a:r>
              <a:rPr lang="pt-PT" dirty="0" smtClean="0"/>
              <a:t>…)</a:t>
            </a:r>
          </a:p>
          <a:p>
            <a:pPr lvl="1"/>
            <a:r>
              <a:rPr lang="pt-PT" dirty="0" smtClean="0"/>
              <a:t>Oracle (</a:t>
            </a:r>
            <a:r>
              <a:rPr lang="pt-PT" dirty="0" err="1" smtClean="0"/>
              <a:t>Insert</a:t>
            </a:r>
            <a:r>
              <a:rPr lang="pt-PT" dirty="0" smtClean="0"/>
              <a:t> </a:t>
            </a:r>
            <a:r>
              <a:rPr lang="pt-PT" dirty="0" err="1" smtClean="0"/>
              <a:t>coin</a:t>
            </a:r>
            <a:r>
              <a:rPr lang="pt-PT" dirty="0" smtClean="0"/>
              <a:t> to continue?)</a:t>
            </a:r>
          </a:p>
          <a:p>
            <a:pPr lvl="1"/>
            <a:r>
              <a:rPr lang="pt-PT" dirty="0" err="1" smtClean="0"/>
              <a:t>MySQL</a:t>
            </a:r>
            <a:r>
              <a:rPr lang="pt-PT" dirty="0" smtClean="0"/>
              <a:t> (Simples, conhecido, boa documentação)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Protocolos e suporte de dados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Protocolo da camada de aplicação:</a:t>
            </a:r>
          </a:p>
          <a:p>
            <a:pPr lvl="1"/>
            <a:r>
              <a:rPr lang="pt-PT" dirty="0" smtClean="0"/>
              <a:t>HTTP (Testado, comum, trabalha sobre TCP, pode-se usar SSL para encriptação)</a:t>
            </a:r>
          </a:p>
          <a:p>
            <a:r>
              <a:rPr lang="pt-PT" dirty="0" smtClean="0"/>
              <a:t>Suporte de dados:</a:t>
            </a:r>
          </a:p>
          <a:p>
            <a:pPr lvl="1"/>
            <a:r>
              <a:rPr lang="pt-PT" dirty="0" smtClean="0"/>
              <a:t>XML (Pesado, difícil tratamento)</a:t>
            </a:r>
          </a:p>
          <a:p>
            <a:pPr lvl="1"/>
            <a:r>
              <a:rPr lang="pt-PT" dirty="0" smtClean="0"/>
              <a:t>JSON (Leve, fácil tratamento por linguagens modernas)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Tecnologias escolhidas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Protocolo de transporte: HTTP</a:t>
            </a:r>
          </a:p>
          <a:p>
            <a:r>
              <a:rPr lang="pt-PT" dirty="0" smtClean="0"/>
              <a:t>Suporte de dados: JSON</a:t>
            </a:r>
          </a:p>
          <a:p>
            <a:r>
              <a:rPr lang="pt-PT" dirty="0" smtClean="0"/>
              <a:t>Servidor web + </a:t>
            </a:r>
            <a:r>
              <a:rPr lang="pt-PT" dirty="0" err="1" smtClean="0"/>
              <a:t>WebService</a:t>
            </a:r>
            <a:r>
              <a:rPr lang="pt-PT" dirty="0" smtClean="0"/>
              <a:t>: </a:t>
            </a:r>
            <a:r>
              <a:rPr lang="pt-PT" dirty="0" err="1" smtClean="0"/>
              <a:t>Node.JS</a:t>
            </a:r>
            <a:endParaRPr lang="pt-PT" dirty="0" smtClean="0"/>
          </a:p>
          <a:p>
            <a:r>
              <a:rPr lang="pt-PT" dirty="0" smtClean="0"/>
              <a:t>Base de dados: </a:t>
            </a:r>
            <a:r>
              <a:rPr lang="pt-PT" dirty="0" err="1" smtClean="0"/>
              <a:t>MySQL</a:t>
            </a:r>
            <a:endParaRPr lang="pt-PT" dirty="0" smtClean="0"/>
          </a:p>
          <a:p>
            <a:r>
              <a:rPr lang="pt-PT" dirty="0" smtClean="0"/>
              <a:t>Sistema Operativo: Linux (</a:t>
            </a:r>
            <a:r>
              <a:rPr lang="pt-PT" dirty="0" err="1" smtClean="0"/>
              <a:t>Ubuntu</a:t>
            </a:r>
            <a:r>
              <a:rPr lang="pt-PT" dirty="0" smtClean="0"/>
              <a:t> Server)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dart-logo-wordmark-1200w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43196" y="1485897"/>
            <a:ext cx="3657607" cy="27432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squemas de Títul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delo de apresentaçã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381</Words>
  <Application>Microsoft Office PowerPoint</Application>
  <PresentationFormat>Apresentação no Ecrã (16:10)</PresentationFormat>
  <Paragraphs>75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3</vt:i4>
      </vt:variant>
      <vt:variant>
        <vt:lpstr>Títulos dos diapositivos</vt:lpstr>
      </vt:variant>
      <vt:variant>
        <vt:i4>12</vt:i4>
      </vt:variant>
    </vt:vector>
  </HeadingPairs>
  <TitlesOfParts>
    <vt:vector size="15" baseType="lpstr">
      <vt:lpstr>Tema do Office</vt:lpstr>
      <vt:lpstr>Esquemas de Título</vt:lpstr>
      <vt:lpstr>Modelo de apresentação personalizado</vt:lpstr>
      <vt:lpstr>Versão 0.1 do S.I.</vt:lpstr>
      <vt:lpstr>Conteúdos</vt:lpstr>
      <vt:lpstr>Tecnologias propostas</vt:lpstr>
      <vt:lpstr>Restrições</vt:lpstr>
      <vt:lpstr>Tecnologias para o Servidor</vt:lpstr>
      <vt:lpstr>Tecnologias para o SGBD</vt:lpstr>
      <vt:lpstr>Protocolos e suporte de dados</vt:lpstr>
      <vt:lpstr>Tecnologias escolhidas</vt:lpstr>
      <vt:lpstr>Diapositivo 9</vt:lpstr>
      <vt:lpstr>O que é Dart?</vt:lpstr>
      <vt:lpstr>Potencialidades</vt:lpstr>
      <vt:lpstr>Limitações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Diapositivo 1</dc:title>
  <dc:creator>André Carvalho</dc:creator>
  <cp:lastModifiedBy>André Carvalho</cp:lastModifiedBy>
  <cp:revision>42</cp:revision>
  <dcterms:created xsi:type="dcterms:W3CDTF">2014-03-23T22:16:14Z</dcterms:created>
  <dcterms:modified xsi:type="dcterms:W3CDTF">2014-03-25T01:53:17Z</dcterms:modified>
</cp:coreProperties>
</file>