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1"/>
  </p:notesMasterIdLst>
  <p:handoutMasterIdLst>
    <p:handoutMasterId r:id="rId22"/>
  </p:handoutMasterIdLst>
  <p:sldIdLst>
    <p:sldId id="277" r:id="rId4"/>
    <p:sldId id="399" r:id="rId5"/>
    <p:sldId id="400" r:id="rId6"/>
    <p:sldId id="401" r:id="rId7"/>
    <p:sldId id="402" r:id="rId8"/>
    <p:sldId id="403" r:id="rId9"/>
    <p:sldId id="423" r:id="rId10"/>
    <p:sldId id="416" r:id="rId11"/>
    <p:sldId id="417" r:id="rId12"/>
    <p:sldId id="418" r:id="rId13"/>
    <p:sldId id="419" r:id="rId14"/>
    <p:sldId id="414" r:id="rId15"/>
    <p:sldId id="422" r:id="rId16"/>
    <p:sldId id="420" r:id="rId17"/>
    <p:sldId id="406" r:id="rId18"/>
    <p:sldId id="407" r:id="rId19"/>
    <p:sldId id="42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1" d="100"/>
          <a:sy n="81" d="100"/>
        </p:scale>
        <p:origin x="979"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'ACCURRACY'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ACCURRACY</c:v>
          </c:tx>
          <c:spPr>
            <a:solidFill>
              <a:schemeClr val="accent1"/>
            </a:solidFill>
            <a:ln>
              <a:noFill/>
            </a:ln>
            <a:effectLst/>
          </c:spPr>
          <c:invertIfNegative val="0"/>
          <c:cat>
            <c:strRef>
              <c:f>Sheet1!$A$2:$A$4</c:f>
              <c:strCache>
                <c:ptCount val="3"/>
                <c:pt idx="0">
                  <c:v>KNN</c:v>
                </c:pt>
                <c:pt idx="1">
                  <c:v>RANDOM FOREST</c:v>
                </c:pt>
                <c:pt idx="2">
                  <c:v>SVM</c:v>
                </c:pt>
              </c:strCache>
            </c:strRef>
          </c:cat>
          <c:val>
            <c:numRef>
              <c:f>Sheet1!$B$2:$B$4</c:f>
              <c:numCache>
                <c:formatCode>General</c:formatCode>
                <c:ptCount val="3"/>
                <c:pt idx="0">
                  <c:v>95.59</c:v>
                </c:pt>
                <c:pt idx="1">
                  <c:v>97.47</c:v>
                </c:pt>
                <c:pt idx="2">
                  <c:v>98.98</c:v>
                </c:pt>
              </c:numCache>
            </c:numRef>
          </c:val>
          <c:extLst>
            <c:ext xmlns:c16="http://schemas.microsoft.com/office/drawing/2014/chart" uri="{C3380CC4-5D6E-409C-BE32-E72D297353CC}">
              <c16:uniqueId val="{00000000-3972-48DE-BE4B-E710B2E3CCF6}"/>
            </c:ext>
          </c:extLst>
        </c:ser>
        <c:dLbls>
          <c:showLegendKey val="0"/>
          <c:showVal val="0"/>
          <c:showCatName val="0"/>
          <c:showSerName val="0"/>
          <c:showPercent val="0"/>
          <c:showBubbleSize val="0"/>
        </c:dLbls>
        <c:gapWidth val="33"/>
        <c:overlap val="-30"/>
        <c:axId val="835359056"/>
        <c:axId val="890856416"/>
      </c:barChart>
      <c:catAx>
        <c:axId val="8353590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CLASSIFERS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0856416"/>
        <c:crosses val="autoZero"/>
        <c:auto val="1"/>
        <c:lblAlgn val="ctr"/>
        <c:lblOffset val="100"/>
        <c:noMultiLvlLbl val="0"/>
      </c:catAx>
      <c:valAx>
        <c:axId val="89085641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ACCURRACY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359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11/19/2022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dirty="0"/>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dirty="0"/>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789293" y="1479386"/>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SCIENCE WITH SPECIALIZATION IN AI &amp; ML AND BIG DATA ANALYSIS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5780" y="6016278"/>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174005" y="6210350"/>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943463" y="241541"/>
            <a:ext cx="8477097"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PLANT SPECIES IDENTIFICATION</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dirty="0"/>
          </a:p>
        </p:txBody>
      </p:sp>
      <p:sp>
        <p:nvSpPr>
          <p:cNvPr id="5" name="TextBox 4"/>
          <p:cNvSpPr txBox="1"/>
          <p:nvPr/>
        </p:nvSpPr>
        <p:spPr>
          <a:xfrm>
            <a:off x="1620720" y="4056726"/>
            <a:ext cx="3041538" cy="2554545"/>
          </a:xfrm>
          <a:prstGeom prst="rect">
            <a:avLst/>
          </a:prstGeom>
          <a:noFill/>
        </p:spPr>
        <p:txBody>
          <a:bodyPr wrap="none" rtlCol="0">
            <a:spAutoFit/>
          </a:bodyPr>
          <a:lstStyle/>
          <a:p>
            <a:pPr algn="just"/>
            <a:r>
              <a:rPr lang="en-US" sz="2000" b="1" dirty="0"/>
              <a:t>Submitted by: </a:t>
            </a:r>
          </a:p>
          <a:p>
            <a:pPr algn="just"/>
            <a:r>
              <a:rPr lang="en-US" sz="2000" dirty="0"/>
              <a:t>ANKIT GHOSAL</a:t>
            </a:r>
          </a:p>
          <a:p>
            <a:pPr algn="just"/>
            <a:r>
              <a:rPr lang="en-US" sz="2000" dirty="0"/>
              <a:t>20BCS6621</a:t>
            </a:r>
          </a:p>
          <a:p>
            <a:pPr algn="just"/>
            <a:r>
              <a:rPr lang="en-US" sz="2000" dirty="0"/>
              <a:t>LALIT BISHT </a:t>
            </a:r>
          </a:p>
          <a:p>
            <a:pPr algn="just"/>
            <a:r>
              <a:rPr lang="en-US" sz="2000" dirty="0"/>
              <a:t>20BCS6609</a:t>
            </a:r>
          </a:p>
          <a:p>
            <a:pPr algn="just"/>
            <a:r>
              <a:rPr lang="en-US" sz="2000" dirty="0"/>
              <a:t>KAKKIRALA LOHITH KUMAR</a:t>
            </a:r>
          </a:p>
          <a:p>
            <a:pPr algn="just"/>
            <a:r>
              <a:rPr lang="en-US" sz="2000" dirty="0"/>
              <a:t>20BCS3880</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Ms. MERRY</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3ECA-ED9D-8F82-5562-E075640BD882}"/>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XGB CLASSIFIER</a:t>
            </a:r>
          </a:p>
        </p:txBody>
      </p:sp>
      <p:sp>
        <p:nvSpPr>
          <p:cNvPr id="3" name="Content Placeholder 2">
            <a:extLst>
              <a:ext uri="{FF2B5EF4-FFF2-40B4-BE49-F238E27FC236}">
                <a16:creationId xmlns:a16="http://schemas.microsoft.com/office/drawing/2014/main" id="{BFD68C25-8FE4-CDB4-30A4-4CFBAC3F1D18}"/>
              </a:ext>
            </a:extLst>
          </p:cNvPr>
          <p:cNvSpPr>
            <a:spLocks noGrp="1"/>
          </p:cNvSpPr>
          <p:nvPr>
            <p:ph idx="1"/>
          </p:nvPr>
        </p:nvSpPr>
        <p:spPr>
          <a:xfrm>
            <a:off x="838200" y="1825625"/>
            <a:ext cx="5006419" cy="4351338"/>
          </a:xfrm>
        </p:spPr>
        <p:txBody>
          <a:bodyPr>
            <a:normAutofit/>
          </a:bodyPr>
          <a:lstStyle/>
          <a:p>
            <a:r>
              <a:rPr lang="en-US" sz="1800" dirty="0">
                <a:latin typeface="Times New Roman" panose="02020603050405020304" pitchFamily="18" charset="0"/>
                <a:cs typeface="Times New Roman" panose="02020603050405020304" pitchFamily="18" charset="0"/>
              </a:rPr>
              <a:t>XGBoost is an implementation of Gradient Boosted decision trees.</a:t>
            </a:r>
          </a:p>
          <a:p>
            <a:r>
              <a:rPr lang="en-US" sz="1800" dirty="0">
                <a:latin typeface="Times New Roman" panose="02020603050405020304" pitchFamily="18" charset="0"/>
                <a:cs typeface="Times New Roman" panose="02020603050405020304" pitchFamily="18" charset="0"/>
              </a:rPr>
              <a:t> XGBoost models majorly dominate in many Kaggle Competitions. In this algorithm, decision trees are created in sequential form. Weights play an important role in XGBoost. Weights are assigned to all the independent variables which are then fed into the decision tree which predicts results. The weight of variables predicted wrong by the tree is increased and these variables are then fed to the second decision tree. These individual classifiers/predictors then ensemble to give a strong and more precise model. It can work on regression, classification, ranking, and user-defined prediction problems.</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5FDA521-F75C-088B-3B32-3971A9A39282}"/>
              </a:ext>
            </a:extLst>
          </p:cNvPr>
          <p:cNvSpPr>
            <a:spLocks noGrp="1"/>
          </p:cNvSpPr>
          <p:nvPr>
            <p:ph type="sldNum" sz="quarter" idx="12"/>
          </p:nvPr>
        </p:nvSpPr>
        <p:spPr/>
        <p:txBody>
          <a:bodyPr/>
          <a:lstStyle/>
          <a:p>
            <a:fld id="{BDCDBBEF-AA6C-4BA6-85B2-A17D7F280E38}" type="slidenum">
              <a:rPr lang="en-US" smtClean="0"/>
              <a:pPr/>
              <a:t>10</a:t>
            </a:fld>
            <a:endParaRPr lang="en-US" dirty="0"/>
          </a:p>
        </p:txBody>
      </p:sp>
      <p:sp>
        <p:nvSpPr>
          <p:cNvPr id="5" name="Minus Sign 4">
            <a:extLst>
              <a:ext uri="{FF2B5EF4-FFF2-40B4-BE49-F238E27FC236}">
                <a16:creationId xmlns:a16="http://schemas.microsoft.com/office/drawing/2014/main" id="{F7959CC6-DCA4-04A2-301C-D0CADF4E20DB}"/>
              </a:ext>
            </a:extLst>
          </p:cNvPr>
          <p:cNvSpPr/>
          <p:nvPr/>
        </p:nvSpPr>
        <p:spPr>
          <a:xfrm>
            <a:off x="2716490" y="1293056"/>
            <a:ext cx="6759019" cy="21681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Ensemble algorithms - boosting">
            <a:extLst>
              <a:ext uri="{FF2B5EF4-FFF2-40B4-BE49-F238E27FC236}">
                <a16:creationId xmlns:a16="http://schemas.microsoft.com/office/drawing/2014/main" id="{397F0766-73CE-6DAE-8C60-8B274BD3C0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21124"/>
          <a:stretch/>
        </p:blipFill>
        <p:spPr bwMode="auto">
          <a:xfrm>
            <a:off x="5844619" y="1509872"/>
            <a:ext cx="5882325" cy="419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11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BAD8-7D11-89D8-8AA4-9C752AC8EDA8}"/>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SVM CLASSIFIER</a:t>
            </a:r>
          </a:p>
        </p:txBody>
      </p:sp>
      <p:sp>
        <p:nvSpPr>
          <p:cNvPr id="3" name="Content Placeholder 2">
            <a:extLst>
              <a:ext uri="{FF2B5EF4-FFF2-40B4-BE49-F238E27FC236}">
                <a16:creationId xmlns:a16="http://schemas.microsoft.com/office/drawing/2014/main" id="{7C7880C7-C4F8-FEE1-B1FD-CE351858DF31}"/>
              </a:ext>
            </a:extLst>
          </p:cNvPr>
          <p:cNvSpPr>
            <a:spLocks noGrp="1"/>
          </p:cNvSpPr>
          <p:nvPr>
            <p:ph idx="1"/>
          </p:nvPr>
        </p:nvSpPr>
        <p:spPr>
          <a:xfrm>
            <a:off x="838200" y="1825625"/>
            <a:ext cx="4695334" cy="4351338"/>
          </a:xfrm>
        </p:spPr>
        <p:txBody>
          <a:bodyPr>
            <a:normAutofit/>
          </a:bodyPr>
          <a:lstStyle/>
          <a:p>
            <a:r>
              <a:rPr lang="en-US" sz="1800" dirty="0">
                <a:latin typeface="Times New Roman" panose="02020603050405020304" pitchFamily="18" charset="0"/>
                <a:cs typeface="Times New Roman" panose="02020603050405020304" pitchFamily="18" charset="0"/>
              </a:rPr>
              <a:t>“Support Vector Machine” (SVM) is a supervised machine learning algorithm that can be used for both classification or regression challenges. However,  it is mostly used in classification problems. In the SVM algorithm, we plot each data item as a point in n-dimensional space (where n is a number of features you have) with the value of each feature being the value of a particular coordinate. Then, we perform classification by finding the hyper-plane that differentiates the two classes very well</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B7CC8FA-C769-BBEA-0F68-AF9C3D934F45}"/>
              </a:ext>
            </a:extLst>
          </p:cNvPr>
          <p:cNvSpPr>
            <a:spLocks noGrp="1"/>
          </p:cNvSpPr>
          <p:nvPr>
            <p:ph type="sldNum" sz="quarter" idx="12"/>
          </p:nvPr>
        </p:nvSpPr>
        <p:spPr/>
        <p:txBody>
          <a:bodyPr/>
          <a:lstStyle/>
          <a:p>
            <a:fld id="{BDCDBBEF-AA6C-4BA6-85B2-A17D7F280E38}" type="slidenum">
              <a:rPr lang="en-US" smtClean="0"/>
              <a:pPr/>
              <a:t>11</a:t>
            </a:fld>
            <a:endParaRPr lang="en-US" dirty="0"/>
          </a:p>
        </p:txBody>
      </p:sp>
      <p:sp>
        <p:nvSpPr>
          <p:cNvPr id="5" name="Minus Sign 4">
            <a:extLst>
              <a:ext uri="{FF2B5EF4-FFF2-40B4-BE49-F238E27FC236}">
                <a16:creationId xmlns:a16="http://schemas.microsoft.com/office/drawing/2014/main" id="{B2097719-C8F5-324E-6223-A04F4B2AD943}"/>
              </a:ext>
            </a:extLst>
          </p:cNvPr>
          <p:cNvSpPr/>
          <p:nvPr/>
        </p:nvSpPr>
        <p:spPr>
          <a:xfrm>
            <a:off x="2716490" y="1293056"/>
            <a:ext cx="6759019" cy="21681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Support Vector Machine Algorithm">
            <a:extLst>
              <a:ext uri="{FF2B5EF4-FFF2-40B4-BE49-F238E27FC236}">
                <a16:creationId xmlns:a16="http://schemas.microsoft.com/office/drawing/2014/main" id="{F32C0D76-C412-F526-ED79-39A9B66166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20265" y="2062514"/>
            <a:ext cx="5533535" cy="3689023"/>
          </a:xfrm>
          <a:prstGeom prst="rect">
            <a:avLst/>
          </a:prstGeom>
          <a:noFill/>
          <a:ln>
            <a:noFill/>
          </a:ln>
        </p:spPr>
      </p:pic>
    </p:spTree>
    <p:extLst>
      <p:ext uri="{BB962C8B-B14F-4D97-AF65-F5344CB8AC3E}">
        <p14:creationId xmlns:p14="http://schemas.microsoft.com/office/powerpoint/2010/main" val="3325988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dirty="0"/>
          </a:p>
        </p:txBody>
      </p:sp>
      <p:pic>
        <p:nvPicPr>
          <p:cNvPr id="8" name="Content Placeholder 7" descr="Chart, scatter chart, bubble chart">
            <a:extLst>
              <a:ext uri="{FF2B5EF4-FFF2-40B4-BE49-F238E27FC236}">
                <a16:creationId xmlns:a16="http://schemas.microsoft.com/office/drawing/2014/main" id="{3FF1FF16-F5D5-9CE7-4974-60935D51B6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783" y="1300162"/>
            <a:ext cx="5310943" cy="4003358"/>
          </a:xfrm>
        </p:spPr>
      </p:pic>
      <p:pic>
        <p:nvPicPr>
          <p:cNvPr id="10" name="Picture 9" descr="Shape, arrow&#10;&#10;Description automatically generated">
            <a:extLst>
              <a:ext uri="{FF2B5EF4-FFF2-40B4-BE49-F238E27FC236}">
                <a16:creationId xmlns:a16="http://schemas.microsoft.com/office/drawing/2014/main" id="{B3876A6C-061A-3F1D-DCDE-8D20ABAF0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20" y="1356360"/>
            <a:ext cx="5310943" cy="3985557"/>
          </a:xfrm>
          <a:prstGeom prst="rect">
            <a:avLst/>
          </a:prstGeom>
        </p:spPr>
      </p:pic>
      <p:sp>
        <p:nvSpPr>
          <p:cNvPr id="5" name="TextBox 4">
            <a:extLst>
              <a:ext uri="{FF2B5EF4-FFF2-40B4-BE49-F238E27FC236}">
                <a16:creationId xmlns:a16="http://schemas.microsoft.com/office/drawing/2014/main" id="{A4413A30-D8F2-8849-2D4B-A0AA43F06742}"/>
              </a:ext>
            </a:extLst>
          </p:cNvPr>
          <p:cNvSpPr txBox="1"/>
          <p:nvPr/>
        </p:nvSpPr>
        <p:spPr>
          <a:xfrm>
            <a:off x="1473756" y="5433020"/>
            <a:ext cx="2884995" cy="923330"/>
          </a:xfrm>
          <a:prstGeom prst="rect">
            <a:avLst/>
          </a:prstGeom>
          <a:noFill/>
        </p:spPr>
        <p:txBody>
          <a:bodyPr wrap="square" rtlCol="0">
            <a:spAutoFit/>
          </a:bodyPr>
          <a:lstStyle/>
          <a:p>
            <a:r>
              <a:rPr lang="en-IN" dirty="0"/>
              <a:t>t-SNE (</a:t>
            </a:r>
            <a:r>
              <a:rPr lang="en-US" b="0" i="0" dirty="0">
                <a:effectLst/>
                <a:latin typeface="Times New Roman" panose="02020603050405020304" pitchFamily="18" charset="0"/>
                <a:cs typeface="Times New Roman" panose="02020603050405020304" pitchFamily="18" charset="0"/>
              </a:rPr>
              <a:t>statistical method for visualizing high-dimensional data)</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A63E5F7-BF37-28BD-5684-03BC2888C90F}"/>
              </a:ext>
            </a:extLst>
          </p:cNvPr>
          <p:cNvSpPr txBox="1"/>
          <p:nvPr/>
        </p:nvSpPr>
        <p:spPr>
          <a:xfrm>
            <a:off x="8610600" y="5448260"/>
            <a:ext cx="231899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Leaf dataset</a:t>
            </a:r>
          </a:p>
        </p:txBody>
      </p:sp>
    </p:spTree>
    <p:extLst>
      <p:ext uri="{BB962C8B-B14F-4D97-AF65-F5344CB8AC3E}">
        <p14:creationId xmlns:p14="http://schemas.microsoft.com/office/powerpoint/2010/main" val="3012559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dirty="0"/>
          </a:p>
        </p:txBody>
      </p:sp>
      <p:pic>
        <p:nvPicPr>
          <p:cNvPr id="16" name="Content Placeholder 15" descr="Text&#10;&#10;Description automatically generated">
            <a:extLst>
              <a:ext uri="{FF2B5EF4-FFF2-40B4-BE49-F238E27FC236}">
                <a16:creationId xmlns:a16="http://schemas.microsoft.com/office/drawing/2014/main" id="{D18D2FC5-BFF3-BBD3-6802-C22C73C929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854" y="1690688"/>
            <a:ext cx="5048066" cy="3501072"/>
          </a:xfrm>
        </p:spPr>
      </p:pic>
      <p:graphicFrame>
        <p:nvGraphicFramePr>
          <p:cNvPr id="17" name="Chart 16" descr="Chart type: Clustered Column. 'ACCURRACY'&#10;&#10;Description automatically generated">
            <a:extLst>
              <a:ext uri="{FF2B5EF4-FFF2-40B4-BE49-F238E27FC236}">
                <a16:creationId xmlns:a16="http://schemas.microsoft.com/office/drawing/2014/main" id="{1770608D-1D39-13F5-3F33-180E8206CAAF}"/>
              </a:ext>
            </a:extLst>
          </p:cNvPr>
          <p:cNvGraphicFramePr>
            <a:graphicFrameLocks/>
          </p:cNvGraphicFramePr>
          <p:nvPr>
            <p:extLst>
              <p:ext uri="{D42A27DB-BD31-4B8C-83A1-F6EECF244321}">
                <p14:modId xmlns:p14="http://schemas.microsoft.com/office/powerpoint/2010/main" val="2509699360"/>
              </p:ext>
            </p:extLst>
          </p:nvPr>
        </p:nvGraphicFramePr>
        <p:xfrm>
          <a:off x="6096000" y="1690688"/>
          <a:ext cx="4572000" cy="33588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55626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2A03-4A6C-28F0-F2F9-68E9C460B23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12ED6A6-B53F-173D-17E5-62006F843FC7}"/>
              </a:ext>
            </a:extLst>
          </p:cNvPr>
          <p:cNvSpPr>
            <a:spLocks noGrp="1"/>
          </p:cNvSpPr>
          <p:nvPr>
            <p:ph idx="1"/>
          </p:nvPr>
        </p:nvSpPr>
        <p:spPr/>
        <p:txBody>
          <a:bodyPr>
            <a:normAutofit/>
          </a:bodyPr>
          <a:lstStyle/>
          <a:p>
            <a:r>
              <a:rPr lang="en-US" sz="1800" dirty="0">
                <a:solidFill>
                  <a:srgbClr val="333333"/>
                </a:solidFill>
                <a:effectLst/>
                <a:latin typeface="Times New Roman" panose="02020603050405020304" pitchFamily="18" charset="0"/>
                <a:ea typeface="Times New Roman" panose="02020603050405020304" pitchFamily="18" charset="0"/>
              </a:rPr>
              <a:t>In this study, we have presented baseline automated identification techniques of plant species based on herbarium leaf images, using the pattern recognition approach. </a:t>
            </a:r>
          </a:p>
          <a:p>
            <a:r>
              <a:rPr lang="en-US" sz="1800" dirty="0">
                <a:solidFill>
                  <a:srgbClr val="333333"/>
                </a:solidFill>
                <a:effectLst/>
                <a:latin typeface="Times New Roman" panose="02020603050405020304" pitchFamily="18" charset="0"/>
                <a:ea typeface="Times New Roman" panose="02020603050405020304" pitchFamily="18" charset="0"/>
              </a:rPr>
              <a:t>Five machine learning algorithms:  Random Forest, SGD, KNN, XGB, and SVM have been used to build identification models. Both models achieved satisfactory results demonstrating their usefulness in identification tasks. The study presented here showed that automated classification of plant species that had similar leaf shapes is feasible based on leaf images. </a:t>
            </a:r>
          </a:p>
          <a:p>
            <a:r>
              <a:rPr lang="en-US" sz="1800" dirty="0">
                <a:solidFill>
                  <a:srgbClr val="333333"/>
                </a:solidFill>
                <a:effectLst/>
                <a:latin typeface="Times New Roman" panose="02020603050405020304" pitchFamily="18" charset="0"/>
                <a:ea typeface="Times New Roman" panose="02020603050405020304" pitchFamily="18" charset="0"/>
              </a:rPr>
              <a:t>Although the SVM classifier has given us best results Though the developed system is not intended to replace human taxonomists, it may provide a rapid and easily accessible technique to identify plants with acceptable accuracy. We chose to work on species of plants as it is a large genus and species identification can be difficult especially to non-taxonomists</a:t>
            </a:r>
            <a:endParaRPr lang="en-IN" sz="1800" dirty="0"/>
          </a:p>
        </p:txBody>
      </p:sp>
      <p:sp>
        <p:nvSpPr>
          <p:cNvPr id="4" name="Slide Number Placeholder 3">
            <a:extLst>
              <a:ext uri="{FF2B5EF4-FFF2-40B4-BE49-F238E27FC236}">
                <a16:creationId xmlns:a16="http://schemas.microsoft.com/office/drawing/2014/main" id="{5BC8BE74-B576-8D51-106F-0BAFE3765C64}"/>
              </a:ext>
            </a:extLst>
          </p:cNvPr>
          <p:cNvSpPr>
            <a:spLocks noGrp="1"/>
          </p:cNvSpPr>
          <p:nvPr>
            <p:ph type="sldNum" sz="quarter" idx="12"/>
          </p:nvPr>
        </p:nvSpPr>
        <p:spPr/>
        <p:txBody>
          <a:bodyPr/>
          <a:lstStyle/>
          <a:p>
            <a:fld id="{BDCDBBEF-AA6C-4BA6-85B2-A17D7F280E38}" type="slidenum">
              <a:rPr lang="en-US" smtClean="0"/>
              <a:pPr/>
              <a:t>14</a:t>
            </a:fld>
            <a:endParaRPr lang="en-US" dirty="0"/>
          </a:p>
        </p:txBody>
      </p:sp>
    </p:spTree>
    <p:extLst>
      <p:ext uri="{BB962C8B-B14F-4D97-AF65-F5344CB8AC3E}">
        <p14:creationId xmlns:p14="http://schemas.microsoft.com/office/powerpoint/2010/main" val="258291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Working on bigger and more complex dataset which will contain a much wider array of species but will also require better hardware which can be achieved in the future.</a:t>
            </a:r>
            <a:endParaRPr lang="en-IN" sz="2000" dirty="0">
              <a:effectLst/>
              <a:latin typeface="Times New Roman" panose="02020603050405020304" pitchFamily="18" charset="0"/>
              <a:ea typeface="Times New Roman" panose="02020603050405020304" pitchFamily="18" charset="0"/>
            </a:endParaRPr>
          </a:p>
          <a:p>
            <a:pPr algn="just"/>
            <a:r>
              <a:rPr lang="en-US" sz="2000" dirty="0">
                <a:solidFill>
                  <a:srgbClr val="333333"/>
                </a:solidFill>
                <a:latin typeface="Times New Roman" panose="02020603050405020304" pitchFamily="18" charset="0"/>
                <a:ea typeface="Times New Roman" panose="02020603050405020304" pitchFamily="18" charset="0"/>
              </a:rPr>
              <a:t>W</a:t>
            </a:r>
            <a:r>
              <a:rPr lang="en-US" sz="2000" dirty="0">
                <a:solidFill>
                  <a:srgbClr val="333333"/>
                </a:solidFill>
                <a:effectLst/>
                <a:latin typeface="Times New Roman" panose="02020603050405020304" pitchFamily="18" charset="0"/>
                <a:ea typeface="Times New Roman" panose="02020603050405020304" pitchFamily="18" charset="0"/>
              </a:rPr>
              <a:t>e can use various parts of plants to identify the species of the plant.</a:t>
            </a:r>
            <a:endParaRPr lang="en-IN" sz="2000" dirty="0">
              <a:effectLst/>
              <a:latin typeface="Times New Roman" panose="02020603050405020304" pitchFamily="18" charset="0"/>
              <a:ea typeface="Times New Roman" panose="02020603050405020304" pitchFamily="18" charset="0"/>
            </a:endParaRPr>
          </a:p>
          <a:p>
            <a:pPr algn="just"/>
            <a:r>
              <a:rPr lang="en-US" sz="2000" dirty="0">
                <a:solidFill>
                  <a:srgbClr val="333333"/>
                </a:solidFill>
                <a:effectLst/>
                <a:latin typeface="Times New Roman" panose="02020603050405020304" pitchFamily="18" charset="0"/>
                <a:ea typeface="Times New Roman" panose="02020603050405020304" pitchFamily="18" charset="0"/>
              </a:rPr>
              <a:t>We can make a real time image identification </a:t>
            </a:r>
            <a:endParaRPr lang="en-IN" sz="2000" dirty="0">
              <a:effectLst/>
              <a:latin typeface="Times New Roman" panose="02020603050405020304" pitchFamily="18" charset="0"/>
              <a:ea typeface="Times New Roman" panose="02020603050405020304" pitchFamily="18" charset="0"/>
            </a:endParaRPr>
          </a:p>
          <a:p>
            <a:pPr algn="just"/>
            <a:r>
              <a:rPr lang="en-US" sz="2000" dirty="0">
                <a:solidFill>
                  <a:srgbClr val="333333"/>
                </a:solidFill>
                <a:effectLst/>
                <a:latin typeface="Times New Roman" panose="02020603050405020304" pitchFamily="18" charset="0"/>
                <a:ea typeface="Times New Roman" panose="02020603050405020304" pitchFamily="18" charset="0"/>
              </a:rPr>
              <a:t>We can also make a graphical user interface to make process more user friendly</a:t>
            </a:r>
            <a:endParaRPr lang="en-IN" sz="2000" dirty="0">
              <a:effectLst/>
              <a:latin typeface="Times New Roman" panose="02020603050405020304" pitchFamily="18" charset="0"/>
              <a:ea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dirty="0"/>
          </a:p>
        </p:txBody>
      </p:sp>
    </p:spTree>
    <p:extLst>
      <p:ext uri="{BB962C8B-B14F-4D97-AF65-F5344CB8AC3E}">
        <p14:creationId xmlns:p14="http://schemas.microsoft.com/office/powerpoint/2010/main" val="1952428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fontScale="92500" lnSpcReduction="20000"/>
          </a:bodyPr>
          <a:lstStyle/>
          <a:p>
            <a:pPr marL="342900" lvl="0" indent="-342900" algn="just" fontAlgn="base">
              <a:lnSpc>
                <a:spcPct val="107000"/>
              </a:lnSpc>
              <a:spcAft>
                <a:spcPts val="800"/>
              </a:spcAft>
              <a:buClr>
                <a:srgbClr val="000000"/>
              </a:buClr>
              <a:buSzPts val="1400"/>
              <a:buFont typeface="+mj-lt"/>
              <a:buAutoNum type="arabicPeriod"/>
            </a:pP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Arora A., Gupta A., </a:t>
            </a:r>
            <a:r>
              <a:rPr lang="en-US" sz="18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Bagmar</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N., Mishra S., Bhattacharya A.: A Plant Identification System using Shape and Morphological Features on Segmented Leaflets: Team IITK, CLEF 2012 In: CLEF (Online Working Notes/ Labs/Workshop). (2012) </a:t>
            </a: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07000"/>
              </a:lnSpc>
              <a:buClr>
                <a:srgbClr val="000000"/>
              </a:buClr>
              <a:buSzPts val="1400"/>
              <a:buFont typeface="+mj-lt"/>
              <a:buAutoNum type="arabicPeriod"/>
            </a:pP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Neeraj Kumar, Peter N. </a:t>
            </a:r>
            <a:r>
              <a:rPr lang="en-US" sz="18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Belhumeur</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Arijit Biswas, David W. Jacobs, W. John Kress, Ida C. Lopez, and João V. B. Soares, "</a:t>
            </a:r>
            <a:r>
              <a:rPr lang="en-US" sz="18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Leafsnap</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 Computer Vision System for Automatic Plant Species Identification", Computer Vision – ECCV 2012, 2012, pp 502-516.</a:t>
            </a: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07000"/>
              </a:lnSpc>
              <a:buClr>
                <a:srgbClr val="000000"/>
              </a:buClr>
              <a:buSzPts val="1400"/>
              <a:buFont typeface="+mj-lt"/>
              <a:buAutoNum type="arabicPeriod"/>
            </a:pP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Pavan Kumar Mishra, Sanjay Kumar Maurya, Ravindra Kumar Singh, Arun Kumar </a:t>
            </a:r>
            <a:r>
              <a:rPr lang="en-US" sz="18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Misra</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 semi-automatic plant identification based on digital leaf and flower Images”, International Conference On Advances In Engineering, Science And Management (ICAESM), 2012, pp. 68-73. </a:t>
            </a: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07000"/>
              </a:lnSpc>
              <a:buClr>
                <a:srgbClr val="000000"/>
              </a:buClr>
              <a:buSzPts val="1400"/>
              <a:buFont typeface="+mj-lt"/>
              <a:buAutoNum type="arabicPeriod"/>
            </a:pPr>
            <a:r>
              <a:rPr lang="en-US" sz="18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ArunPriya</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 </a:t>
            </a:r>
            <a:r>
              <a:rPr lang="en-US" sz="18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Balasaravanan</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 Antony </a:t>
            </a:r>
            <a:r>
              <a:rPr lang="en-US" sz="18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Selvadoss</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Thanamani</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“An Efficient Leaf Recognition Algorithm for Plant Classification Using Support Vector Machine”, Proceedings of the International Conference on Pattern Recognition, Informatics and Medical Engineering, 2012, pp. 428-432.</a:t>
            </a: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07000"/>
              </a:lnSpc>
              <a:buClr>
                <a:srgbClr val="000000"/>
              </a:buClr>
              <a:buSzPts val="1400"/>
              <a:buFont typeface="+mj-lt"/>
              <a:buAutoNum type="arabicPeriod"/>
            </a:pPr>
            <a:r>
              <a:rPr lang="en-US" sz="18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N.Valliammal</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Dr. </a:t>
            </a:r>
            <a:r>
              <a:rPr lang="en-US" sz="18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S.N.Geethalakshmi</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“Automatic Recognition System Using Preferential Image Segmentation for Leaf and Flower Images”, Computer Science &amp; Engineering: An International Journal (CSEIJ), 2011, pp. 13-25.</a:t>
            </a: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dirty="0"/>
          </a:p>
        </p:txBody>
      </p:sp>
    </p:spTree>
    <p:extLst>
      <p:ext uri="{BB962C8B-B14F-4D97-AF65-F5344CB8AC3E}">
        <p14:creationId xmlns:p14="http://schemas.microsoft.com/office/powerpoint/2010/main" val="191225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2586-6635-22C1-007E-453984DFFAB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CONTRIBUTIONS</a:t>
            </a:r>
          </a:p>
        </p:txBody>
      </p:sp>
      <p:sp>
        <p:nvSpPr>
          <p:cNvPr id="3" name="Content Placeholder 2">
            <a:extLst>
              <a:ext uri="{FF2B5EF4-FFF2-40B4-BE49-F238E27FC236}">
                <a16:creationId xmlns:a16="http://schemas.microsoft.com/office/drawing/2014/main" id="{F2EA19D7-05AF-5F2C-718E-C31BB909C414}"/>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ANKIT – Acquired the dataset and pre-processed the dataset and the model. </a:t>
            </a:r>
          </a:p>
          <a:p>
            <a:r>
              <a:rPr lang="en-IN" sz="1800" dirty="0">
                <a:latin typeface="Times New Roman" panose="02020603050405020304" pitchFamily="18" charset="0"/>
                <a:cs typeface="Times New Roman" panose="02020603050405020304" pitchFamily="18" charset="0"/>
              </a:rPr>
              <a:t>LALIT – Worked on the model along with Ankit and </a:t>
            </a:r>
            <a:r>
              <a:rPr lang="en-IN" sz="1800" dirty="0" err="1">
                <a:latin typeface="Times New Roman" panose="02020603050405020304" pitchFamily="18" charset="0"/>
                <a:cs typeface="Times New Roman" panose="02020603050405020304" pitchFamily="18" charset="0"/>
              </a:rPr>
              <a:t>Lohith</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LOHITH – Worked on the model along with Ankit and Lalit and fixed some bugs.</a:t>
            </a:r>
          </a:p>
        </p:txBody>
      </p:sp>
      <p:sp>
        <p:nvSpPr>
          <p:cNvPr id="4" name="Slide Number Placeholder 3">
            <a:extLst>
              <a:ext uri="{FF2B5EF4-FFF2-40B4-BE49-F238E27FC236}">
                <a16:creationId xmlns:a16="http://schemas.microsoft.com/office/drawing/2014/main" id="{9C3F86A3-7080-9C3B-39C2-25F2518C06FC}"/>
              </a:ext>
            </a:extLst>
          </p:cNvPr>
          <p:cNvSpPr>
            <a:spLocks noGrp="1"/>
          </p:cNvSpPr>
          <p:nvPr>
            <p:ph type="sldNum" sz="quarter" idx="12"/>
          </p:nvPr>
        </p:nvSpPr>
        <p:spPr/>
        <p:txBody>
          <a:bodyPr/>
          <a:lstStyle/>
          <a:p>
            <a:fld id="{BDCDBBEF-AA6C-4BA6-85B2-A17D7F280E38}" type="slidenum">
              <a:rPr lang="en-US" smtClean="0"/>
              <a:pPr/>
              <a:t>17</a:t>
            </a:fld>
            <a:endParaRPr lang="en-US" dirty="0"/>
          </a:p>
        </p:txBody>
      </p:sp>
    </p:spTree>
    <p:extLst>
      <p:ext uri="{BB962C8B-B14F-4D97-AF65-F5344CB8AC3E}">
        <p14:creationId xmlns:p14="http://schemas.microsoft.com/office/powerpoint/2010/main" val="184338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sz="2400" dirty="0">
                <a:latin typeface="Times New Roman" panose="02020603050405020304" pitchFamily="18" charset="0"/>
                <a:cs typeface="Times New Roman" panose="02020603050405020304" pitchFamily="18" charset="0"/>
              </a:rPr>
              <a:t>Introduction to Project</a:t>
            </a:r>
          </a:p>
          <a:p>
            <a:r>
              <a:rPr lang="en-US" sz="2400" dirty="0">
                <a:latin typeface="Times New Roman" panose="02020603050405020304" pitchFamily="18" charset="0"/>
                <a:cs typeface="Times New Roman" panose="02020603050405020304" pitchFamily="18" charset="0"/>
              </a:rPr>
              <a:t>Problem Formulation</a:t>
            </a:r>
          </a:p>
          <a:p>
            <a:r>
              <a:rPr lang="en-US" sz="2400" dirty="0">
                <a:latin typeface="Times New Roman" panose="02020603050405020304" pitchFamily="18" charset="0"/>
                <a:cs typeface="Times New Roman" panose="02020603050405020304" pitchFamily="18" charset="0"/>
              </a:rPr>
              <a:t>Objectives of the work </a:t>
            </a:r>
          </a:p>
          <a:p>
            <a:r>
              <a:rPr lang="en-US" sz="2400" dirty="0">
                <a:latin typeface="Times New Roman" panose="02020603050405020304" pitchFamily="18" charset="0"/>
                <a:cs typeface="Times New Roman" panose="02020603050405020304" pitchFamily="18" charset="0"/>
              </a:rPr>
              <a:t>Methodology used</a:t>
            </a:r>
          </a:p>
          <a:p>
            <a:r>
              <a:rPr lang="en-US" sz="2400" spc="-10" dirty="0">
                <a:latin typeface="Times New Roman" panose="02020603050405020304" pitchFamily="18" charset="0"/>
                <a:cs typeface="Times New Roman" panose="02020603050405020304" pitchFamily="18" charset="0"/>
              </a:rPr>
              <a:t>Results and Outputs</a:t>
            </a:r>
          </a:p>
          <a:p>
            <a:r>
              <a:rPr lang="en-US" sz="2400" spc="-1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Future Scope</a:t>
            </a:r>
          </a:p>
          <a:p>
            <a:r>
              <a:rPr lang="en-US" sz="2400" dirty="0">
                <a:latin typeface="Times New Roman" panose="02020603050405020304" pitchFamily="18" charset="0"/>
                <a:cs typeface="Times New Roman" panose="02020603050405020304" pitchFamily="18" charset="0"/>
              </a:rPr>
              <a:t>References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dirty="0"/>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272"/>
            <a:ext cx="10515600" cy="1325563"/>
          </a:xfrm>
        </p:spPr>
        <p:txBody>
          <a:bodyPr/>
          <a:lstStyle/>
          <a:p>
            <a:r>
              <a:rPr lang="en-US" b="1"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p:txBody>
          <a:bodyPr>
            <a:noAutofit/>
          </a:bodyPr>
          <a:lstStyle/>
          <a:p>
            <a:pPr algn="just"/>
            <a:r>
              <a:rPr lang="en-US" sz="1800" dirty="0">
                <a:latin typeface="Times New Roman" panose="02020603050405020304" pitchFamily="18" charset="0"/>
                <a:cs typeface="Times New Roman" panose="02020603050405020304" pitchFamily="18" charset="0"/>
              </a:rPr>
              <a:t>Plants are essential to the balance of nature and in people's lives. They are the ultimate source of food and metabolic energy for nearly all animals, which cannot manufacture their own food. Thus the study of plants is vital because they are a fundamental part of life on Earth, and generate the oxygen and food that allow humans and other organisms to exist.</a:t>
            </a:r>
          </a:p>
          <a:p>
            <a:pPr algn="just"/>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 life on Earth depends on plants, which are also a vital resource for people's health. Botanists can utilise this application for therapeutic purposes, but plant recognition is crucial for managing plant species in agriculture. </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 using a computer-aided plant identification system also non-professionals can take part in this process. Therefore, it is not surprising that large numbers of research studies are devoted to automate the plant species identification process. </a:t>
            </a:r>
          </a:p>
          <a:p>
            <a:pPr algn="just"/>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study uses machine vision and digital image processing to propose a straightforward and computationally effective approach for identifying plants. </a:t>
            </a:r>
            <a:endParaRPr lang="en-US" sz="1800" dirty="0">
              <a:latin typeface="Times New Roman" panose="02020603050405020304" pitchFamily="18" charset="0"/>
              <a:cs typeface="Times New Roman" panose="02020603050405020304" pitchFamily="18" charset="0"/>
            </a:endParaRPr>
          </a:p>
          <a:p>
            <a:pPr algn="just"/>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dirty="0"/>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p:txBody>
          <a:bodyPr>
            <a:noAutofit/>
          </a:bodyPr>
          <a:lstStyle/>
          <a:p>
            <a:pPr marL="5715" marR="10795" indent="-6350" algn="just">
              <a:lnSpc>
                <a:spcPct val="149000"/>
              </a:lnSpc>
              <a:spcAft>
                <a:spcPts val="965"/>
              </a:spcAft>
            </a:pPr>
            <a:r>
              <a:rPr lang="en-US" sz="1800" dirty="0">
                <a:latin typeface="Times New Roman" panose="02020603050405020304" pitchFamily="18" charset="0"/>
                <a:cs typeface="Times New Roman" panose="02020603050405020304" pitchFamily="18" charset="0"/>
              </a:rPr>
              <a:t>Both the harmony of nature and the life of humans depend on plants. Nearly all animals, who are unable to produce their own food, rely on them as their primary source of nutrition and metabolic energy. In light of the fact that plants are an essential component of life on Earth and provide humans with food and oxygen, it is important to study them.as well as other living things. Botanists' work can be automated by using a digital plant identification system to quickly characterize plant species without their knowledge. </a:t>
            </a:r>
          </a:p>
          <a:p>
            <a:pPr marL="5715" marR="10795" indent="-6350" algn="just">
              <a:lnSpc>
                <a:spcPct val="149000"/>
              </a:lnSpc>
              <a:spcAft>
                <a:spcPts val="965"/>
              </a:spcAft>
            </a:pPr>
            <a:r>
              <a:rPr lang="en-US" sz="1800" dirty="0">
                <a:latin typeface="Times New Roman" panose="02020603050405020304" pitchFamily="18" charset="0"/>
                <a:cs typeface="Times New Roman" panose="02020603050405020304" pitchFamily="18" charset="0"/>
              </a:rPr>
              <a:t>This paper explains our method for identifying plants from digital photographs of their leaves. Due to the seasonality of fruits and flowers and the disparity in root and stem characteristics, leaf-based traits are chosen above fruits, flowers, roots, and other aspects. There are various freely accessible leaf picture databases, including the </a:t>
            </a:r>
            <a:r>
              <a:rPr lang="en-US" sz="1800" dirty="0" err="1">
                <a:latin typeface="Times New Roman" panose="02020603050405020304" pitchFamily="18" charset="0"/>
                <a:cs typeface="Times New Roman" panose="02020603050405020304" pitchFamily="18" charset="0"/>
              </a:rPr>
              <a:t>ImageCLEF</a:t>
            </a:r>
            <a:r>
              <a:rPr lang="en-US" sz="1800" dirty="0">
                <a:latin typeface="Times New Roman" panose="02020603050405020304" pitchFamily="18" charset="0"/>
                <a:cs typeface="Times New Roman" panose="02020603050405020304" pitchFamily="18" charset="0"/>
              </a:rPr>
              <a:t> dataset, </a:t>
            </a:r>
            <a:r>
              <a:rPr lang="en-US" sz="1800" dirty="0" err="1">
                <a:latin typeface="Times New Roman" panose="02020603050405020304" pitchFamily="18" charset="0"/>
                <a:cs typeface="Times New Roman" panose="02020603050405020304" pitchFamily="18" charset="0"/>
              </a:rPr>
              <a:t>Leafsnap</a:t>
            </a:r>
            <a:r>
              <a:rPr lang="en-US" sz="1800" dirty="0">
                <a:latin typeface="Times New Roman" panose="02020603050405020304" pitchFamily="18" charset="0"/>
                <a:cs typeface="Times New Roman" panose="02020603050405020304" pitchFamily="18" charset="0"/>
              </a:rPr>
              <a:t> dataset, Intelligence dataset, and Flavia dataset. Using the Flavia dataset, the experiment's performance is assessed</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dirty="0"/>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825625"/>
            <a:ext cx="4337115" cy="4351338"/>
          </a:xfrm>
        </p:spPr>
        <p:txBody>
          <a:bodyPr>
            <a:normAutofit/>
          </a:bodyPr>
          <a:lstStyle/>
          <a:p>
            <a:pPr algn="just"/>
            <a:r>
              <a:rPr lang="en-US" sz="1800" dirty="0">
                <a:latin typeface="Times New Roman" panose="02020603050405020304" pitchFamily="18" charset="0"/>
                <a:cs typeface="Times New Roman" panose="02020603050405020304" pitchFamily="18" charset="0"/>
              </a:rPr>
              <a:t>Using machine learning algorithm to correctly identify plant species through the binary leaf images and evaluated features.</a:t>
            </a:r>
          </a:p>
          <a:p>
            <a:pPr algn="just"/>
            <a:r>
              <a:rPr lang="en-US" sz="1800" dirty="0">
                <a:latin typeface="Times New Roman" panose="02020603050405020304" pitchFamily="18" charset="0"/>
                <a:cs typeface="Times New Roman" panose="02020603050405020304" pitchFamily="18" charset="0"/>
              </a:rPr>
              <a:t>Implementing the process of identification using different algorithms to get the best result and to identify the best process of identification.</a:t>
            </a:r>
          </a:p>
          <a:p>
            <a:pPr algn="just"/>
            <a:r>
              <a:rPr lang="en-US" sz="1800" dirty="0">
                <a:latin typeface="Times New Roman" panose="02020603050405020304" pitchFamily="18" charset="0"/>
                <a:cs typeface="Times New Roman" panose="02020603050405020304" pitchFamily="18" charset="0"/>
              </a:rPr>
              <a:t>Making a product to ease the life of gardeners, forest officials and anyone who has a curiosity regarding the environment around them.</a:t>
            </a: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dirty="0"/>
          </a:p>
        </p:txBody>
      </p:sp>
      <p:pic>
        <p:nvPicPr>
          <p:cNvPr id="3076" name="Picture 4" descr="Leaf Identification | Tree leaf identification, Leaf identification, Tree  identification">
            <a:extLst>
              <a:ext uri="{FF2B5EF4-FFF2-40B4-BE49-F238E27FC236}">
                <a16:creationId xmlns:a16="http://schemas.microsoft.com/office/drawing/2014/main" id="{63EACD49-6A55-BCAC-1871-55BC0737A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6687" y="1027906"/>
            <a:ext cx="3700012" cy="5410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dirty="0"/>
          </a:p>
        </p:txBody>
      </p:sp>
      <p:sp>
        <p:nvSpPr>
          <p:cNvPr id="24" name="Content Placeholder 23">
            <a:extLst>
              <a:ext uri="{FF2B5EF4-FFF2-40B4-BE49-F238E27FC236}">
                <a16:creationId xmlns:a16="http://schemas.microsoft.com/office/drawing/2014/main" id="{CDEBF517-F321-E740-AAF8-64BBA8CE7885}"/>
              </a:ext>
            </a:extLst>
          </p:cNvPr>
          <p:cNvSpPr>
            <a:spLocks noGrp="1"/>
          </p:cNvSpPr>
          <p:nvPr>
            <p:ph idx="1"/>
          </p:nvPr>
        </p:nvSpPr>
        <p:spPr>
          <a:xfrm>
            <a:off x="838200" y="1536569"/>
            <a:ext cx="10515600" cy="4640394"/>
          </a:xfrm>
        </p:spPr>
        <p:txBody>
          <a:bodyPr>
            <a:normAutofit/>
          </a:bodyPr>
          <a:lstStyle/>
          <a:p>
            <a:pPr marL="0" marR="10795" indent="0" algn="just">
              <a:lnSpc>
                <a:spcPct val="149000"/>
              </a:lnSpc>
              <a:spcAft>
                <a:spcPts val="965"/>
              </a:spcAft>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following will be followed to achieve the objectives defined for proposed work:  </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R="10795" algn="just" fontAlgn="base">
              <a:lnSpc>
                <a:spcPct val="110000"/>
              </a:lnSpc>
              <a:spcAft>
                <a:spcPts val="660"/>
              </a:spcAft>
              <a:buClr>
                <a:srgbClr val="000000"/>
              </a:buClr>
              <a:buSzPts val="1200"/>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Collection of good quality images of leaves</a:t>
            </a:r>
          </a:p>
          <a:p>
            <a:pPr marR="10795" algn="just" fontAlgn="base">
              <a:lnSpc>
                <a:spcPct val="110000"/>
              </a:lnSpc>
              <a:spcAft>
                <a:spcPts val="660"/>
              </a:spcAft>
              <a:buClr>
                <a:srgbClr val="000000"/>
              </a:buClr>
              <a:buSzPts val="1200"/>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Preparing the dataset of plant species</a:t>
            </a:r>
          </a:p>
          <a:p>
            <a:pPr marR="10795" algn="just" fontAlgn="base">
              <a:lnSpc>
                <a:spcPct val="110000"/>
              </a:lnSpc>
              <a:spcAft>
                <a:spcPts val="660"/>
              </a:spcAft>
              <a:buClr>
                <a:srgbClr val="000000"/>
              </a:buClr>
              <a:buSzPts val="1200"/>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Installing the required the set of libraries</a:t>
            </a:r>
          </a:p>
          <a:p>
            <a:pPr marR="10795" algn="just" fontAlgn="base">
              <a:lnSpc>
                <a:spcPct val="110000"/>
              </a:lnSpc>
              <a:spcAft>
                <a:spcPts val="1100"/>
              </a:spcAft>
              <a:buClr>
                <a:srgbClr val="000000"/>
              </a:buClr>
              <a:buSzPts val="1200"/>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Giving the image of leaf for identifying the plant species </a:t>
            </a:r>
            <a:endParaRPr lang="en-IN" sz="18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10795" algn="just" fontAlgn="base">
              <a:lnSpc>
                <a:spcPct val="110000"/>
              </a:lnSpc>
              <a:spcAft>
                <a:spcPts val="1100"/>
              </a:spcAft>
              <a:buClr>
                <a:srgbClr val="000000"/>
              </a:buClr>
              <a:buSzPts val="1200"/>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Applying machine learning model to predict the species</a:t>
            </a:r>
          </a:p>
          <a:p>
            <a:pPr marL="0" marR="10795" indent="0" algn="just" fontAlgn="base">
              <a:lnSpc>
                <a:spcPct val="110000"/>
              </a:lnSpc>
              <a:spcAft>
                <a:spcPts val="1100"/>
              </a:spcAft>
              <a:buClr>
                <a:srgbClr val="000000"/>
              </a:buClr>
              <a:buSzPts val="1200"/>
              <a:buNone/>
            </a:pPr>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D5F4B6-83C6-8523-2982-B3D2CA06D0E9}"/>
              </a:ext>
            </a:extLst>
          </p:cNvPr>
          <p:cNvSpPr>
            <a:spLocks noGrp="1"/>
          </p:cNvSpPr>
          <p:nvPr>
            <p:ph type="sldNum" sz="quarter" idx="12"/>
          </p:nvPr>
        </p:nvSpPr>
        <p:spPr/>
        <p:txBody>
          <a:bodyPr/>
          <a:lstStyle/>
          <a:p>
            <a:fld id="{BDCDBBEF-AA6C-4BA6-85B2-A17D7F280E38}" type="slidenum">
              <a:rPr lang="en-US" smtClean="0"/>
              <a:pPr/>
              <a:t>7</a:t>
            </a:fld>
            <a:endParaRPr lang="en-US" dirty="0"/>
          </a:p>
        </p:txBody>
      </p:sp>
      <p:sp>
        <p:nvSpPr>
          <p:cNvPr id="5" name="Title 1">
            <a:extLst>
              <a:ext uri="{FF2B5EF4-FFF2-40B4-BE49-F238E27FC236}">
                <a16:creationId xmlns:a16="http://schemas.microsoft.com/office/drawing/2014/main" id="{61E849B3-AADC-C837-0D43-8775B10055A1}"/>
              </a:ext>
            </a:extLst>
          </p:cNvPr>
          <p:cNvSpPr txBox="1">
            <a:spLocks/>
          </p:cNvSpPr>
          <p:nvPr/>
        </p:nvSpPr>
        <p:spPr>
          <a:xfrm>
            <a:off x="2387832" y="185804"/>
            <a:ext cx="6287003" cy="148132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5000" b="1" dirty="0">
                <a:latin typeface="Times New Roman" panose="02020603050405020304" pitchFamily="18" charset="0"/>
                <a:cs typeface="Times New Roman" panose="02020603050405020304" pitchFamily="18" charset="0"/>
              </a:rPr>
              <a:t>K-NEAREST NEIGHBOUR</a:t>
            </a:r>
          </a:p>
        </p:txBody>
      </p:sp>
      <p:sp>
        <p:nvSpPr>
          <p:cNvPr id="6" name="Content Placeholder 2">
            <a:extLst>
              <a:ext uri="{FF2B5EF4-FFF2-40B4-BE49-F238E27FC236}">
                <a16:creationId xmlns:a16="http://schemas.microsoft.com/office/drawing/2014/main" id="{15197A7C-8EEA-D63F-E5CE-86B62A103751}"/>
              </a:ext>
            </a:extLst>
          </p:cNvPr>
          <p:cNvSpPr txBox="1">
            <a:spLocks/>
          </p:cNvSpPr>
          <p:nvPr/>
        </p:nvSpPr>
        <p:spPr>
          <a:xfrm>
            <a:off x="712446" y="2174746"/>
            <a:ext cx="4818888" cy="35478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k-nearest neighbors (KNN) algorithm is a simple, easy-to-implement supervised machine learning algorithm that can be used to solve both classification and regression problems.</a:t>
            </a:r>
          </a:p>
          <a:p>
            <a:r>
              <a:rPr lang="en-US" sz="1800" dirty="0">
                <a:latin typeface="Times New Roman" panose="02020603050405020304" pitchFamily="18" charset="0"/>
                <a:cs typeface="Times New Roman" panose="02020603050405020304" pitchFamily="18" charset="0"/>
              </a:rPr>
              <a:t>Notice in the image above that most of the time, similar data points are close </a:t>
            </a:r>
            <a:r>
              <a:rPr lang="en-US" sz="1700" dirty="0">
                <a:latin typeface="Times New Roman" panose="02020603050405020304" pitchFamily="18" charset="0"/>
                <a:cs typeface="Times New Roman" panose="02020603050405020304" pitchFamily="18" charset="0"/>
              </a:rPr>
              <a:t>to each other. The KNN algorithm hinges on this assumption being true enough for the algorithm to be useful. KNN captures the idea of similarity (sometimes called distance, proximity, or closeness) with some mathematics we might have learned in our childhood— calculating the distance between points on a graph.</a:t>
            </a:r>
          </a:p>
          <a:p>
            <a:endParaRPr lang="en-IN" sz="1700" dirty="0"/>
          </a:p>
        </p:txBody>
      </p:sp>
      <p:pic>
        <p:nvPicPr>
          <p:cNvPr id="7" name="Picture 6" descr="Map">
            <a:extLst>
              <a:ext uri="{FF2B5EF4-FFF2-40B4-BE49-F238E27FC236}">
                <a16:creationId xmlns:a16="http://schemas.microsoft.com/office/drawing/2014/main" id="{AF805827-5F29-2E84-2E81-B84D4B5B8E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20586" y="2092406"/>
            <a:ext cx="5458968" cy="3630212"/>
          </a:xfrm>
          <a:prstGeom prst="rect">
            <a:avLst/>
          </a:prstGeom>
        </p:spPr>
      </p:pic>
      <p:sp>
        <p:nvSpPr>
          <p:cNvPr id="9" name="Minus Sign 8">
            <a:extLst>
              <a:ext uri="{FF2B5EF4-FFF2-40B4-BE49-F238E27FC236}">
                <a16:creationId xmlns:a16="http://schemas.microsoft.com/office/drawing/2014/main" id="{A6464897-CFD4-038D-1890-5140525092F9}"/>
              </a:ext>
            </a:extLst>
          </p:cNvPr>
          <p:cNvSpPr/>
          <p:nvPr/>
        </p:nvSpPr>
        <p:spPr>
          <a:xfrm>
            <a:off x="2151823" y="1595715"/>
            <a:ext cx="6759019" cy="21681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92731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4710-9CBB-629B-B86C-557CB0A3A5AB}"/>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SGD CLASSIFIER</a:t>
            </a:r>
          </a:p>
        </p:txBody>
      </p:sp>
      <p:sp>
        <p:nvSpPr>
          <p:cNvPr id="3" name="Content Placeholder 2">
            <a:extLst>
              <a:ext uri="{FF2B5EF4-FFF2-40B4-BE49-F238E27FC236}">
                <a16:creationId xmlns:a16="http://schemas.microsoft.com/office/drawing/2014/main" id="{E1E5E0C7-E34D-030D-C00A-2F0FF821C75B}"/>
              </a:ext>
            </a:extLst>
          </p:cNvPr>
          <p:cNvSpPr>
            <a:spLocks noGrp="1"/>
          </p:cNvSpPr>
          <p:nvPr>
            <p:ph idx="1"/>
          </p:nvPr>
        </p:nvSpPr>
        <p:spPr>
          <a:xfrm>
            <a:off x="838200" y="1825625"/>
            <a:ext cx="4949858" cy="4351338"/>
          </a:xfrm>
        </p:spPr>
        <p:txBody>
          <a:bodyPr>
            <a:normAutofit/>
          </a:bodyPr>
          <a:lstStyle/>
          <a:p>
            <a:r>
              <a:rPr lang="en-US" sz="1800" dirty="0">
                <a:latin typeface="Times New Roman" panose="02020603050405020304" pitchFamily="18" charset="0"/>
                <a:cs typeface="Times New Roman" panose="02020603050405020304" pitchFamily="18" charset="0"/>
              </a:rPr>
              <a:t>SGD Classifier is a linear classifier (SVM, logistic regression, </a:t>
            </a:r>
            <a:r>
              <a:rPr lang="en-US" sz="1800" dirty="0" err="1">
                <a:latin typeface="Times New Roman" panose="02020603050405020304" pitchFamily="18" charset="0"/>
                <a:cs typeface="Times New Roman" panose="02020603050405020304" pitchFamily="18" charset="0"/>
              </a:rPr>
              <a:t>a.o.</a:t>
            </a:r>
            <a:r>
              <a:rPr lang="en-US" sz="1800" dirty="0">
                <a:latin typeface="Times New Roman" panose="02020603050405020304" pitchFamily="18" charset="0"/>
                <a:cs typeface="Times New Roman" panose="02020603050405020304" pitchFamily="18" charset="0"/>
              </a:rPr>
              <a:t>) optimized by the SGD. These are two different concepts. While SGD is a optimization method, Logistic Regression or linear Support Vector Machine is a machine learning algorithm/model. You can think of that a machine learning model defines a loss function, and the optimization method minimizes/maximizes it.</a:t>
            </a:r>
          </a:p>
          <a:p>
            <a:r>
              <a:rPr lang="en-US" sz="1800" dirty="0">
                <a:latin typeface="Times New Roman" panose="02020603050405020304" pitchFamily="18" charset="0"/>
                <a:cs typeface="Times New Roman" panose="02020603050405020304" pitchFamily="18" charset="0"/>
              </a:rPr>
              <a:t>Stochastic gradient descent (SGD) computes the gradient using a single sample.</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9320BE7-E62E-81DC-417E-F1D403022586}"/>
              </a:ext>
            </a:extLst>
          </p:cNvPr>
          <p:cNvSpPr>
            <a:spLocks noGrp="1"/>
          </p:cNvSpPr>
          <p:nvPr>
            <p:ph type="sldNum" sz="quarter" idx="12"/>
          </p:nvPr>
        </p:nvSpPr>
        <p:spPr/>
        <p:txBody>
          <a:bodyPr/>
          <a:lstStyle/>
          <a:p>
            <a:fld id="{BDCDBBEF-AA6C-4BA6-85B2-A17D7F280E38}" type="slidenum">
              <a:rPr lang="en-US" smtClean="0"/>
              <a:pPr/>
              <a:t>8</a:t>
            </a:fld>
            <a:endParaRPr lang="en-US" dirty="0"/>
          </a:p>
        </p:txBody>
      </p:sp>
      <p:sp>
        <p:nvSpPr>
          <p:cNvPr id="5" name="Minus Sign 4">
            <a:extLst>
              <a:ext uri="{FF2B5EF4-FFF2-40B4-BE49-F238E27FC236}">
                <a16:creationId xmlns:a16="http://schemas.microsoft.com/office/drawing/2014/main" id="{E5F6468A-D11C-C944-E66C-E5911A33F3D7}"/>
              </a:ext>
            </a:extLst>
          </p:cNvPr>
          <p:cNvSpPr/>
          <p:nvPr/>
        </p:nvSpPr>
        <p:spPr>
          <a:xfrm>
            <a:off x="2716490" y="1293056"/>
            <a:ext cx="6759019" cy="21681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3.3. Stochastic Gradient Descent — scikits.learn 0.7.1 ...">
            <a:extLst>
              <a:ext uri="{FF2B5EF4-FFF2-40B4-BE49-F238E27FC236}">
                <a16:creationId xmlns:a16="http://schemas.microsoft.com/office/drawing/2014/main" id="{D2D9D5FD-FC5D-A2AA-B5A8-ED04A4E00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608449"/>
            <a:ext cx="5682792" cy="426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913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DF08-BFC4-D2DA-BBD6-D3735DF38F07}"/>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RANDOM FOREST CLASSIFIER</a:t>
            </a:r>
          </a:p>
        </p:txBody>
      </p:sp>
      <p:sp>
        <p:nvSpPr>
          <p:cNvPr id="3" name="Content Placeholder 2">
            <a:extLst>
              <a:ext uri="{FF2B5EF4-FFF2-40B4-BE49-F238E27FC236}">
                <a16:creationId xmlns:a16="http://schemas.microsoft.com/office/drawing/2014/main" id="{B350C1A3-58FE-0D64-851D-0358F850C893}"/>
              </a:ext>
            </a:extLst>
          </p:cNvPr>
          <p:cNvSpPr>
            <a:spLocks noGrp="1"/>
          </p:cNvSpPr>
          <p:nvPr>
            <p:ph idx="1"/>
          </p:nvPr>
        </p:nvSpPr>
        <p:spPr>
          <a:xfrm>
            <a:off x="838200" y="1825625"/>
            <a:ext cx="5539033" cy="4351338"/>
          </a:xfrm>
        </p:spPr>
        <p:txBody>
          <a:bodyPr>
            <a:noAutofit/>
          </a:bodyPr>
          <a:lstStyle/>
          <a:p>
            <a:r>
              <a:rPr lang="en-US" sz="1800" dirty="0">
                <a:latin typeface="Times New Roman" panose="02020603050405020304" pitchFamily="18" charset="0"/>
                <a:cs typeface="Times New Roman" panose="02020603050405020304" pitchFamily="18" charset="0"/>
              </a:rPr>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a:t>
            </a:r>
          </a:p>
          <a:p>
            <a:r>
              <a:rPr lang="en-US" sz="1800" dirty="0">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63703D-C212-1A8B-2F5C-C9A1A5BC8A1C}"/>
              </a:ext>
            </a:extLst>
          </p:cNvPr>
          <p:cNvSpPr>
            <a:spLocks noGrp="1"/>
          </p:cNvSpPr>
          <p:nvPr>
            <p:ph type="sldNum" sz="quarter" idx="12"/>
          </p:nvPr>
        </p:nvSpPr>
        <p:spPr/>
        <p:txBody>
          <a:bodyPr/>
          <a:lstStyle/>
          <a:p>
            <a:fld id="{BDCDBBEF-AA6C-4BA6-85B2-A17D7F280E38}" type="slidenum">
              <a:rPr lang="en-US" smtClean="0"/>
              <a:pPr/>
              <a:t>9</a:t>
            </a:fld>
            <a:endParaRPr lang="en-US" dirty="0"/>
          </a:p>
        </p:txBody>
      </p:sp>
      <p:pic>
        <p:nvPicPr>
          <p:cNvPr id="5" name="Picture 4">
            <a:extLst>
              <a:ext uri="{FF2B5EF4-FFF2-40B4-BE49-F238E27FC236}">
                <a16:creationId xmlns:a16="http://schemas.microsoft.com/office/drawing/2014/main" id="{00CCB860-350D-FD20-4CA9-35FB7D5343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86280" y="1690688"/>
            <a:ext cx="3962400" cy="4034155"/>
          </a:xfrm>
          <a:prstGeom prst="rect">
            <a:avLst/>
          </a:prstGeom>
          <a:noFill/>
          <a:ln>
            <a:noFill/>
          </a:ln>
        </p:spPr>
      </p:pic>
      <p:sp>
        <p:nvSpPr>
          <p:cNvPr id="6" name="Minus Sign 5">
            <a:extLst>
              <a:ext uri="{FF2B5EF4-FFF2-40B4-BE49-F238E27FC236}">
                <a16:creationId xmlns:a16="http://schemas.microsoft.com/office/drawing/2014/main" id="{1AEEC87E-71D6-FA32-99EC-BD8A221516A8}"/>
              </a:ext>
            </a:extLst>
          </p:cNvPr>
          <p:cNvSpPr/>
          <p:nvPr/>
        </p:nvSpPr>
        <p:spPr>
          <a:xfrm>
            <a:off x="2716490" y="1293056"/>
            <a:ext cx="6759019" cy="21681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755990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6603</TotalTime>
  <Words>1621</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17</vt:i4>
      </vt:variant>
    </vt:vector>
  </HeadingPairs>
  <TitlesOfParts>
    <vt:vector size="27"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used</vt:lpstr>
      <vt:lpstr>PowerPoint Presentation</vt:lpstr>
      <vt:lpstr>SGD CLASSIFIER</vt:lpstr>
      <vt:lpstr>RANDOM FOREST CLASSIFIER</vt:lpstr>
      <vt:lpstr>XGB CLASSIFIER</vt:lpstr>
      <vt:lpstr>SVM CLASSIFIER</vt:lpstr>
      <vt:lpstr>Results and Outputs</vt:lpstr>
      <vt:lpstr>Results and Outputs</vt:lpstr>
      <vt:lpstr>Conclusion</vt:lpstr>
      <vt:lpstr>Future Scope</vt:lpstr>
      <vt:lpstr>References</vt:lpstr>
      <vt:lpstr>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Ankit Ghosal</cp:lastModifiedBy>
  <cp:revision>503</cp:revision>
  <dcterms:created xsi:type="dcterms:W3CDTF">2019-01-09T10:33:58Z</dcterms:created>
  <dcterms:modified xsi:type="dcterms:W3CDTF">2022-11-19T00:43:33Z</dcterms:modified>
</cp:coreProperties>
</file>