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1"/>
    <p:restoredTop sz="94709"/>
  </p:normalViewPr>
  <p:slideViewPr>
    <p:cSldViewPr snapToGrid="0" snapToObjects="1">
      <p:cViewPr>
        <p:scale>
          <a:sx n="90" d="100"/>
          <a:sy n="90" d="100"/>
        </p:scale>
        <p:origin x="-768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0A45D-373B-A64A-960B-F1D665A04A76}" type="datetimeFigureOut">
              <a:rPr lang="en-US" smtClean="0"/>
              <a:t>10/11/16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8CBDC-580E-5347-995A-77BFF35AD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18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0A45D-373B-A64A-960B-F1D665A04A76}" type="datetimeFigureOut">
              <a:rPr lang="en-US" smtClean="0"/>
              <a:t>10/11/16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8CBDC-580E-5347-995A-77BFF35AD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035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0A45D-373B-A64A-960B-F1D665A04A76}" type="datetimeFigureOut">
              <a:rPr lang="en-US" smtClean="0"/>
              <a:t>10/11/16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8CBDC-580E-5347-995A-77BFF35AD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456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0A45D-373B-A64A-960B-F1D665A04A76}" type="datetimeFigureOut">
              <a:rPr lang="en-US" smtClean="0"/>
              <a:t>10/11/16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8CBDC-580E-5347-995A-77BFF35AD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313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0A45D-373B-A64A-960B-F1D665A04A76}" type="datetimeFigureOut">
              <a:rPr lang="en-US" smtClean="0"/>
              <a:t>10/11/16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8CBDC-580E-5347-995A-77BFF35AD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411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0A45D-373B-A64A-960B-F1D665A04A76}" type="datetimeFigureOut">
              <a:rPr lang="en-US" smtClean="0"/>
              <a:t>10/11/16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8CBDC-580E-5347-995A-77BFF35AD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916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0A45D-373B-A64A-960B-F1D665A04A76}" type="datetimeFigureOut">
              <a:rPr lang="en-US" smtClean="0"/>
              <a:t>10/11/16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8CBDC-580E-5347-995A-77BFF35AD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023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0A45D-373B-A64A-960B-F1D665A04A76}" type="datetimeFigureOut">
              <a:rPr lang="en-US" smtClean="0"/>
              <a:t>10/11/16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8CBDC-580E-5347-995A-77BFF35AD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01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0A45D-373B-A64A-960B-F1D665A04A76}" type="datetimeFigureOut">
              <a:rPr lang="en-US" smtClean="0"/>
              <a:t>10/11/16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8CBDC-580E-5347-995A-77BFF35AD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869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0A45D-373B-A64A-960B-F1D665A04A76}" type="datetimeFigureOut">
              <a:rPr lang="en-US" smtClean="0"/>
              <a:t>10/11/16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8CBDC-580E-5347-995A-77BFF35AD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657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0A45D-373B-A64A-960B-F1D665A04A76}" type="datetimeFigureOut">
              <a:rPr lang="en-US" smtClean="0"/>
              <a:t>10/11/16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8CBDC-580E-5347-995A-77BFF35AD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909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40A45D-373B-A64A-960B-F1D665A04A76}" type="datetimeFigureOut">
              <a:rPr lang="en-US" smtClean="0"/>
              <a:t>10/11/16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18CBDC-580E-5347-995A-77BFF35AD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618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3500" y="1299633"/>
            <a:ext cx="4546600" cy="11303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794324" y="2450576"/>
            <a:ext cx="91884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2D Image </a:t>
            </a:r>
          </a:p>
          <a:p>
            <a:r>
              <a:rPr lang="en-US" sz="1100" dirty="0" smtClean="0"/>
              <a:t>Coordinates</a:t>
            </a:r>
            <a:endParaRPr lang="en-US" sz="1100" dirty="0"/>
          </a:p>
        </p:txBody>
      </p:sp>
      <p:sp>
        <p:nvSpPr>
          <p:cNvPr id="7" name="TextBox 6"/>
          <p:cNvSpPr txBox="1"/>
          <p:nvPr/>
        </p:nvSpPr>
        <p:spPr>
          <a:xfrm>
            <a:off x="4494195" y="2450577"/>
            <a:ext cx="177003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Intrinsic properties</a:t>
            </a:r>
          </a:p>
          <a:p>
            <a:pPr algn="ctr"/>
            <a:r>
              <a:rPr lang="en-US" sz="1100" dirty="0" smtClean="0"/>
              <a:t>     (Optical Centre, scaling)  </a:t>
            </a:r>
            <a:endParaRPr lang="en-US" sz="1100" baseline="-25000" dirty="0"/>
          </a:p>
        </p:txBody>
      </p:sp>
      <p:sp>
        <p:nvSpPr>
          <p:cNvPr id="8" name="TextBox 7"/>
          <p:cNvSpPr txBox="1"/>
          <p:nvPr/>
        </p:nvSpPr>
        <p:spPr>
          <a:xfrm>
            <a:off x="6504680" y="2388790"/>
            <a:ext cx="1289135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Extrinsic properties</a:t>
            </a:r>
          </a:p>
          <a:p>
            <a:r>
              <a:rPr lang="en-US" sz="1100" dirty="0" smtClean="0"/>
              <a:t>(Camera Rotation</a:t>
            </a:r>
          </a:p>
          <a:p>
            <a:pPr algn="ctr"/>
            <a:r>
              <a:rPr lang="en-US" sz="1100" dirty="0" smtClean="0"/>
              <a:t>and translation)  </a:t>
            </a:r>
            <a:endParaRPr lang="en-US" sz="1100" baseline="-25000" dirty="0"/>
          </a:p>
        </p:txBody>
      </p:sp>
      <p:sp>
        <p:nvSpPr>
          <p:cNvPr id="10" name="TextBox 9"/>
          <p:cNvSpPr txBox="1"/>
          <p:nvPr/>
        </p:nvSpPr>
        <p:spPr>
          <a:xfrm>
            <a:off x="7793815" y="2473428"/>
            <a:ext cx="87556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3</a:t>
            </a:r>
            <a:r>
              <a:rPr lang="en-US" sz="1100" dirty="0" smtClean="0"/>
              <a:t>D World</a:t>
            </a:r>
          </a:p>
          <a:p>
            <a:pPr algn="ctr"/>
            <a:r>
              <a:rPr lang="en-US" sz="1100" dirty="0" smtClean="0"/>
              <a:t>Coordinates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660813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2900" y="3251200"/>
            <a:ext cx="1333500" cy="3429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1300" y="3684739"/>
            <a:ext cx="1536700" cy="4191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961550" y="3642174"/>
            <a:ext cx="16080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C is the Camera Centre</a:t>
            </a:r>
          </a:p>
          <a:p>
            <a:r>
              <a:rPr lang="en-US" sz="1200" dirty="0" smtClean="0"/>
              <a:t> to be estimated</a:t>
            </a:r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6961550" y="3259436"/>
            <a:ext cx="18479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 is the Projection Matrix </a:t>
            </a:r>
          </a:p>
        </p:txBody>
      </p:sp>
    </p:spTree>
    <p:extLst>
      <p:ext uri="{BB962C8B-B14F-4D97-AF65-F5344CB8AC3E}">
        <p14:creationId xmlns:p14="http://schemas.microsoft.com/office/powerpoint/2010/main" val="1139272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3658539" y="2051472"/>
                <a:ext cx="3647922" cy="23211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𝑥</m:t>
                      </m:r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r>
                        <a:rPr lang="en-US" b="0" i="1" smtClean="0">
                          <a:latin typeface="Cambria Math" charset="0"/>
                        </a:rPr>
                        <m:t>𝑝𝑜𝑖𝑛𝑡</m:t>
                      </m:r>
                      <m:r>
                        <a:rPr lang="en-US" b="0" i="1" smtClean="0">
                          <a:latin typeface="Cambria Math" charset="0"/>
                        </a:rPr>
                        <m:t> </m:t>
                      </m:r>
                      <m:r>
                        <a:rPr lang="en-US" b="0" i="1" smtClean="0">
                          <a:latin typeface="Cambria Math" charset="0"/>
                        </a:rPr>
                        <m:t>𝑜𝑛</m:t>
                      </m:r>
                      <m:r>
                        <a:rPr lang="en-US" b="0" i="1" smtClean="0">
                          <a:latin typeface="Cambria Math" charset="0"/>
                        </a:rPr>
                        <m:t> </m:t>
                      </m:r>
                      <m:r>
                        <a:rPr lang="en-US" b="0" i="1" smtClean="0">
                          <a:latin typeface="Cambria Math" charset="0"/>
                        </a:rPr>
                        <m:t>𝑖𝑚𝑎𝑔𝑒</m:t>
                      </m:r>
                      <m:r>
                        <a:rPr lang="en-US" b="0" i="1" smtClean="0">
                          <a:latin typeface="Cambria Math" charset="0"/>
                        </a:rPr>
                        <m:t> 1</m:t>
                      </m:r>
                      <m:r>
                        <a:rPr lang="en-US" b="0" i="0" smtClean="0">
                          <a:latin typeface="Cambria Math" charset="0"/>
                        </a:rPr>
                        <m:t>, </m:t>
                      </m:r>
                    </m:oMath>
                  </m:oMathPara>
                </a14:m>
                <a:endParaRPr lang="en-US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r>
                        <a:rPr lang="en-US" b="0" i="1" smtClean="0">
                          <a:latin typeface="Cambria Math" charset="0"/>
                        </a:rPr>
                        <m:t>𝑚𝑎𝑡𝑐h𝑖𝑛𝑔</m:t>
                      </m:r>
                      <m:r>
                        <a:rPr lang="en-US" b="0" i="1" smtClean="0">
                          <a:latin typeface="Cambria Math" charset="0"/>
                        </a:rPr>
                        <m:t> </m:t>
                      </m:r>
                      <m:r>
                        <a:rPr lang="en-US" b="0" i="1" smtClean="0">
                          <a:latin typeface="Cambria Math" charset="0"/>
                        </a:rPr>
                        <m:t>𝑝𝑜𝑖𝑛𝑡</m:t>
                      </m:r>
                      <m:r>
                        <a:rPr lang="en-US" b="0" i="1" smtClean="0">
                          <a:latin typeface="Cambria Math" charset="0"/>
                        </a:rPr>
                        <m:t> </m:t>
                      </m:r>
                      <m:r>
                        <a:rPr lang="en-US" b="0" i="1" smtClean="0">
                          <a:latin typeface="Cambria Math" charset="0"/>
                        </a:rPr>
                        <m:t>𝑜𝑛</m:t>
                      </m:r>
                      <m:r>
                        <a:rPr lang="en-US" b="0" i="1" smtClean="0">
                          <a:latin typeface="Cambria Math" charset="0"/>
                        </a:rPr>
                        <m:t> </m:t>
                      </m:r>
                      <m:r>
                        <a:rPr lang="en-US" b="0" i="1" smtClean="0">
                          <a:latin typeface="Cambria Math" charset="0"/>
                        </a:rPr>
                        <m:t>𝑖𝑚𝑎𝑔𝑒</m:t>
                      </m:r>
                      <m:r>
                        <a:rPr lang="en-US" b="0" i="1" smtClean="0">
                          <a:latin typeface="Cambria Math" charset="0"/>
                        </a:rPr>
                        <m:t> </m:t>
                      </m:r>
                      <m:r>
                        <a:rPr lang="en-US" b="0" i="0" smtClean="0">
                          <a:latin typeface="Cambria Math" charset="0"/>
                        </a:rPr>
                        <m:t>2, </m:t>
                      </m:r>
                    </m:oMath>
                  </m:oMathPara>
                </a14:m>
                <a:endParaRPr lang="en-US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𝐹</m:t>
                      </m:r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r>
                        <a:rPr lang="en-US" b="0" i="1" smtClean="0">
                          <a:latin typeface="Cambria Math" charset="0"/>
                        </a:rPr>
                        <m:t>𝐹𝑢𝑛𝑑𝑎𝑚𝑒𝑛𝑡𝑎𝑙</m:t>
                      </m:r>
                      <m:r>
                        <a:rPr lang="en-US" b="0" i="0" smtClean="0">
                          <a:latin typeface="Cambria Math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charset="0"/>
                        </a:rPr>
                        <m:t>Matrix</m:t>
                      </m:r>
                      <m:r>
                        <a:rPr lang="en-US" b="0" i="0" smtClean="0">
                          <a:latin typeface="Cambria Math" charset="0"/>
                        </a:rPr>
                        <m:t>,</m:t>
                      </m:r>
                    </m:oMath>
                  </m:oMathPara>
                </a14:m>
                <a:endParaRPr lang="en-US" b="0" i="1" dirty="0" smtClean="0">
                  <a:latin typeface="Cambria Math" charset="0"/>
                </a:endParaRPr>
              </a:p>
              <a:p>
                <a:pPr>
                  <a:lnSpc>
                    <a:spcPct val="200000"/>
                  </a:lnSpc>
                  <a:spcAft>
                    <a:spcPts val="1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  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charset="0"/>
                        </a:rPr>
                        <m:t>𝐹𝑥</m:t>
                      </m:r>
                      <m:r>
                        <a:rPr lang="en-US" b="0" i="1" smtClean="0">
                          <a:latin typeface="Cambria Math" charset="0"/>
                        </a:rPr>
                        <m:t>′</m:t>
                      </m:r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r>
                        <a:rPr lang="en-US" b="0" i="0" smtClean="0">
                          <a:latin typeface="Cambria Math" charset="0"/>
                        </a:rPr>
                        <m:t>0</m:t>
                      </m:r>
                    </m:oMath>
                  </m:oMathPara>
                </a14:m>
                <a:endParaRPr lang="en-US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𝑊h𝑒𝑟𝑒</m:t>
                      </m:r>
                      <m:r>
                        <a:rPr lang="en-US" b="0" i="1" smtClean="0">
                          <a:latin typeface="Cambria Math" charset="0"/>
                        </a:rPr>
                        <m:t> </m:t>
                      </m:r>
                      <m:r>
                        <a:rPr lang="en-US" b="0" i="1" smtClean="0">
                          <a:latin typeface="Cambria Math" charset="0"/>
                        </a:rPr>
                        <m:t>𝐹</m:t>
                      </m:r>
                      <m:r>
                        <a:rPr lang="en-US" b="0" i="1" smtClean="0">
                          <a:latin typeface="Cambria Math" charset="0"/>
                        </a:rPr>
                        <m:t>= </m:t>
                      </m:r>
                      <m:sSup>
                        <m:sSup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𝐾</m:t>
                          </m:r>
                        </m:e>
                        <m:sup>
                          <m:r>
                            <a:rPr lang="en-US" b="0" i="1" smtClean="0">
                              <a:latin typeface="Cambria Math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charset="0"/>
                        </a:rPr>
                        <m:t>𝐸</m:t>
                      </m:r>
                      <m:sSup>
                        <m:sSup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𝐾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′</m:t>
                          </m:r>
                        </m:e>
                        <m:sup>
                          <m:r>
                            <a:rPr lang="en-US" b="0" i="1" smtClean="0">
                              <a:latin typeface="Cambria Math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charset="0"/>
                        </a:rPr>
                        <m:t> </m:t>
                      </m:r>
                    </m:oMath>
                  </m:oMathPara>
                </a14:m>
                <a:endParaRPr lang="en-US" b="0" i="0" dirty="0" smtClean="0">
                  <a:latin typeface="Cambria Math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𝐾</m:t>
                      </m:r>
                      <m:r>
                        <a:rPr lang="en-US" b="0" i="1" smtClean="0">
                          <a:latin typeface="Cambria Math" charset="0"/>
                        </a:rPr>
                        <m:t>, </m:t>
                      </m:r>
                      <m:sSup>
                        <m:sSup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𝐾</m:t>
                          </m:r>
                        </m:e>
                        <m:sup>
                          <m:r>
                            <a:rPr lang="en-US" b="0" i="1" smtClean="0">
                              <a:latin typeface="Cambria Math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r>
                        <a:rPr lang="en-US" b="0" i="1" smtClean="0">
                          <a:latin typeface="Cambria Math" charset="0"/>
                        </a:rPr>
                        <m:t>𝑃𝑟𝑜𝑗𝑒𝑐𝑡𝑖𝑜𝑛</m:t>
                      </m:r>
                      <m:r>
                        <a:rPr lang="en-US" b="0" i="1" smtClean="0">
                          <a:latin typeface="Cambria Math" charset="0"/>
                        </a:rPr>
                        <m:t> </m:t>
                      </m:r>
                      <m:r>
                        <a:rPr lang="en-US" b="0" i="1" smtClean="0">
                          <a:latin typeface="Cambria Math" charset="0"/>
                        </a:rPr>
                        <m:t>𝑀𝑎𝑡𝑖𝑥</m:t>
                      </m:r>
                    </m:oMath>
                  </m:oMathPara>
                </a14:m>
                <a:endParaRPr lang="en-US" b="0" i="0" dirty="0" smtClean="0">
                  <a:latin typeface="Cambria Math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𝐸</m:t>
                      </m:r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r>
                        <a:rPr lang="en-US" b="0" i="1" smtClean="0">
                          <a:latin typeface="Cambria Math" charset="0"/>
                        </a:rPr>
                        <m:t>𝐸𝑠𝑠𝑒𝑛𝑡𝑖𝑎𝑙</m:t>
                      </m:r>
                      <m:r>
                        <a:rPr lang="en-US" b="0" i="1" smtClean="0">
                          <a:latin typeface="Cambria Math" charset="0"/>
                        </a:rPr>
                        <m:t> </m:t>
                      </m:r>
                      <m:r>
                        <a:rPr lang="en-US" b="0" i="1" smtClean="0">
                          <a:latin typeface="Cambria Math" charset="0"/>
                        </a:rPr>
                        <m:t>𝑀𝑎𝑡𝑟𝑖𝑥</m:t>
                      </m:r>
                    </m:oMath>
                  </m:oMathPara>
                </a14:m>
                <a:endParaRPr lang="en-US" b="0" i="0" dirty="0" smtClean="0">
                  <a:latin typeface="Cambria Math" charset="0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8539" y="2051472"/>
                <a:ext cx="3647922" cy="2321148"/>
              </a:xfrm>
              <a:prstGeom prst="rect">
                <a:avLst/>
              </a:prstGeom>
              <a:blipFill rotWithShape="0">
                <a:blip r:embed="rId2"/>
                <a:stretch>
                  <a:fillRect t="-15526" b="-1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/>
              <p:cNvSpPr/>
              <p:nvPr/>
            </p:nvSpPr>
            <p:spPr>
              <a:xfrm>
                <a:off x="4452916" y="5385423"/>
                <a:ext cx="2214131" cy="6591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200000"/>
                  </a:lnSpc>
                  <a:spcAft>
                    <a:spcPts val="1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i="1" smtClean="0">
                              <a:latin typeface="Cambria Math" charset="0"/>
                            </a:rPr>
                            <m:t> </m:t>
                          </m:r>
                          <m:r>
                            <a:rPr lang="en-US" i="1">
                              <a:latin typeface="Cambria Math" charset="0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 charset="0"/>
                            </a:rPr>
                            <m:t>𝑇</m:t>
                          </m:r>
                        </m:sup>
                      </m:sSup>
                      <m:r>
                        <a:rPr lang="en-US" i="1">
                          <a:latin typeface="Cambria Math" charset="0"/>
                        </a:rPr>
                        <m:t>𝐹</m:t>
                      </m:r>
                      <m:sSup>
                        <m:sSupPr>
                          <m:ctrlPr>
                            <a:rPr lang="en-US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charset="0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charset="0"/>
                        </a:rPr>
                        <m:t>&lt;</m:t>
                      </m:r>
                      <m:r>
                        <a:rPr lang="en-US" b="0" i="1" smtClean="0">
                          <a:latin typeface="Cambria Math" charset="0"/>
                        </a:rPr>
                        <m:t>𝑡h𝑟𝑒𝑠h𝑜𝑙𝑑</m:t>
                      </m:r>
                    </m:oMath>
                  </m:oMathPara>
                </a14:m>
                <a:endParaRPr lang="en-US" b="0" dirty="0" smtClean="0"/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2916" y="5385423"/>
                <a:ext cx="2214131" cy="65915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/>
              <p:cNvSpPr/>
              <p:nvPr/>
            </p:nvSpPr>
            <p:spPr>
              <a:xfrm>
                <a:off x="4602701" y="5200757"/>
                <a:ext cx="191456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charset="0"/>
                        </a:rPr>
                        <m:t> </m:t>
                      </m:r>
                      <m:r>
                        <a:rPr lang="en-US" i="1">
                          <a:latin typeface="Cambria Math" charset="0"/>
                        </a:rPr>
                        <m:t>𝑥</m:t>
                      </m:r>
                      <m:r>
                        <a:rPr lang="en-US" i="1">
                          <a:latin typeface="Cambria Math" charset="0"/>
                        </a:rPr>
                        <m:t> </m:t>
                      </m:r>
                      <m:r>
                        <a:rPr lang="en-US" i="1">
                          <a:latin typeface="Cambria Math" charset="0"/>
                        </a:rPr>
                        <m:t>𝑖𝑠</m:t>
                      </m:r>
                      <m:r>
                        <a:rPr lang="en-US" i="1">
                          <a:latin typeface="Cambria Math" charset="0"/>
                        </a:rPr>
                        <m:t> </m:t>
                      </m:r>
                      <m:r>
                        <a:rPr lang="en-US" i="1">
                          <a:latin typeface="Cambria Math" charset="0"/>
                        </a:rPr>
                        <m:t>𝑎𝑛</m:t>
                      </m:r>
                      <m:r>
                        <a:rPr lang="en-US" i="1">
                          <a:latin typeface="Cambria Math" charset="0"/>
                        </a:rPr>
                        <m:t> </m:t>
                      </m:r>
                      <m:r>
                        <a:rPr lang="en-US" i="1">
                          <a:latin typeface="Cambria Math" charset="0"/>
                        </a:rPr>
                        <m:t>𝑖𝑛𝑙𝑖𝑒𝑟</m:t>
                      </m:r>
                      <m:r>
                        <a:rPr lang="en-US" i="1">
                          <a:latin typeface="Cambria Math" charset="0"/>
                        </a:rPr>
                        <m:t> </m:t>
                      </m:r>
                      <m:r>
                        <a:rPr lang="en-US" i="1">
                          <a:latin typeface="Cambria Math" charset="0"/>
                        </a:rPr>
                        <m:t>𝑖𝑓</m:t>
                      </m:r>
                      <m:r>
                        <a:rPr lang="en-US" i="1">
                          <a:latin typeface="Cambria Math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2701" y="5200757"/>
                <a:ext cx="1914562" cy="369332"/>
              </a:xfrm>
              <a:prstGeom prst="rect">
                <a:avLst/>
              </a:prstGeom>
              <a:blipFill rotWithShape="0">
                <a:blip r:embed="rId4"/>
                <a:stretch>
                  <a:fillRect t="-96721" b="-1196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1817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3929" y="96419"/>
            <a:ext cx="1699793" cy="36995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9237" y="440089"/>
            <a:ext cx="7889178" cy="468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5679" y="908289"/>
            <a:ext cx="7863933" cy="196598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349286" y="2973140"/>
            <a:ext cx="2949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Solve f from </a:t>
            </a:r>
            <a:r>
              <a:rPr lang="en-US" b="1" dirty="0" err="1" smtClean="0"/>
              <a:t>Af</a:t>
            </a:r>
            <a:r>
              <a:rPr lang="en-US" b="1" dirty="0" smtClean="0"/>
              <a:t> = 0 </a:t>
            </a:r>
            <a:r>
              <a:rPr lang="en-US" dirty="0" smtClean="0"/>
              <a:t> using SVD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3104" y="3414651"/>
            <a:ext cx="3341439" cy="122746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6713" y="5191454"/>
            <a:ext cx="2781863" cy="139638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153106" y="4723254"/>
            <a:ext cx="3826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Resolve </a:t>
            </a:r>
            <a:r>
              <a:rPr lang="en-US" dirty="0" err="1" smtClean="0"/>
              <a:t>det</a:t>
            </a:r>
            <a:r>
              <a:rPr lang="en-US" dirty="0" smtClean="0"/>
              <a:t>(F) = 0 constraint using SVD</a:t>
            </a:r>
          </a:p>
        </p:txBody>
      </p:sp>
    </p:spTree>
    <p:extLst>
      <p:ext uri="{BB962C8B-B14F-4D97-AF65-F5344CB8AC3E}">
        <p14:creationId xmlns:p14="http://schemas.microsoft.com/office/powerpoint/2010/main" val="910866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622007" y="2157413"/>
                <a:ext cx="4423198" cy="7546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uk-UA" i="1" smtClean="0">
                              <a:latin typeface="Cambria Math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charset="0"/>
                              </a:rPr>
                              <m:t>[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𝑢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′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𝑣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′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1</m:t>
                            </m:r>
                          </m:e>
                        </m:mr>
                      </m:m>
                      <m:r>
                        <a:rPr lang="en-US" b="0" i="1" smtClean="0">
                          <a:latin typeface="Cambria Math" charset="0"/>
                        </a:rPr>
                        <m:t>]= </m:t>
                      </m:r>
                      <m:d>
                        <m:dPr>
                          <m:begChr m:val="["/>
                          <m:endChr m:val="]"/>
                          <m:ctrlPr>
                            <a:rPr lang="uk-UA" b="0" i="1" smtClean="0">
                              <a:latin typeface="Cambria Math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uk-UA" b="0" i="1" smtClean="0">
                                  <a:latin typeface="Cambria Math" charset="0"/>
                                </a:rPr>
                              </m:ctrlPr>
                            </m:eqArrPr>
                            <m:e>
                              <m:eqArr>
                                <m:eqArrPr>
                                  <m:ctrlPr>
                                    <a:rPr lang="uk-UA" b="0" i="1" smtClean="0">
                                      <a:latin typeface="Cambria Math" charset="0"/>
                                    </a:rPr>
                                  </m:ctrlPr>
                                </m:eqArr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3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uk-UA" b="0" i="1" smtClean="0">
                                          <a:latin typeface="Cambria Math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charset="0"/>
                                              </a:rPr>
                                              <m:t>𝑠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charset="0"/>
                                              </a:rPr>
                                              <m:t>𝑢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r>
                                          <a:rPr lang="en-US" b="0" i="1" smtClean="0">
                                            <a:latin typeface="Cambria Math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b="0" i="1" smtClean="0">
                                            <a:latin typeface="Cambria Math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</m:m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3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uk-UA" i="1" smtClean="0">
                                          <a:latin typeface="Cambria Math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i="1" smtClean="0">
                                                <a:latin typeface="Cambria Math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charset="0"/>
                                              </a:rPr>
                                              <m:t>𝑠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charset="0"/>
                                              </a:rPr>
                                              <m:t>𝑣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r>
                                          <a:rPr lang="en-US" b="0" i="1" smtClean="0">
                                            <a:latin typeface="Cambria Math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</m:m>
                                </m:e>
                              </m:eqAr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uk-UA" i="1" smtClean="0">
                                      <a:latin typeface="Cambria Math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eqAr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uk-UA" b="0" i="1" smtClean="0">
                              <a:latin typeface="Cambria Math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uk-UA" b="0" i="1" smtClean="0">
                                  <a:latin typeface="Cambria Math" charset="0"/>
                                </a:rPr>
                              </m:ctrlPr>
                            </m:eqArrPr>
                            <m:e>
                              <m:eqArr>
                                <m:eqArrPr>
                                  <m:ctrlPr>
                                    <a:rPr lang="uk-UA" b="0" i="1" smtClean="0">
                                      <a:latin typeface="Cambria Math" charset="0"/>
                                    </a:rPr>
                                  </m:ctrlPr>
                                </m:eqArr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3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uk-UA" b="0" i="1" smtClean="0">
                                          <a:latin typeface="Cambria Math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n-US" b="0" i="1" smtClean="0">
                                            <a:latin typeface="Cambria Math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b="0" i="1" smtClean="0">
                                                <a:latin typeface="Cambria Math" charset="0"/>
                                              </a:rPr>
                                              <m:t>𝑐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charset="0"/>
                                              </a:rPr>
                                              <m:t>𝑢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</m:m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3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uk-UA" i="1" smtClean="0">
                                          <a:latin typeface="Cambria Math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b="0" i="1" smtClean="0">
                                            <a:latin typeface="Cambria Math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b="0" i="1" smtClean="0">
                                                <a:latin typeface="Cambria Math" charset="0"/>
                                              </a:rPr>
                                              <m:t>𝑐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charset="0"/>
                                              </a:rPr>
                                              <m:t>𝑣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</m:m>
                                </m:e>
                              </m:eqAr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uk-UA" i="1" smtClean="0">
                                      <a:latin typeface="Cambria Math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eqAr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uk-UA" b="0" i="1" smtClean="0"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cs-CZ" b="0" i="1" smtClean="0"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2007" y="2157413"/>
                <a:ext cx="4423198" cy="75463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4622007" y="3143250"/>
            <a:ext cx="10607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Normalized </a:t>
            </a:r>
          </a:p>
          <a:p>
            <a:r>
              <a:rPr lang="en-US" sz="1400" dirty="0" smtClean="0"/>
              <a:t>coordinates</a:t>
            </a:r>
            <a:endParaRPr 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873357" y="3143250"/>
                <a:ext cx="147668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charset="0"/>
                          </a:rPr>
                          <m:t>𝑠</m:t>
                        </m:r>
                      </m:e>
                      <m:sub>
                        <m:r>
                          <a:rPr lang="en-US" sz="1400" b="0" i="1" smtClean="0">
                            <a:latin typeface="Cambria Math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sz="1400" dirty="0" smtClean="0"/>
                  <a:t> = variance of u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charset="0"/>
                          </a:rPr>
                          <m:t>𝑠</m:t>
                        </m:r>
                      </m:e>
                      <m:sub>
                        <m:r>
                          <a:rPr lang="en-US" sz="1400" b="0" i="1" smtClean="0">
                            <a:latin typeface="Cambria Math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sz="1400" dirty="0" smtClean="0"/>
                  <a:t> = variance of v</a:t>
                </a:r>
                <a:endParaRPr lang="en-US" sz="1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3357" y="3143250"/>
                <a:ext cx="1476686" cy="523220"/>
              </a:xfrm>
              <a:prstGeom prst="rect">
                <a:avLst/>
              </a:prstGeom>
              <a:blipFill rotWithShape="0">
                <a:blip r:embed="rId3"/>
                <a:stretch>
                  <a:fillRect t="-2353" b="-11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7350043" y="3143250"/>
                <a:ext cx="124264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charset="0"/>
                          </a:rPr>
                          <m:t>𝑐</m:t>
                        </m:r>
                      </m:e>
                      <m:sub>
                        <m:r>
                          <a:rPr lang="en-US" sz="1400" b="0" i="1" smtClean="0">
                            <a:latin typeface="Cambria Math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sz="1400" dirty="0" smtClean="0"/>
                  <a:t>= mean of u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charset="0"/>
                          </a:rPr>
                          <m:t>𝑐</m:t>
                        </m:r>
                      </m:e>
                      <m:sub>
                        <m:r>
                          <a:rPr lang="en-US" sz="1400" b="0" i="1" smtClean="0">
                            <a:latin typeface="Cambria Math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sz="1400" dirty="0" smtClean="0"/>
                  <a:t> = mean of v</a:t>
                </a:r>
                <a:endParaRPr lang="en-US" sz="1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0043" y="3143250"/>
                <a:ext cx="1242648" cy="523220"/>
              </a:xfrm>
              <a:prstGeom prst="rect">
                <a:avLst/>
              </a:prstGeom>
              <a:blipFill rotWithShape="0">
                <a:blip r:embed="rId4"/>
                <a:stretch>
                  <a:fillRect t="-2353" r="-490" b="-11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8592691" y="3154726"/>
            <a:ext cx="1264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Un-normalized</a:t>
            </a:r>
          </a:p>
          <a:p>
            <a:r>
              <a:rPr lang="en-US" sz="1400" dirty="0" smtClean="0"/>
              <a:t>coordinates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837211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3743326" y="1500188"/>
                <a:ext cx="3811941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de-DE" dirty="0"/>
                        <m:t>0.7679      -0.4938      -0.0234      0.0067 </m:t>
                      </m:r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de-DE" dirty="0"/>
                        <m:t>-0.0852     -0.0915      -0.9065     -0.0878 </m:t>
                      </m:r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de-DE" dirty="0"/>
                        <m:t>0.1827       0.2988      -0.0742      1.0000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326" y="1500188"/>
                <a:ext cx="3811941" cy="830997"/>
              </a:xfrm>
              <a:prstGeom prst="rect">
                <a:avLst/>
              </a:prstGeom>
              <a:blipFill rotWithShape="0">
                <a:blip r:embed="rId2"/>
                <a:stretch>
                  <a:fillRect l="-800" t="-735" r="-2080" b="-11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Double Bracket 5"/>
          <p:cNvSpPr/>
          <p:nvPr/>
        </p:nvSpPr>
        <p:spPr>
          <a:xfrm>
            <a:off x="4314823" y="3186112"/>
            <a:ext cx="2709863" cy="914399"/>
          </a:xfrm>
          <a:prstGeom prst="bracketPair">
            <a:avLst/>
          </a:prstGeom>
          <a:noFill/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9101138" y="507206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4314823" y="3177181"/>
            <a:ext cx="2667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-0.0000   -0.0000    0.0008   -0.0000   -0.0000    0.0016    0.0002   -0.0007   -1.2410</a:t>
            </a:r>
          </a:p>
        </p:txBody>
      </p:sp>
    </p:spTree>
    <p:extLst>
      <p:ext uri="{BB962C8B-B14F-4D97-AF65-F5344CB8AC3E}">
        <p14:creationId xmlns:p14="http://schemas.microsoft.com/office/powerpoint/2010/main" val="2042804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931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1051</TotalTime>
  <Words>91</Words>
  <Application>Microsoft Macintosh PowerPoint</Application>
  <PresentationFormat>Widescreen</PresentationFormat>
  <Paragraphs>34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Calibri</vt:lpstr>
      <vt:lpstr>Calibri Light</vt:lpstr>
      <vt:lpstr>Cambria Math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Anisha Gartia</dc:creator>
  <cp:lastModifiedBy>Anisha Gartia</cp:lastModifiedBy>
  <cp:revision>14</cp:revision>
  <dcterms:created xsi:type="dcterms:W3CDTF">2016-10-11T06:22:01Z</dcterms:created>
  <dcterms:modified xsi:type="dcterms:W3CDTF">2016-10-12T03:00:43Z</dcterms:modified>
</cp:coreProperties>
</file>