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347" r:id="rId3"/>
    <p:sldId id="256" r:id="rId4"/>
    <p:sldId id="305" r:id="rId5"/>
    <p:sldId id="313" r:id="rId6"/>
    <p:sldId id="338" r:id="rId7"/>
    <p:sldId id="343" r:id="rId8"/>
    <p:sldId id="340" r:id="rId9"/>
    <p:sldId id="346" r:id="rId10"/>
    <p:sldId id="348" r:id="rId11"/>
    <p:sldId id="349" r:id="rId12"/>
    <p:sldId id="328" r:id="rId13"/>
    <p:sldId id="329" r:id="rId14"/>
    <p:sldId id="352" r:id="rId15"/>
    <p:sldId id="279" r:id="rId16"/>
    <p:sldId id="332" r:id="rId17"/>
    <p:sldId id="318" r:id="rId18"/>
    <p:sldId id="331" r:id="rId19"/>
    <p:sldId id="333" r:id="rId20"/>
    <p:sldId id="324" r:id="rId21"/>
    <p:sldId id="355" r:id="rId22"/>
    <p:sldId id="335" r:id="rId23"/>
    <p:sldId id="326" r:id="rId24"/>
    <p:sldId id="353" r:id="rId25"/>
    <p:sldId id="336" r:id="rId26"/>
    <p:sldId id="354" r:id="rId27"/>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A1D705-4BF4-4B80-B797-2815F6883F99}">
          <p14:sldIdLst>
            <p14:sldId id="347"/>
            <p14:sldId id="256"/>
            <p14:sldId id="305"/>
            <p14:sldId id="313"/>
            <p14:sldId id="338"/>
            <p14:sldId id="343"/>
            <p14:sldId id="340"/>
            <p14:sldId id="346"/>
            <p14:sldId id="348"/>
            <p14:sldId id="349"/>
            <p14:sldId id="328"/>
            <p14:sldId id="329"/>
            <p14:sldId id="352"/>
            <p14:sldId id="279"/>
            <p14:sldId id="332"/>
            <p14:sldId id="318"/>
            <p14:sldId id="331"/>
            <p14:sldId id="333"/>
            <p14:sldId id="324"/>
            <p14:sldId id="355"/>
            <p14:sldId id="335"/>
            <p14:sldId id="326"/>
            <p14:sldId id="353"/>
            <p14:sldId id="336"/>
            <p14:sldId id="3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ye Rennell" initials="CKR" lastIdx="1" clrIdx="0">
    <p:extLst>
      <p:ext uri="{19B8F6BF-5375-455C-9EA6-DF929625EA0E}">
        <p15:presenceInfo xmlns:p15="http://schemas.microsoft.com/office/powerpoint/2012/main" userId="Kellye Re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04" autoAdjust="0"/>
    <p:restoredTop sz="96186" autoAdjust="0"/>
  </p:normalViewPr>
  <p:slideViewPr>
    <p:cSldViewPr snapToGrid="0">
      <p:cViewPr varScale="1">
        <p:scale>
          <a:sx n="118" d="100"/>
          <a:sy n="118" d="100"/>
        </p:scale>
        <p:origin x="560" y="20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B6C32DF9-2207-4CD3-8F66-02356436DD12}" type="datetimeFigureOut">
              <a:rPr lang="en-US" smtClean="0"/>
              <a:t>9/12/19</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1A10DEEB-9AED-48A6-97D6-E31E1D195F0F}" type="slidenum">
              <a:rPr lang="en-US" smtClean="0"/>
              <a:t>‹#›</a:t>
            </a:fld>
            <a:endParaRPr lang="en-US"/>
          </a:p>
        </p:txBody>
      </p:sp>
    </p:spTree>
    <p:extLst>
      <p:ext uri="{BB962C8B-B14F-4D97-AF65-F5344CB8AC3E}">
        <p14:creationId xmlns:p14="http://schemas.microsoft.com/office/powerpoint/2010/main" val="69225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7E232C-F1F8-4512-8799-99D76D94F22B}"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201637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E232C-F1F8-4512-8799-99D76D94F22B}"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45337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E232C-F1F8-4512-8799-99D76D94F22B}"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85202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57CE-AD56-4101-97DD-CEF739EB2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72685C-CD91-48D4-8715-9FB923139BC4}"/>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55B6C9-B524-4F5C-BF07-724F43539F78}"/>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5" name="Footer Placeholder 4">
            <a:extLst>
              <a:ext uri="{FF2B5EF4-FFF2-40B4-BE49-F238E27FC236}">
                <a16:creationId xmlns:a16="http://schemas.microsoft.com/office/drawing/2014/main" id="{D01B6E68-F24D-448E-B7BE-82A64D508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6EB2F-C37F-4239-A402-A64ADC20B760}"/>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541002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DA93-605D-4A3E-9430-7751672BD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2E0FB-3106-4D8D-B439-069866A3B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03D0B-2835-44BC-B1C0-B00FE8371ABE}"/>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5" name="Footer Placeholder 4">
            <a:extLst>
              <a:ext uri="{FF2B5EF4-FFF2-40B4-BE49-F238E27FC236}">
                <a16:creationId xmlns:a16="http://schemas.microsoft.com/office/drawing/2014/main" id="{DA7A9354-97C7-482C-B3BB-73B2A6B7B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D98BD-4722-4841-932A-05F51887BEBE}"/>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282226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8E08-54F2-41E2-A007-5DEBC34C29CF}"/>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E205A6-F350-4E41-B2A3-F3369B215F95}"/>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79067-7C45-4F42-80A3-CF942C4A50C7}"/>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5" name="Footer Placeholder 4">
            <a:extLst>
              <a:ext uri="{FF2B5EF4-FFF2-40B4-BE49-F238E27FC236}">
                <a16:creationId xmlns:a16="http://schemas.microsoft.com/office/drawing/2014/main" id="{36A75D26-3567-4E42-A736-B1D1A1CDD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F8261-6B57-4A9F-8AA8-682C2401419A}"/>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2220002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6694-1465-4D6F-8BF6-05754F73F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AA749-CB29-4973-ACB9-A00EE1AC8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BE76F5-B8F2-4591-88FF-A36F649AD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C2D477-A3BA-40D5-93BF-C7FC96B8E6B7}"/>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6" name="Footer Placeholder 5">
            <a:extLst>
              <a:ext uri="{FF2B5EF4-FFF2-40B4-BE49-F238E27FC236}">
                <a16:creationId xmlns:a16="http://schemas.microsoft.com/office/drawing/2014/main" id="{2EF413B8-6DB3-4F69-B9E2-3D18E3682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87D26-686C-4C84-AD95-5D6D5BD8A70F}"/>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115891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8D4A-D236-4F01-AC92-55AF7529AF0D}"/>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141B3-DF7F-471E-A04E-00B9B868C242}"/>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F68FF-ACDB-4F54-9B10-8ECDAF64CED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6C1E5E-EDFE-4336-AF68-972B65E93FE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8CC39-27EF-4E93-B5BB-034E4C3A2DD0}"/>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6D0F-4801-4D43-8C8D-DFFB2AE366A1}"/>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8" name="Footer Placeholder 7">
            <a:extLst>
              <a:ext uri="{FF2B5EF4-FFF2-40B4-BE49-F238E27FC236}">
                <a16:creationId xmlns:a16="http://schemas.microsoft.com/office/drawing/2014/main" id="{1FED66B4-B6F3-486D-B444-EA8D5C093F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97D3A1-9155-4859-A8E5-8917AD0D9228}"/>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405452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1B7E-6693-4AA9-A1E4-D6F7452EE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47DBC-9C2F-4CC4-990A-67CF1C09D071}"/>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4" name="Footer Placeholder 3">
            <a:extLst>
              <a:ext uri="{FF2B5EF4-FFF2-40B4-BE49-F238E27FC236}">
                <a16:creationId xmlns:a16="http://schemas.microsoft.com/office/drawing/2014/main" id="{6FBA03B8-A26C-4406-9E2C-845A496160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CD69FF-6E71-4D59-AFCF-000A5FEAFA3C}"/>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820739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6F380-87C9-4AE6-93BC-67F412FF9B69}"/>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3" name="Footer Placeholder 2">
            <a:extLst>
              <a:ext uri="{FF2B5EF4-FFF2-40B4-BE49-F238E27FC236}">
                <a16:creationId xmlns:a16="http://schemas.microsoft.com/office/drawing/2014/main" id="{6C042240-0D9E-48FE-B097-BC62C8D219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E9D78D-ED23-49AA-AC38-F505F8EB0393}"/>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2234288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E04A-9AC5-4649-A157-8ECB3B983A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9BEEA-CF6E-47FC-B9F3-7E324012C189}"/>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771AA1-5EAE-4529-8D00-AAFB8E784A4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4F575-759B-444B-B422-5785CEF66990}"/>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6" name="Footer Placeholder 5">
            <a:extLst>
              <a:ext uri="{FF2B5EF4-FFF2-40B4-BE49-F238E27FC236}">
                <a16:creationId xmlns:a16="http://schemas.microsoft.com/office/drawing/2014/main" id="{6B673AF4-E82E-4860-BA78-FDBEFA68E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A9264-7651-4963-85C7-3AAD02E5EB14}"/>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180069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E232C-F1F8-4512-8799-99D76D94F22B}"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2387829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0D62-FC7D-4271-B3EF-2AECFE6EC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520B9-E242-4EB6-942A-756C9E94BA2A}"/>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A291BAE4-62AD-49EF-BE67-2AAB2C1A1C6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68A69-6EEA-467F-8427-EB5B8DE74286}"/>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6" name="Footer Placeholder 5">
            <a:extLst>
              <a:ext uri="{FF2B5EF4-FFF2-40B4-BE49-F238E27FC236}">
                <a16:creationId xmlns:a16="http://schemas.microsoft.com/office/drawing/2014/main" id="{3B3908A4-4127-4288-AF07-133C5CDB4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27430-B867-49DD-8209-CFA9BFC2829E}"/>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1464426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121B-53FB-496C-AE48-2CEF45B20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062C8C-824E-4DB3-ADE1-9E018709C0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91211-7A07-47D0-AED2-C69BCD8D2A0E}"/>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5" name="Footer Placeholder 4">
            <a:extLst>
              <a:ext uri="{FF2B5EF4-FFF2-40B4-BE49-F238E27FC236}">
                <a16:creationId xmlns:a16="http://schemas.microsoft.com/office/drawing/2014/main" id="{29215E7F-17C1-4898-8470-72DAA3895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D04C4-BAF4-47BC-B331-04936E125156}"/>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427017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39DDE-CBC3-490D-9747-B0059DED53DF}"/>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AFD65-CDFE-4561-B326-303C0D46FA7A}"/>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33EA4-DCE8-41F4-8D8C-7077C0EAD702}"/>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5" name="Footer Placeholder 4">
            <a:extLst>
              <a:ext uri="{FF2B5EF4-FFF2-40B4-BE49-F238E27FC236}">
                <a16:creationId xmlns:a16="http://schemas.microsoft.com/office/drawing/2014/main" id="{C3C79000-85FD-4725-B280-61E8BB389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36BC8-A007-4722-899C-A04C21444B17}"/>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4032651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1284-EADF-48F2-B7BC-963130305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D3135-3E1D-4103-B7BE-B8AE6B8AD4B4}"/>
              </a:ext>
            </a:extLst>
          </p:cNvPr>
          <p:cNvSpPr>
            <a:spLocks noGrp="1"/>
          </p:cNvSpPr>
          <p:nvPr>
            <p:ph type="dt" sz="half" idx="10"/>
          </p:nvPr>
        </p:nvSpPr>
        <p:spPr/>
        <p:txBody>
          <a:bodyPr/>
          <a:lstStyle/>
          <a:p>
            <a:fld id="{5A97B111-264A-4133-AA2D-D92285D9BE87}" type="datetimeFigureOut">
              <a:rPr lang="en-US" smtClean="0"/>
              <a:t>9/12/19</a:t>
            </a:fld>
            <a:endParaRPr lang="en-US"/>
          </a:p>
        </p:txBody>
      </p:sp>
      <p:sp>
        <p:nvSpPr>
          <p:cNvPr id="4" name="Footer Placeholder 3">
            <a:extLst>
              <a:ext uri="{FF2B5EF4-FFF2-40B4-BE49-F238E27FC236}">
                <a16:creationId xmlns:a16="http://schemas.microsoft.com/office/drawing/2014/main" id="{BE75A352-651F-4130-A493-FCAEF78135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E6528-FD05-4032-B207-E6A8A2DA57FB}"/>
              </a:ext>
            </a:extLst>
          </p:cNvPr>
          <p:cNvSpPr>
            <a:spLocks noGrp="1"/>
          </p:cNvSpPr>
          <p:nvPr>
            <p:ph type="sldNum" sz="quarter" idx="12"/>
          </p:nvPr>
        </p:nvSpPr>
        <p:spPr/>
        <p:txBody>
          <a:bodyPr/>
          <a:lstStyle/>
          <a:p>
            <a:fld id="{43F0A046-3EED-459D-AD1E-A9CA3C4C361A}" type="slidenum">
              <a:rPr lang="en-US" smtClean="0"/>
              <a:t>‹#›</a:t>
            </a:fld>
            <a:endParaRPr lang="en-US"/>
          </a:p>
        </p:txBody>
      </p:sp>
    </p:spTree>
    <p:extLst>
      <p:ext uri="{BB962C8B-B14F-4D97-AF65-F5344CB8AC3E}">
        <p14:creationId xmlns:p14="http://schemas.microsoft.com/office/powerpoint/2010/main" val="285094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7E232C-F1F8-4512-8799-99D76D94F22B}" type="datetimeFigureOut">
              <a:rPr lang="en-US" smtClean="0"/>
              <a:t>9/12/19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7264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E232C-F1F8-4512-8799-99D76D94F22B}"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49404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7E232C-F1F8-4512-8799-99D76D94F22B}" type="datetimeFigureOut">
              <a:rPr lang="en-US" smtClean="0"/>
              <a:t>9/12/19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25499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7E232C-F1F8-4512-8799-99D76D94F22B}" type="datetimeFigureOut">
              <a:rPr lang="en-US" smtClean="0"/>
              <a:t>9/12/19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04174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E232C-F1F8-4512-8799-99D76D94F22B}" type="datetimeFigureOut">
              <a:rPr lang="en-US" smtClean="0"/>
              <a:t>9/12/19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21053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E232C-F1F8-4512-8799-99D76D94F22B}"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163817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3"/>
            <a:ext cx="617220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E232C-F1F8-4512-8799-99D76D94F22B}" type="datetimeFigureOut">
              <a:rPr lang="en-US" smtClean="0"/>
              <a:t>9/12/19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696C4-AE65-49E4-B9BA-F285E63B30ED}" type="slidenum">
              <a:rPr lang="en-US" smtClean="0"/>
              <a:t>‹#›</a:t>
            </a:fld>
            <a:endParaRPr lang="en-US"/>
          </a:p>
        </p:txBody>
      </p:sp>
    </p:spTree>
    <p:extLst>
      <p:ext uri="{BB962C8B-B14F-4D97-AF65-F5344CB8AC3E}">
        <p14:creationId xmlns:p14="http://schemas.microsoft.com/office/powerpoint/2010/main" val="43564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E232C-F1F8-4512-8799-99D76D94F22B}" type="datetimeFigureOut">
              <a:rPr lang="en-US" smtClean="0"/>
              <a:t>9/12/19</a:t>
            </a:fld>
            <a:endParaRPr lang="en-US"/>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696C4-AE65-49E4-B9BA-F285E63B30ED}" type="slidenum">
              <a:rPr lang="en-US" smtClean="0"/>
              <a:t>‹#›</a:t>
            </a:fld>
            <a:endParaRPr lang="en-US"/>
          </a:p>
        </p:txBody>
      </p:sp>
    </p:spTree>
    <p:extLst>
      <p:ext uri="{BB962C8B-B14F-4D97-AF65-F5344CB8AC3E}">
        <p14:creationId xmlns:p14="http://schemas.microsoft.com/office/powerpoint/2010/main" val="3051090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F965F-16E7-4013-A600-CD9D1ABDA44A}"/>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E0C193-3C33-4D07-9D3F-323BB0CBD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F48C1-F1F9-463C-A33B-01E1F4F48973}"/>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7B111-264A-4133-AA2D-D92285D9BE87}" type="datetimeFigureOut">
              <a:rPr lang="en-US" smtClean="0"/>
              <a:t>9/12/19</a:t>
            </a:fld>
            <a:endParaRPr lang="en-US"/>
          </a:p>
        </p:txBody>
      </p:sp>
      <p:sp>
        <p:nvSpPr>
          <p:cNvPr id="5" name="Footer Placeholder 4">
            <a:extLst>
              <a:ext uri="{FF2B5EF4-FFF2-40B4-BE49-F238E27FC236}">
                <a16:creationId xmlns:a16="http://schemas.microsoft.com/office/drawing/2014/main" id="{73F605D1-9552-4646-9313-8CFE06D09E8F}"/>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29A7ED-2195-4ADA-99CA-94F0B724DAE4}"/>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0A046-3EED-459D-AD1E-A9CA3C4C361A}" type="slidenum">
              <a:rPr lang="en-US" smtClean="0"/>
              <a:t>‹#›</a:t>
            </a:fld>
            <a:endParaRPr lang="en-US"/>
          </a:p>
        </p:txBody>
      </p:sp>
    </p:spTree>
    <p:extLst>
      <p:ext uri="{BB962C8B-B14F-4D97-AF65-F5344CB8AC3E}">
        <p14:creationId xmlns:p14="http://schemas.microsoft.com/office/powerpoint/2010/main" val="6786620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6E5DA-4875-46C5-8575-8CC80CA77613}"/>
              </a:ext>
            </a:extLst>
          </p:cNvPr>
          <p:cNvSpPr>
            <a:spLocks noGrp="1"/>
          </p:cNvSpPr>
          <p:nvPr>
            <p:ph type="title"/>
          </p:nvPr>
        </p:nvSpPr>
        <p:spPr>
          <a:xfrm>
            <a:off x="200298" y="803706"/>
            <a:ext cx="5068389" cy="3034857"/>
          </a:xfrm>
        </p:spPr>
        <p:txBody>
          <a:bodyPr vert="horz" lIns="91440" tIns="45720" rIns="91440" bIns="45720" rtlCol="0" anchor="ctr">
            <a:normAutofit/>
          </a:bodyPr>
          <a:lstStyle/>
          <a:p>
            <a:pPr algn="ctr" defTabSz="914377"/>
            <a:r>
              <a:rPr lang="en-US" sz="4000" dirty="0">
                <a:solidFill>
                  <a:srgbClr val="FFFFFF"/>
                </a:solidFill>
                <a:effectLst>
                  <a:outerShdw blurRad="50800" dist="38100" algn="l" rotWithShape="0">
                    <a:prstClr val="black">
                      <a:alpha val="40000"/>
                    </a:prstClr>
                  </a:outerShdw>
                </a:effectLst>
                <a:latin typeface="Arial Black" panose="020B0A04020102020204" pitchFamily="34" charset="0"/>
              </a:rPr>
              <a:t>Texas Food Deserts</a:t>
            </a:r>
            <a:br>
              <a:rPr lang="en-US" sz="4000" dirty="0">
                <a:solidFill>
                  <a:srgbClr val="FFFFFF"/>
                </a:solidFill>
                <a:latin typeface="Arial Black" panose="020B0A04020102020204" pitchFamily="34" charset="0"/>
              </a:rPr>
            </a:br>
            <a:endParaRPr lang="en-US" sz="2800" dirty="0">
              <a:solidFill>
                <a:srgbClr val="FFFFFF"/>
              </a:solidFill>
              <a:latin typeface="Arial Black" panose="020B0A04020102020204" pitchFamily="34" charset="0"/>
            </a:endParaRPr>
          </a:p>
        </p:txBody>
      </p:sp>
      <p:sp>
        <p:nvSpPr>
          <p:cNvPr id="3" name="Subtitle 2">
            <a:extLst>
              <a:ext uri="{FF2B5EF4-FFF2-40B4-BE49-F238E27FC236}">
                <a16:creationId xmlns:a16="http://schemas.microsoft.com/office/drawing/2014/main" id="{33A5F53A-972E-48AE-95C8-B8DDBBE56F41}"/>
              </a:ext>
            </a:extLst>
          </p:cNvPr>
          <p:cNvSpPr>
            <a:spLocks noGrp="1"/>
          </p:cNvSpPr>
          <p:nvPr>
            <p:ph type="body" idx="1"/>
          </p:nvPr>
        </p:nvSpPr>
        <p:spPr>
          <a:xfrm>
            <a:off x="786679" y="4019316"/>
            <a:ext cx="2984132" cy="2205732"/>
          </a:xfrm>
        </p:spPr>
        <p:txBody>
          <a:bodyPr vert="horz" lIns="91440" tIns="45720" rIns="91440" bIns="45720" rtlCol="0" anchor="t">
            <a:normAutofit/>
          </a:bodyPr>
          <a:lstStyle/>
          <a:p>
            <a:pPr defTabSz="914377"/>
            <a:r>
              <a:rPr lang="en-US" kern="1200" dirty="0">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rPr>
              <a:t>Lynn </a:t>
            </a:r>
            <a:r>
              <a:rPr lang="en-US" kern="1200" dirty="0" err="1">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rPr>
              <a:t>Leifker</a:t>
            </a:r>
            <a:endParaRPr lang="en-US" dirty="0">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endParaRPr>
          </a:p>
          <a:p>
            <a:pPr defTabSz="914377"/>
            <a:r>
              <a:rPr lang="en-US" kern="1200" dirty="0">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rPr>
              <a:t>Kellye Rennell</a:t>
            </a:r>
          </a:p>
        </p:txBody>
      </p:sp>
      <p:cxnSp>
        <p:nvCxnSpPr>
          <p:cNvPr id="24" name="Straight Connector 23">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6EA51F9-BB43-4861-9DBC-4F75EE30E9CB}"/>
              </a:ext>
            </a:extLst>
          </p:cNvPr>
          <p:cNvSpPr/>
          <p:nvPr/>
        </p:nvSpPr>
        <p:spPr>
          <a:xfrm>
            <a:off x="5895702" y="1319554"/>
            <a:ext cx="6096000" cy="3416320"/>
          </a:xfrm>
          <a:prstGeom prst="rect">
            <a:avLst/>
          </a:prstGeom>
        </p:spPr>
        <p:txBody>
          <a:bodyPr>
            <a:spAutoFit/>
          </a:bodyPr>
          <a:lstStyle/>
          <a:p>
            <a:pPr marL="285750" indent="-285750">
              <a:buBlip>
                <a:blip r:embed="rId2">
                  <a:extLst>
                    <a:ext uri="{96DAC541-7B7A-43D3-8B79-37D633B846F1}">
                      <asvg:svgBlip xmlns:asvg="http://schemas.microsoft.com/office/drawing/2016/SVG/main" r:embed="rId3"/>
                    </a:ext>
                  </a:extLst>
                </a:blip>
              </a:buBlip>
            </a:pPr>
            <a:endParaRPr lang="en-US" dirty="0"/>
          </a:p>
          <a:p>
            <a:pPr marL="285750" indent="-285750">
              <a:buBlip>
                <a:blip r:embed="rId2">
                  <a:extLst>
                    <a:ext uri="{96DAC541-7B7A-43D3-8B79-37D633B846F1}">
                      <asvg:svgBlip xmlns:asvg="http://schemas.microsoft.com/office/drawing/2016/SVG/main" r:embed="rId3"/>
                    </a:ext>
                  </a:extLst>
                </a:blip>
              </a:buBlip>
            </a:pPr>
            <a:r>
              <a:rPr lang="en-US" dirty="0"/>
              <a:t>A food desert is an area that lacks access to affordable and fresh fruits, vegetables, whole grains, and dairy items. We chose to study their occurrence in three urban areas: Austin, Dallas, and Laredo, Texas. </a:t>
            </a:r>
          </a:p>
          <a:p>
            <a:pPr marL="285750" indent="-285750">
              <a:buBlip>
                <a:blip r:embed="rId2">
                  <a:extLst>
                    <a:ext uri="{96DAC541-7B7A-43D3-8B79-37D633B846F1}">
                      <asvg:svgBlip xmlns:asvg="http://schemas.microsoft.com/office/drawing/2016/SVG/main" r:embed="rId3"/>
                    </a:ext>
                  </a:extLst>
                </a:blip>
              </a:buBlip>
            </a:pPr>
            <a:endParaRPr lang="en-US" dirty="0"/>
          </a:p>
          <a:p>
            <a:pPr marL="285750" indent="-285750">
              <a:buBlip>
                <a:blip r:embed="rId2">
                  <a:extLst>
                    <a:ext uri="{96DAC541-7B7A-43D3-8B79-37D633B846F1}">
                      <asvg:svgBlip xmlns:asvg="http://schemas.microsoft.com/office/drawing/2016/SVG/main" r:embed="rId3"/>
                    </a:ext>
                  </a:extLst>
                </a:blip>
              </a:buBlip>
            </a:pPr>
            <a:r>
              <a:rPr lang="en-US" dirty="0"/>
              <a:t>This phenomenon impacts low-income areas where residents are less likely to have access to transportation and are more negatively affected by supermarket distance than residents who reside in wealthier areas</a:t>
            </a:r>
          </a:p>
          <a:p>
            <a:endParaRPr lang="en-US" dirty="0"/>
          </a:p>
        </p:txBody>
      </p:sp>
    </p:spTree>
    <p:extLst>
      <p:ext uri="{BB962C8B-B14F-4D97-AF65-F5344CB8AC3E}">
        <p14:creationId xmlns:p14="http://schemas.microsoft.com/office/powerpoint/2010/main" val="224211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E1771-BC9D-4A24-B8E7-F2B2DA947400}"/>
              </a:ext>
            </a:extLst>
          </p:cNvPr>
          <p:cNvSpPr>
            <a:spLocks noGrp="1"/>
          </p:cNvSpPr>
          <p:nvPr>
            <p:ph sz="half" idx="2"/>
          </p:nvPr>
        </p:nvSpPr>
        <p:spPr>
          <a:xfrm>
            <a:off x="-6062251" y="1414315"/>
            <a:ext cx="5453927" cy="4272264"/>
          </a:xfrm>
        </p:spPr>
        <p:txBody>
          <a:bodyPr lIns="0" rIns="0" anchor="ctr">
            <a:normAutofit/>
          </a:bodyPr>
          <a:lstStyle/>
          <a:p>
            <a:endParaRPr lang="en-US" sz="2400" dirty="0"/>
          </a:p>
        </p:txBody>
      </p:sp>
      <p:sp>
        <p:nvSpPr>
          <p:cNvPr id="7" name="Content Placeholder 6">
            <a:extLst>
              <a:ext uri="{FF2B5EF4-FFF2-40B4-BE49-F238E27FC236}">
                <a16:creationId xmlns:a16="http://schemas.microsoft.com/office/drawing/2014/main" id="{A517F7D8-2A6B-4513-A5DC-526C32907CC0}"/>
              </a:ext>
            </a:extLst>
          </p:cNvPr>
          <p:cNvSpPr>
            <a:spLocks noGrp="1"/>
          </p:cNvSpPr>
          <p:nvPr>
            <p:ph sz="quarter" idx="4"/>
          </p:nvPr>
        </p:nvSpPr>
        <p:spPr>
          <a:xfrm>
            <a:off x="718457" y="1552540"/>
            <a:ext cx="10831469" cy="4340868"/>
          </a:xfrm>
        </p:spPr>
        <p:txBody>
          <a:bodyPr>
            <a:normAutofit/>
          </a:bodyPr>
          <a:lstStyle/>
          <a:p>
            <a:pPr marL="457189" lvl="1" indent="0">
              <a:buNone/>
            </a:pPr>
            <a:endParaRPr lang="en-US" sz="2600" dirty="0"/>
          </a:p>
          <a:p>
            <a:pPr lvl="1"/>
            <a:endParaRPr lang="en-US" dirty="0"/>
          </a:p>
          <a:p>
            <a:pPr marL="457189" lvl="1" indent="0">
              <a:buNone/>
            </a:pPr>
            <a:endParaRPr lang="en-US" dirty="0"/>
          </a:p>
        </p:txBody>
      </p:sp>
      <p:sp>
        <p:nvSpPr>
          <p:cNvPr id="11" name="Content Placeholder 2">
            <a:extLst>
              <a:ext uri="{FF2B5EF4-FFF2-40B4-BE49-F238E27FC236}">
                <a16:creationId xmlns:a16="http://schemas.microsoft.com/office/drawing/2014/main" id="{053BC6B1-CA43-4C2B-8157-6A8FF1CBDFC6}"/>
              </a:ext>
            </a:extLst>
          </p:cNvPr>
          <p:cNvSpPr txBox="1">
            <a:spLocks/>
          </p:cNvSpPr>
          <p:nvPr/>
        </p:nvSpPr>
        <p:spPr>
          <a:xfrm>
            <a:off x="6279781" y="1726445"/>
            <a:ext cx="5650450" cy="4340868"/>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2" name="Content Placeholder 2">
            <a:extLst>
              <a:ext uri="{FF2B5EF4-FFF2-40B4-BE49-F238E27FC236}">
                <a16:creationId xmlns:a16="http://schemas.microsoft.com/office/drawing/2014/main" id="{A470C9DD-A629-4112-86E1-F65CCA7F90EF}"/>
              </a:ext>
            </a:extLst>
          </p:cNvPr>
          <p:cNvSpPr txBox="1">
            <a:spLocks/>
          </p:cNvSpPr>
          <p:nvPr/>
        </p:nvSpPr>
        <p:spPr>
          <a:xfrm>
            <a:off x="6095999" y="2131492"/>
            <a:ext cx="5453927" cy="4100939"/>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3" name="Title 12">
            <a:extLst>
              <a:ext uri="{FF2B5EF4-FFF2-40B4-BE49-F238E27FC236}">
                <a16:creationId xmlns:a16="http://schemas.microsoft.com/office/drawing/2014/main" id="{AC02FC13-E0EE-426A-838B-816B83198D30}"/>
              </a:ext>
            </a:extLst>
          </p:cNvPr>
          <p:cNvSpPr>
            <a:spLocks noGrp="1"/>
          </p:cNvSpPr>
          <p:nvPr>
            <p:ph type="title"/>
          </p:nvPr>
        </p:nvSpPr>
        <p:spPr>
          <a:xfrm>
            <a:off x="1797419" y="367721"/>
            <a:ext cx="8229600" cy="914400"/>
          </a:xfrm>
        </p:spPr>
        <p:txBody>
          <a:bodyPr>
            <a:normAutofit/>
          </a:bodyPr>
          <a:lstStyle/>
          <a:p>
            <a:pPr algn="ctr"/>
            <a:r>
              <a:rPr lang="en-US" sz="3200" b="1" dirty="0"/>
              <a:t>Data Exploration &amp; Clean Up Outline</a:t>
            </a:r>
          </a:p>
        </p:txBody>
      </p:sp>
      <p:sp>
        <p:nvSpPr>
          <p:cNvPr id="2" name="Rectangle 1">
            <a:extLst>
              <a:ext uri="{FF2B5EF4-FFF2-40B4-BE49-F238E27FC236}">
                <a16:creationId xmlns:a16="http://schemas.microsoft.com/office/drawing/2014/main" id="{1425C6FB-C3A7-394C-9D71-2BC49DDDC348}"/>
              </a:ext>
            </a:extLst>
          </p:cNvPr>
          <p:cNvSpPr/>
          <p:nvPr/>
        </p:nvSpPr>
        <p:spPr>
          <a:xfrm>
            <a:off x="903513" y="1582341"/>
            <a:ext cx="10199915" cy="4154984"/>
          </a:xfrm>
          <a:prstGeom prst="rect">
            <a:avLst/>
          </a:prstGeom>
        </p:spPr>
        <p:txBody>
          <a:bodyPr wrap="square">
            <a:spAutoFit/>
          </a:bodyPr>
          <a:lstStyle/>
          <a:p>
            <a:pPr>
              <a:buBlip>
                <a:blip r:embed="rId2">
                  <a:extLst>
                    <a:ext uri="{96DAC541-7B7A-43D3-8B79-37D633B846F1}">
                      <asvg:svgBlip xmlns:asvg="http://schemas.microsoft.com/office/drawing/2016/SVG/main" r:embed="rId3"/>
                    </a:ext>
                  </a:extLst>
                </a:blip>
              </a:buBlip>
            </a:pPr>
            <a:r>
              <a:rPr lang="en-US" sz="2400" dirty="0">
                <a:solidFill>
                  <a:schemeClr val="accent1"/>
                </a:solidFill>
              </a:rPr>
              <a:t>We finally gave up on using API pulls and got the rest of our data for Dallas by looking up a school on Google maps and finding the nearest grocery store.</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We do not recommend doing this. We were novices who didn’t understand when to bail and start a new project!</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The final step was to get driving distances between school and store from the Google Distance Matrix API.</a:t>
            </a: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p:txBody>
      </p:sp>
    </p:spTree>
    <p:extLst>
      <p:ext uri="{BB962C8B-B14F-4D97-AF65-F5344CB8AC3E}">
        <p14:creationId xmlns:p14="http://schemas.microsoft.com/office/powerpoint/2010/main" val="334157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DE06D1-97EC-4433-A234-B3105E4A1737}"/>
              </a:ext>
            </a:extLst>
          </p:cNvPr>
          <p:cNvSpPr/>
          <p:nvPr/>
        </p:nvSpPr>
        <p:spPr>
          <a:xfrm>
            <a:off x="1438961" y="318082"/>
            <a:ext cx="8723417" cy="1815882"/>
          </a:xfrm>
          <a:prstGeom prst="rect">
            <a:avLst/>
          </a:prstGeom>
        </p:spPr>
        <p:txBody>
          <a:bodyPr wrap="square">
            <a:spAutoFit/>
          </a:bodyPr>
          <a:lstStyle/>
          <a:p>
            <a:pPr algn="ctr"/>
            <a:r>
              <a:rPr lang="en-US" sz="2400" b="1" dirty="0"/>
              <a:t>Questions we asked:</a:t>
            </a:r>
          </a:p>
          <a:p>
            <a:endParaRPr lang="en-US" sz="2400" b="1" dirty="0"/>
          </a:p>
          <a:p>
            <a:r>
              <a:rPr lang="en-US" sz="2000" b="1" dirty="0"/>
              <a:t>If you live in a poor neighborhood, how likely are you to also live in a food desert?</a:t>
            </a:r>
            <a:br>
              <a:rPr lang="en-US" sz="2400" b="1" dirty="0"/>
            </a:br>
            <a:endParaRPr lang="en-US" sz="2400" b="1" dirty="0"/>
          </a:p>
        </p:txBody>
      </p:sp>
      <p:pic>
        <p:nvPicPr>
          <p:cNvPr id="5" name="Picture 4">
            <a:extLst>
              <a:ext uri="{FF2B5EF4-FFF2-40B4-BE49-F238E27FC236}">
                <a16:creationId xmlns:a16="http://schemas.microsoft.com/office/drawing/2014/main" id="{80AC56C5-1C6F-471F-8EA1-D795D0374697}"/>
              </a:ext>
            </a:extLst>
          </p:cNvPr>
          <p:cNvPicPr>
            <a:picLocks noChangeAspect="1"/>
          </p:cNvPicPr>
          <p:nvPr/>
        </p:nvPicPr>
        <p:blipFill>
          <a:blip r:embed="rId2"/>
          <a:stretch>
            <a:fillRect/>
          </a:stretch>
        </p:blipFill>
        <p:spPr>
          <a:xfrm>
            <a:off x="2959201" y="1963564"/>
            <a:ext cx="6400802" cy="4206240"/>
          </a:xfrm>
          <a:prstGeom prst="rect">
            <a:avLst/>
          </a:prstGeom>
        </p:spPr>
      </p:pic>
    </p:spTree>
    <p:extLst>
      <p:ext uri="{BB962C8B-B14F-4D97-AF65-F5344CB8AC3E}">
        <p14:creationId xmlns:p14="http://schemas.microsoft.com/office/powerpoint/2010/main" val="37615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37FAA-623A-4AC9-B134-A9B43321D2CC}"/>
              </a:ext>
            </a:extLst>
          </p:cNvPr>
          <p:cNvSpPr/>
          <p:nvPr/>
        </p:nvSpPr>
        <p:spPr>
          <a:xfrm>
            <a:off x="6096000" y="1858284"/>
            <a:ext cx="5807104" cy="3477875"/>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accent1"/>
                </a:solidFill>
              </a:rPr>
              <a:t>We found that the likelihood that a neighborhood is located in a food desert varies signiﬁcantly based on which city is being studied. </a:t>
            </a:r>
          </a:p>
          <a:p>
            <a:pPr marL="285750" indent="-285750">
              <a:buFont typeface="Arial" panose="020B0604020202020204" pitchFamily="34" charset="0"/>
              <a:buChar char="•"/>
            </a:pPr>
            <a:endParaRPr lang="en-US" sz="2000" dirty="0">
              <a:solidFill>
                <a:schemeClr val="accent1"/>
              </a:solidFill>
            </a:endParaRPr>
          </a:p>
          <a:p>
            <a:pPr marL="285750" indent="-285750">
              <a:buFont typeface="Arial" panose="020B0604020202020204" pitchFamily="34" charset="0"/>
              <a:buChar char="•"/>
            </a:pPr>
            <a:r>
              <a:rPr lang="en-US" sz="2000" dirty="0">
                <a:solidFill>
                  <a:schemeClr val="accent1"/>
                </a:solidFill>
              </a:rPr>
              <a:t>In Austin, 65% of Title 1 schools are in food deserts, and 35% are not. </a:t>
            </a:r>
          </a:p>
          <a:p>
            <a:pPr marL="285750" indent="-285750">
              <a:buFont typeface="Arial" panose="020B0604020202020204" pitchFamily="34" charset="0"/>
              <a:buChar char="•"/>
            </a:pPr>
            <a:endParaRPr lang="en-US" sz="2000" dirty="0">
              <a:solidFill>
                <a:schemeClr val="accent1"/>
              </a:solidFill>
            </a:endParaRPr>
          </a:p>
          <a:p>
            <a:pPr marL="285750" indent="-285750">
              <a:buFont typeface="Arial" panose="020B0604020202020204" pitchFamily="34" charset="0"/>
              <a:buChar char="•"/>
            </a:pPr>
            <a:r>
              <a:rPr lang="en-US" sz="2000" dirty="0">
                <a:solidFill>
                  <a:schemeClr val="accent1"/>
                </a:solidFill>
              </a:rPr>
              <a:t>Dallas has a slightly lower rate — 59% of Title 1 schools are in food deserts, while 41% are not. </a:t>
            </a:r>
          </a:p>
        </p:txBody>
      </p:sp>
      <p:sp>
        <p:nvSpPr>
          <p:cNvPr id="3" name="Title 2">
            <a:extLst>
              <a:ext uri="{FF2B5EF4-FFF2-40B4-BE49-F238E27FC236}">
                <a16:creationId xmlns:a16="http://schemas.microsoft.com/office/drawing/2014/main" id="{0FA63CED-E6E6-40D1-B363-92E599E4F124}"/>
              </a:ext>
            </a:extLst>
          </p:cNvPr>
          <p:cNvSpPr>
            <a:spLocks noGrp="1"/>
          </p:cNvSpPr>
          <p:nvPr>
            <p:ph type="title"/>
          </p:nvPr>
        </p:nvSpPr>
        <p:spPr>
          <a:xfrm>
            <a:off x="838200" y="365130"/>
            <a:ext cx="10515600" cy="1019788"/>
          </a:xfrm>
        </p:spPr>
        <p:txBody>
          <a:bodyPr>
            <a:normAutofit/>
          </a:bodyPr>
          <a:lstStyle/>
          <a:p>
            <a:pPr algn="ctr"/>
            <a:r>
              <a:rPr lang="en-US" sz="2400" b="1" dirty="0"/>
              <a:t>Findings  -  Percent of poor neighborhoods in Food Deserts</a:t>
            </a:r>
          </a:p>
        </p:txBody>
      </p:sp>
      <p:pic>
        <p:nvPicPr>
          <p:cNvPr id="4" name="Picture 3">
            <a:extLst>
              <a:ext uri="{FF2B5EF4-FFF2-40B4-BE49-F238E27FC236}">
                <a16:creationId xmlns:a16="http://schemas.microsoft.com/office/drawing/2014/main" id="{1FC70A6B-2560-724A-A317-475515D20832}"/>
              </a:ext>
            </a:extLst>
          </p:cNvPr>
          <p:cNvPicPr>
            <a:picLocks noChangeAspect="1"/>
          </p:cNvPicPr>
          <p:nvPr/>
        </p:nvPicPr>
        <p:blipFill>
          <a:blip r:embed="rId2"/>
          <a:stretch>
            <a:fillRect/>
          </a:stretch>
        </p:blipFill>
        <p:spPr>
          <a:xfrm>
            <a:off x="288896" y="1858284"/>
            <a:ext cx="5646918" cy="3710831"/>
          </a:xfrm>
          <a:prstGeom prst="rect">
            <a:avLst/>
          </a:prstGeom>
        </p:spPr>
      </p:pic>
    </p:spTree>
    <p:extLst>
      <p:ext uri="{BB962C8B-B14F-4D97-AF65-F5344CB8AC3E}">
        <p14:creationId xmlns:p14="http://schemas.microsoft.com/office/powerpoint/2010/main" val="226871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37FAA-623A-4AC9-B134-A9B43321D2CC}"/>
              </a:ext>
            </a:extLst>
          </p:cNvPr>
          <p:cNvSpPr/>
          <p:nvPr/>
        </p:nvSpPr>
        <p:spPr>
          <a:xfrm>
            <a:off x="6096000" y="1858284"/>
            <a:ext cx="5807104" cy="2862322"/>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accent1"/>
                </a:solidFill>
              </a:rPr>
              <a:t>Laredo proves to be surprising outlier in this group. Although its Title 1 schools have the greatest poverty rate of the three cities, it has the lowest occurrence of food deserts: only 30% of Title 1 schools are in a food desert. </a:t>
            </a:r>
          </a:p>
          <a:p>
            <a:pPr marL="285750" indent="-285750">
              <a:buFont typeface="Arial" panose="020B0604020202020204" pitchFamily="34" charset="0"/>
              <a:buChar char="•"/>
            </a:pPr>
            <a:endParaRPr lang="en-US" sz="2000" dirty="0">
              <a:solidFill>
                <a:schemeClr val="accent1"/>
              </a:solidFill>
            </a:endParaRPr>
          </a:p>
          <a:p>
            <a:pPr marL="285750" indent="-285750">
              <a:buFont typeface="Arial" panose="020B0604020202020204" pitchFamily="34" charset="0"/>
              <a:buChar char="•"/>
            </a:pPr>
            <a:r>
              <a:rPr lang="en-US" sz="2000" dirty="0">
                <a:solidFill>
                  <a:schemeClr val="accent1"/>
                </a:solidFill>
              </a:rPr>
              <a:t>The overall likelihood that any given neighborhood across the three cities is in a food desert is 58%.</a:t>
            </a:r>
          </a:p>
        </p:txBody>
      </p:sp>
      <p:sp>
        <p:nvSpPr>
          <p:cNvPr id="3" name="Title 2">
            <a:extLst>
              <a:ext uri="{FF2B5EF4-FFF2-40B4-BE49-F238E27FC236}">
                <a16:creationId xmlns:a16="http://schemas.microsoft.com/office/drawing/2014/main" id="{0FA63CED-E6E6-40D1-B363-92E599E4F124}"/>
              </a:ext>
            </a:extLst>
          </p:cNvPr>
          <p:cNvSpPr>
            <a:spLocks noGrp="1"/>
          </p:cNvSpPr>
          <p:nvPr>
            <p:ph type="title"/>
          </p:nvPr>
        </p:nvSpPr>
        <p:spPr>
          <a:xfrm>
            <a:off x="838200" y="365130"/>
            <a:ext cx="10515600" cy="1019788"/>
          </a:xfrm>
        </p:spPr>
        <p:txBody>
          <a:bodyPr>
            <a:normAutofit/>
          </a:bodyPr>
          <a:lstStyle/>
          <a:p>
            <a:pPr algn="ctr"/>
            <a:r>
              <a:rPr lang="en-US" sz="2400" b="1" dirty="0"/>
              <a:t>Findings  -  Percent of poor neighborhoods in Food Deserts</a:t>
            </a:r>
          </a:p>
        </p:txBody>
      </p:sp>
      <p:pic>
        <p:nvPicPr>
          <p:cNvPr id="4" name="Picture 3">
            <a:extLst>
              <a:ext uri="{FF2B5EF4-FFF2-40B4-BE49-F238E27FC236}">
                <a16:creationId xmlns:a16="http://schemas.microsoft.com/office/drawing/2014/main" id="{1FC70A6B-2560-724A-A317-475515D20832}"/>
              </a:ext>
            </a:extLst>
          </p:cNvPr>
          <p:cNvPicPr>
            <a:picLocks noChangeAspect="1"/>
          </p:cNvPicPr>
          <p:nvPr/>
        </p:nvPicPr>
        <p:blipFill>
          <a:blip r:embed="rId2"/>
          <a:stretch>
            <a:fillRect/>
          </a:stretch>
        </p:blipFill>
        <p:spPr>
          <a:xfrm>
            <a:off x="288896" y="1858284"/>
            <a:ext cx="5646918" cy="3710831"/>
          </a:xfrm>
          <a:prstGeom prst="rect">
            <a:avLst/>
          </a:prstGeom>
        </p:spPr>
      </p:pic>
    </p:spTree>
    <p:extLst>
      <p:ext uri="{BB962C8B-B14F-4D97-AF65-F5344CB8AC3E}">
        <p14:creationId xmlns:p14="http://schemas.microsoft.com/office/powerpoint/2010/main" val="280504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map&#10;&#10;Description automatically generated">
            <a:extLst>
              <a:ext uri="{FF2B5EF4-FFF2-40B4-BE49-F238E27FC236}">
                <a16:creationId xmlns:a16="http://schemas.microsoft.com/office/drawing/2014/main" id="{6A2B0688-FBB4-47A9-BEE2-7C9DB20AD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84" y="2594355"/>
            <a:ext cx="3539657" cy="3792864"/>
          </a:xfrm>
          <a:prstGeom prst="rect">
            <a:avLst/>
          </a:prstGeom>
        </p:spPr>
      </p:pic>
      <p:pic>
        <p:nvPicPr>
          <p:cNvPr id="6" name="Picture 5" descr="A picture containing text, map&#10;&#10;Description automatically generated">
            <a:extLst>
              <a:ext uri="{FF2B5EF4-FFF2-40B4-BE49-F238E27FC236}">
                <a16:creationId xmlns:a16="http://schemas.microsoft.com/office/drawing/2014/main" id="{E2CAC434-1666-4D56-9C4F-06C55B6FD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548" y="2625871"/>
            <a:ext cx="4030676" cy="3761348"/>
          </a:xfrm>
          <a:prstGeom prst="rect">
            <a:avLst/>
          </a:prstGeom>
        </p:spPr>
      </p:pic>
      <p:pic>
        <p:nvPicPr>
          <p:cNvPr id="8" name="Picture 7" descr="A picture containing text, map&#10;&#10;Description automatically generated">
            <a:extLst>
              <a:ext uri="{FF2B5EF4-FFF2-40B4-BE49-F238E27FC236}">
                <a16:creationId xmlns:a16="http://schemas.microsoft.com/office/drawing/2014/main" id="{A6643282-AF7C-4815-8ED7-B25DEAE50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044" y="2625872"/>
            <a:ext cx="4210646" cy="3761348"/>
          </a:xfrm>
          <a:prstGeom prst="rect">
            <a:avLst/>
          </a:prstGeom>
        </p:spPr>
      </p:pic>
      <p:sp>
        <p:nvSpPr>
          <p:cNvPr id="9" name="TextBox 8">
            <a:extLst>
              <a:ext uri="{FF2B5EF4-FFF2-40B4-BE49-F238E27FC236}">
                <a16:creationId xmlns:a16="http://schemas.microsoft.com/office/drawing/2014/main" id="{0B3EF93A-0961-4EA4-887D-9C1F2C15F06D}"/>
              </a:ext>
            </a:extLst>
          </p:cNvPr>
          <p:cNvSpPr txBox="1"/>
          <p:nvPr/>
        </p:nvSpPr>
        <p:spPr>
          <a:xfrm>
            <a:off x="-271060" y="2219606"/>
            <a:ext cx="2092579" cy="406265"/>
          </a:xfrm>
          <a:prstGeom prst="rect">
            <a:avLst/>
          </a:prstGeom>
          <a:noFill/>
        </p:spPr>
        <p:txBody>
          <a:bodyPr wrap="square" rtlCol="0">
            <a:noAutofit/>
          </a:bodyPr>
          <a:lstStyle/>
          <a:p>
            <a:pPr algn="ctr"/>
            <a:r>
              <a:rPr lang="en-US" dirty="0"/>
              <a:t>Laredo</a:t>
            </a:r>
          </a:p>
        </p:txBody>
      </p:sp>
      <p:sp>
        <p:nvSpPr>
          <p:cNvPr id="10" name="TextBox 9">
            <a:extLst>
              <a:ext uri="{FF2B5EF4-FFF2-40B4-BE49-F238E27FC236}">
                <a16:creationId xmlns:a16="http://schemas.microsoft.com/office/drawing/2014/main" id="{DDE0617D-14EA-4DAC-B058-ADC3F0F723B7}"/>
              </a:ext>
            </a:extLst>
          </p:cNvPr>
          <p:cNvSpPr txBox="1"/>
          <p:nvPr/>
        </p:nvSpPr>
        <p:spPr>
          <a:xfrm>
            <a:off x="9396061" y="2275778"/>
            <a:ext cx="2420471" cy="412394"/>
          </a:xfrm>
          <a:prstGeom prst="rect">
            <a:avLst/>
          </a:prstGeom>
          <a:noFill/>
        </p:spPr>
        <p:txBody>
          <a:bodyPr wrap="square" rtlCol="0">
            <a:noAutofit/>
          </a:bodyPr>
          <a:lstStyle/>
          <a:p>
            <a:pPr algn="ctr"/>
            <a:r>
              <a:rPr lang="en-US" dirty="0"/>
              <a:t>Austin</a:t>
            </a:r>
          </a:p>
          <a:p>
            <a:endParaRPr lang="en-US" dirty="0"/>
          </a:p>
        </p:txBody>
      </p:sp>
      <p:sp>
        <p:nvSpPr>
          <p:cNvPr id="11" name="TextBox 10">
            <a:extLst>
              <a:ext uri="{FF2B5EF4-FFF2-40B4-BE49-F238E27FC236}">
                <a16:creationId xmlns:a16="http://schemas.microsoft.com/office/drawing/2014/main" id="{DD292286-CDB1-4756-B989-97DCFDDC7E84}"/>
              </a:ext>
            </a:extLst>
          </p:cNvPr>
          <p:cNvSpPr txBox="1"/>
          <p:nvPr/>
        </p:nvSpPr>
        <p:spPr>
          <a:xfrm>
            <a:off x="4267879" y="2275778"/>
            <a:ext cx="2420471" cy="406265"/>
          </a:xfrm>
          <a:prstGeom prst="rect">
            <a:avLst/>
          </a:prstGeom>
          <a:noFill/>
        </p:spPr>
        <p:txBody>
          <a:bodyPr wrap="square" rtlCol="0">
            <a:noAutofit/>
          </a:bodyPr>
          <a:lstStyle/>
          <a:p>
            <a:pPr algn="ctr"/>
            <a:r>
              <a:rPr lang="en-US" dirty="0"/>
              <a:t>Dallas</a:t>
            </a:r>
          </a:p>
        </p:txBody>
      </p:sp>
      <p:sp>
        <p:nvSpPr>
          <p:cNvPr id="13" name="Rectangle 12">
            <a:extLst>
              <a:ext uri="{FF2B5EF4-FFF2-40B4-BE49-F238E27FC236}">
                <a16:creationId xmlns:a16="http://schemas.microsoft.com/office/drawing/2014/main" id="{B70E7283-BD16-433F-BFC2-E1551350482E}"/>
              </a:ext>
            </a:extLst>
          </p:cNvPr>
          <p:cNvSpPr/>
          <p:nvPr/>
        </p:nvSpPr>
        <p:spPr>
          <a:xfrm>
            <a:off x="698729" y="1084652"/>
            <a:ext cx="10126314"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The heat maps below give an illustration of how dispersed grocery stores are within neighborhoods with Title 1 schools. The heat map shows where Title 1 schools are located, and darker red corresponds to greater poverty within a school. The blue squares represent locations of grocery stores.</a:t>
            </a:r>
          </a:p>
        </p:txBody>
      </p:sp>
      <p:sp>
        <p:nvSpPr>
          <p:cNvPr id="16" name="Rectangle 15">
            <a:extLst>
              <a:ext uri="{FF2B5EF4-FFF2-40B4-BE49-F238E27FC236}">
                <a16:creationId xmlns:a16="http://schemas.microsoft.com/office/drawing/2014/main" id="{04D880ED-FCB5-4E07-B10C-C342F71948C6}"/>
              </a:ext>
            </a:extLst>
          </p:cNvPr>
          <p:cNvSpPr/>
          <p:nvPr/>
        </p:nvSpPr>
        <p:spPr>
          <a:xfrm>
            <a:off x="897149" y="428345"/>
            <a:ext cx="9161929" cy="369332"/>
          </a:xfrm>
          <a:prstGeom prst="rect">
            <a:avLst/>
          </a:prstGeom>
        </p:spPr>
        <p:txBody>
          <a:bodyPr wrap="square">
            <a:spAutoFit/>
          </a:bodyPr>
          <a:lstStyle/>
          <a:p>
            <a:r>
              <a:rPr lang="en-US" b="1" dirty="0"/>
              <a:t>Is there a difference among the major cities in the severity of this phenomenon?</a:t>
            </a:r>
            <a:endParaRPr lang="en-US" dirty="0"/>
          </a:p>
        </p:txBody>
      </p:sp>
    </p:spTree>
    <p:extLst>
      <p:ext uri="{BB962C8B-B14F-4D97-AF65-F5344CB8AC3E}">
        <p14:creationId xmlns:p14="http://schemas.microsoft.com/office/powerpoint/2010/main" val="12822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44E2A7-DF6C-4231-8BEE-3694B35960BF}"/>
              </a:ext>
            </a:extLst>
          </p:cNvPr>
          <p:cNvPicPr>
            <a:picLocks noChangeAspect="1"/>
          </p:cNvPicPr>
          <p:nvPr/>
        </p:nvPicPr>
        <p:blipFill>
          <a:blip r:embed="rId2"/>
          <a:stretch>
            <a:fillRect/>
          </a:stretch>
        </p:blipFill>
        <p:spPr>
          <a:xfrm>
            <a:off x="434661" y="1936376"/>
            <a:ext cx="5852160" cy="3722740"/>
          </a:xfrm>
          <a:prstGeom prst="rect">
            <a:avLst/>
          </a:prstGeom>
        </p:spPr>
      </p:pic>
      <p:sp>
        <p:nvSpPr>
          <p:cNvPr id="12" name="Title 1">
            <a:extLst>
              <a:ext uri="{FF2B5EF4-FFF2-40B4-BE49-F238E27FC236}">
                <a16:creationId xmlns:a16="http://schemas.microsoft.com/office/drawing/2014/main" id="{70EABA43-710F-48CE-AF6F-8BEB925D77D6}"/>
              </a:ext>
            </a:extLst>
          </p:cNvPr>
          <p:cNvSpPr>
            <a:spLocks noGrp="1"/>
          </p:cNvSpPr>
          <p:nvPr>
            <p:ph type="title"/>
          </p:nvPr>
        </p:nvSpPr>
        <p:spPr>
          <a:xfrm>
            <a:off x="759823" y="423019"/>
            <a:ext cx="10515600" cy="1325563"/>
          </a:xfrm>
        </p:spPr>
        <p:txBody>
          <a:bodyPr vert="horz" lIns="91440" tIns="45720" rIns="91440" bIns="45720" rtlCol="0">
            <a:normAutofit/>
          </a:bodyPr>
          <a:lstStyle/>
          <a:p>
            <a:pPr defTabSz="914400"/>
            <a:r>
              <a:rPr lang="en-US" sz="2800" dirty="0"/>
              <a:t>Does the likelihood of living in a food desert increase as poverty increases?</a:t>
            </a:r>
          </a:p>
        </p:txBody>
      </p:sp>
      <p:sp>
        <p:nvSpPr>
          <p:cNvPr id="4" name="Rectangle 3">
            <a:extLst>
              <a:ext uri="{FF2B5EF4-FFF2-40B4-BE49-F238E27FC236}">
                <a16:creationId xmlns:a16="http://schemas.microsoft.com/office/drawing/2014/main" id="{90C32459-8F8F-444A-893C-34F48AB215D4}"/>
              </a:ext>
            </a:extLst>
          </p:cNvPr>
          <p:cNvSpPr/>
          <p:nvPr/>
        </p:nvSpPr>
        <p:spPr>
          <a:xfrm>
            <a:off x="6286821" y="2588770"/>
            <a:ext cx="5470518" cy="840230"/>
          </a:xfrm>
          <a:prstGeom prst="rect">
            <a:avLst/>
          </a:prstGeom>
        </p:spPr>
        <p:txBody>
          <a:bodyPr wrap="square">
            <a:spAutoFit/>
          </a:bodyPr>
          <a:lstStyle/>
          <a:p>
            <a:pPr marL="285750" indent="-228600" defTabSz="914400">
              <a:lnSpc>
                <a:spcPct val="90000"/>
              </a:lnSpc>
              <a:spcAft>
                <a:spcPts val="600"/>
              </a:spcAft>
              <a:buFont typeface="Arial" panose="020B0604020202020204" pitchFamily="34" charset="0"/>
              <a:buChar char="•"/>
            </a:pPr>
            <a:r>
              <a:rPr lang="en-US" dirty="0">
                <a:solidFill>
                  <a:schemeClr val="accent1"/>
                </a:solidFill>
              </a:rPr>
              <a:t>The proportion of Title 1 schools within poverty groups that are in a food desert stays </a:t>
            </a:r>
            <a:r>
              <a:rPr lang="en-US" i="1" dirty="0">
                <a:solidFill>
                  <a:schemeClr val="accent1"/>
                </a:solidFill>
              </a:rPr>
              <a:t>fairly steady </a:t>
            </a:r>
            <a:r>
              <a:rPr lang="en-US" dirty="0">
                <a:solidFill>
                  <a:schemeClr val="accent1"/>
                </a:solidFill>
              </a:rPr>
              <a:t>across all groups. </a:t>
            </a:r>
          </a:p>
        </p:txBody>
      </p:sp>
    </p:spTree>
    <p:extLst>
      <p:ext uri="{BB962C8B-B14F-4D97-AF65-F5344CB8AC3E}">
        <p14:creationId xmlns:p14="http://schemas.microsoft.com/office/powerpoint/2010/main" val="381459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CEC9-D962-47A0-920F-1E519FE0B90F}"/>
              </a:ext>
            </a:extLst>
          </p:cNvPr>
          <p:cNvSpPr>
            <a:spLocks noGrp="1"/>
          </p:cNvSpPr>
          <p:nvPr>
            <p:ph type="title"/>
          </p:nvPr>
        </p:nvSpPr>
        <p:spPr>
          <a:xfrm>
            <a:off x="759823" y="423019"/>
            <a:ext cx="10515600" cy="1325563"/>
          </a:xfrm>
        </p:spPr>
        <p:txBody>
          <a:bodyPr vert="horz" lIns="91440" tIns="45720" rIns="91440" bIns="45720" rtlCol="0">
            <a:normAutofit/>
          </a:bodyPr>
          <a:lstStyle/>
          <a:p>
            <a:pPr defTabSz="914400"/>
            <a:r>
              <a:rPr lang="en-US" sz="2800" dirty="0"/>
              <a:t>Does the likelihood of living in a food desert increase as poverty increases?</a:t>
            </a:r>
          </a:p>
        </p:txBody>
      </p:sp>
      <p:sp>
        <p:nvSpPr>
          <p:cNvPr id="21" name="TextBox 20">
            <a:extLst>
              <a:ext uri="{FF2B5EF4-FFF2-40B4-BE49-F238E27FC236}">
                <a16:creationId xmlns:a16="http://schemas.microsoft.com/office/drawing/2014/main" id="{664D8CDF-2D5D-48B1-90FF-8B7913B0F496}"/>
              </a:ext>
            </a:extLst>
          </p:cNvPr>
          <p:cNvSpPr txBox="1"/>
          <p:nvPr/>
        </p:nvSpPr>
        <p:spPr>
          <a:xfrm>
            <a:off x="5903259" y="1748582"/>
            <a:ext cx="4380795" cy="2746585"/>
          </a:xfrm>
          <a:prstGeom prst="rect">
            <a:avLst/>
          </a:prstGeom>
        </p:spPr>
        <p:txBody>
          <a:bodyPr vert="horz" lIns="91440" tIns="45720" rIns="91440" bIns="45720" rtlCol="0">
            <a:noAutofit/>
          </a:bodyPr>
          <a:lstStyle/>
          <a:p>
            <a:pPr marL="285750" indent="-228600" defTabSz="914400">
              <a:lnSpc>
                <a:spcPct val="90000"/>
              </a:lnSpc>
              <a:spcAft>
                <a:spcPts val="600"/>
              </a:spcAft>
              <a:buFont typeface="Arial" panose="020B0604020202020204" pitchFamily="34" charset="0"/>
              <a:buChar char="•"/>
            </a:pPr>
            <a:endParaRPr lang="en-US" dirty="0">
              <a:solidFill>
                <a:schemeClr val="accent1"/>
              </a:solidFill>
            </a:endParaRPr>
          </a:p>
          <a:p>
            <a:pPr marL="285750" indent="-228600" defTabSz="914400">
              <a:lnSpc>
                <a:spcPct val="90000"/>
              </a:lnSpc>
              <a:spcAft>
                <a:spcPts val="600"/>
              </a:spcAft>
              <a:buFont typeface="Arial" panose="020B0604020202020204" pitchFamily="34" charset="0"/>
              <a:buChar char="•"/>
            </a:pPr>
            <a:r>
              <a:rPr lang="en-US" dirty="0">
                <a:solidFill>
                  <a:schemeClr val="accent1"/>
                </a:solidFill>
              </a:rPr>
              <a:t>In the 50-59% poverty range, the proportion 50-50.</a:t>
            </a:r>
          </a:p>
          <a:p>
            <a:pPr marL="57150" defTabSz="914400">
              <a:lnSpc>
                <a:spcPct val="90000"/>
              </a:lnSpc>
              <a:spcAft>
                <a:spcPts val="600"/>
              </a:spcAft>
            </a:pPr>
            <a:r>
              <a:rPr lang="en-US" dirty="0">
                <a:solidFill>
                  <a:schemeClr val="accent1"/>
                </a:solidFill>
              </a:rPr>
              <a:t> </a:t>
            </a:r>
          </a:p>
          <a:p>
            <a:pPr marL="285750" indent="-228600" defTabSz="914400">
              <a:lnSpc>
                <a:spcPct val="90000"/>
              </a:lnSpc>
              <a:spcAft>
                <a:spcPts val="600"/>
              </a:spcAft>
              <a:buFont typeface="Arial" panose="020B0604020202020204" pitchFamily="34" charset="0"/>
              <a:buChar char="•"/>
            </a:pPr>
            <a:r>
              <a:rPr lang="en-US" dirty="0">
                <a:solidFill>
                  <a:schemeClr val="accent1"/>
                </a:solidFill>
              </a:rPr>
              <a:t>The range where food deserts are proportionally highest is the 60-69% range—75% of schools are in food deserts. </a:t>
            </a:r>
          </a:p>
          <a:p>
            <a:pPr marL="285750" indent="-228600" defTabSz="914400">
              <a:lnSpc>
                <a:spcPct val="90000"/>
              </a:lnSpc>
              <a:spcAft>
                <a:spcPts val="600"/>
              </a:spcAft>
              <a:buFont typeface="Arial" panose="020B0604020202020204" pitchFamily="34" charset="0"/>
              <a:buChar char="•"/>
            </a:pPr>
            <a:endParaRPr lang="en-US" dirty="0">
              <a:solidFill>
                <a:schemeClr val="accent1"/>
              </a:solidFill>
            </a:endParaRPr>
          </a:p>
          <a:p>
            <a:pPr marL="285750" indent="-228600" defTabSz="914400">
              <a:lnSpc>
                <a:spcPct val="90000"/>
              </a:lnSpc>
              <a:spcAft>
                <a:spcPts val="600"/>
              </a:spcAft>
              <a:buFont typeface="Arial" panose="020B0604020202020204" pitchFamily="34" charset="0"/>
              <a:buChar char="•"/>
            </a:pPr>
            <a:r>
              <a:rPr lang="en-US" dirty="0">
                <a:solidFill>
                  <a:schemeClr val="accent1"/>
                </a:solidFill>
              </a:rPr>
              <a:t>Strangely, the second-to-lowest proportion of food deserts occurs in the 90-100% poverty range. Of those schools, 54% are in food deserts and 46% are not.</a:t>
            </a:r>
          </a:p>
        </p:txBody>
      </p:sp>
      <p:pic>
        <p:nvPicPr>
          <p:cNvPr id="4" name="Picture 3">
            <a:extLst>
              <a:ext uri="{FF2B5EF4-FFF2-40B4-BE49-F238E27FC236}">
                <a16:creationId xmlns:a16="http://schemas.microsoft.com/office/drawing/2014/main" id="{78354F3A-8866-3E46-ABA2-D4595248B657}"/>
              </a:ext>
            </a:extLst>
          </p:cNvPr>
          <p:cNvPicPr>
            <a:picLocks noChangeAspect="1"/>
          </p:cNvPicPr>
          <p:nvPr/>
        </p:nvPicPr>
        <p:blipFill>
          <a:blip r:embed="rId2"/>
          <a:stretch>
            <a:fillRect/>
          </a:stretch>
        </p:blipFill>
        <p:spPr>
          <a:xfrm>
            <a:off x="930671" y="2056026"/>
            <a:ext cx="5086952" cy="3053393"/>
          </a:xfrm>
          <a:prstGeom prst="rect">
            <a:avLst/>
          </a:prstGeom>
        </p:spPr>
      </p:pic>
    </p:spTree>
    <p:extLst>
      <p:ext uri="{BB962C8B-B14F-4D97-AF65-F5344CB8AC3E}">
        <p14:creationId xmlns:p14="http://schemas.microsoft.com/office/powerpoint/2010/main" val="243828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0EABA43-710F-48CE-AF6F-8BEB925D77D6}"/>
              </a:ext>
            </a:extLst>
          </p:cNvPr>
          <p:cNvSpPr>
            <a:spLocks noGrp="1"/>
          </p:cNvSpPr>
          <p:nvPr>
            <p:ph type="title"/>
          </p:nvPr>
        </p:nvSpPr>
        <p:spPr>
          <a:xfrm>
            <a:off x="751115" y="264386"/>
            <a:ext cx="10515600" cy="1325563"/>
          </a:xfrm>
        </p:spPr>
        <p:txBody>
          <a:bodyPr vert="horz" lIns="91440" tIns="45720" rIns="91440" bIns="45720" rtlCol="0">
            <a:normAutofit/>
          </a:bodyPr>
          <a:lstStyle/>
          <a:p>
            <a:pPr defTabSz="914400"/>
            <a:r>
              <a:rPr lang="en-US" sz="2400" dirty="0"/>
              <a:t>What is the average distance a person in any given neighborhood has to drive to the nearest grocery store?</a:t>
            </a:r>
          </a:p>
        </p:txBody>
      </p:sp>
      <p:sp>
        <p:nvSpPr>
          <p:cNvPr id="5" name="TextBox 4">
            <a:extLst>
              <a:ext uri="{FF2B5EF4-FFF2-40B4-BE49-F238E27FC236}">
                <a16:creationId xmlns:a16="http://schemas.microsoft.com/office/drawing/2014/main" id="{13476813-46F1-4C06-9A22-AB83DB7B593C}"/>
              </a:ext>
            </a:extLst>
          </p:cNvPr>
          <p:cNvSpPr txBox="1"/>
          <p:nvPr/>
        </p:nvSpPr>
        <p:spPr>
          <a:xfrm>
            <a:off x="1120956" y="1476907"/>
            <a:ext cx="4232367" cy="923330"/>
          </a:xfrm>
          <a:prstGeom prst="rect">
            <a:avLst/>
          </a:prstGeom>
          <a:noFill/>
        </p:spPr>
        <p:txBody>
          <a:bodyPr wrap="square" rtlCol="0">
            <a:spAutoFit/>
          </a:bodyPr>
          <a:lstStyle/>
          <a:p>
            <a:r>
              <a:rPr lang="en-US" dirty="0"/>
              <a:t>- </a:t>
            </a:r>
            <a:r>
              <a:rPr lang="en-US" dirty="0">
                <a:solidFill>
                  <a:schemeClr val="accent1"/>
                </a:solidFill>
              </a:rPr>
              <a:t>As seen below, the variance between mean and median driving distance can be extreme in some cities</a:t>
            </a:r>
          </a:p>
        </p:txBody>
      </p:sp>
      <p:pic>
        <p:nvPicPr>
          <p:cNvPr id="7" name="Picture 6">
            <a:extLst>
              <a:ext uri="{FF2B5EF4-FFF2-40B4-BE49-F238E27FC236}">
                <a16:creationId xmlns:a16="http://schemas.microsoft.com/office/drawing/2014/main" id="{6D971C63-427A-4060-8753-A956DECA05DD}"/>
              </a:ext>
            </a:extLst>
          </p:cNvPr>
          <p:cNvPicPr>
            <a:picLocks noChangeAspect="1"/>
          </p:cNvPicPr>
          <p:nvPr/>
        </p:nvPicPr>
        <p:blipFill>
          <a:blip r:embed="rId2"/>
          <a:stretch>
            <a:fillRect/>
          </a:stretch>
        </p:blipFill>
        <p:spPr>
          <a:xfrm>
            <a:off x="751115" y="2636668"/>
            <a:ext cx="4972050" cy="3243024"/>
          </a:xfrm>
          <a:prstGeom prst="rect">
            <a:avLst/>
          </a:prstGeom>
        </p:spPr>
      </p:pic>
      <p:sp>
        <p:nvSpPr>
          <p:cNvPr id="17" name="TextBox 16">
            <a:extLst>
              <a:ext uri="{FF2B5EF4-FFF2-40B4-BE49-F238E27FC236}">
                <a16:creationId xmlns:a16="http://schemas.microsoft.com/office/drawing/2014/main" id="{FE13BAEE-CF09-42F4-BA3C-B7F6F6426042}"/>
              </a:ext>
            </a:extLst>
          </p:cNvPr>
          <p:cNvSpPr txBox="1"/>
          <p:nvPr/>
        </p:nvSpPr>
        <p:spPr>
          <a:xfrm>
            <a:off x="6078066" y="1236146"/>
            <a:ext cx="4752691" cy="1477328"/>
          </a:xfrm>
          <a:prstGeom prst="rect">
            <a:avLst/>
          </a:prstGeom>
          <a:noFill/>
        </p:spPr>
        <p:txBody>
          <a:bodyPr wrap="square" rtlCol="0">
            <a:spAutoFit/>
          </a:bodyPr>
          <a:lstStyle/>
          <a:p>
            <a:pPr marL="285750" indent="-285750">
              <a:buFontTx/>
              <a:buChar char="-"/>
            </a:pPr>
            <a:r>
              <a:rPr lang="en-US" dirty="0">
                <a:solidFill>
                  <a:schemeClr val="accent1"/>
                </a:solidFill>
              </a:rPr>
              <a:t>Median distance us the more reliable metric for average driving distance</a:t>
            </a:r>
          </a:p>
          <a:p>
            <a:pPr marL="285750" indent="-285750">
              <a:buFontTx/>
              <a:buChar char="-"/>
            </a:pPr>
            <a:r>
              <a:rPr lang="en-US" dirty="0">
                <a:solidFill>
                  <a:schemeClr val="accent1"/>
                </a:solidFill>
              </a:rPr>
              <a:t>Laredo’s median shows that on average a Title 1 school is not in a food desert</a:t>
            </a:r>
          </a:p>
          <a:p>
            <a:pPr marL="285750" indent="-285750">
              <a:buFontTx/>
              <a:buChar char="-"/>
            </a:pPr>
            <a:endParaRPr lang="en-US" dirty="0">
              <a:solidFill>
                <a:schemeClr val="accent1"/>
              </a:solidFill>
            </a:endParaRPr>
          </a:p>
        </p:txBody>
      </p:sp>
      <p:pic>
        <p:nvPicPr>
          <p:cNvPr id="3" name="Picture 2">
            <a:extLst>
              <a:ext uri="{FF2B5EF4-FFF2-40B4-BE49-F238E27FC236}">
                <a16:creationId xmlns:a16="http://schemas.microsoft.com/office/drawing/2014/main" id="{81B339BD-C0E4-F548-A5CB-6EEA5F7B5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837" y="2836274"/>
            <a:ext cx="3391964" cy="2245714"/>
          </a:xfrm>
          <a:prstGeom prst="rect">
            <a:avLst/>
          </a:prstGeom>
        </p:spPr>
      </p:pic>
    </p:spTree>
    <p:extLst>
      <p:ext uri="{BB962C8B-B14F-4D97-AF65-F5344CB8AC3E}">
        <p14:creationId xmlns:p14="http://schemas.microsoft.com/office/powerpoint/2010/main" val="335859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0EABA43-710F-48CE-AF6F-8BEB925D77D6}"/>
              </a:ext>
            </a:extLst>
          </p:cNvPr>
          <p:cNvSpPr>
            <a:spLocks noGrp="1"/>
          </p:cNvSpPr>
          <p:nvPr>
            <p:ph type="title"/>
          </p:nvPr>
        </p:nvSpPr>
        <p:spPr>
          <a:xfrm>
            <a:off x="680094" y="752658"/>
            <a:ext cx="10515600" cy="1040631"/>
          </a:xfrm>
        </p:spPr>
        <p:txBody>
          <a:bodyPr vert="horz" lIns="91440" tIns="45720" rIns="91440" bIns="45720" rtlCol="0">
            <a:normAutofit/>
          </a:bodyPr>
          <a:lstStyle/>
          <a:p>
            <a:pPr defTabSz="914400"/>
            <a:r>
              <a:rPr lang="en-US" sz="2400" dirty="0"/>
              <a:t>Does driving distance correlate to the level of poverty in a neighborhood?</a:t>
            </a:r>
            <a:br>
              <a:rPr lang="en-US" sz="2400" dirty="0"/>
            </a:br>
            <a:endParaRPr lang="en-US" sz="2400" dirty="0"/>
          </a:p>
        </p:txBody>
      </p:sp>
      <p:sp>
        <p:nvSpPr>
          <p:cNvPr id="2" name="Rectangle 1">
            <a:extLst>
              <a:ext uri="{FF2B5EF4-FFF2-40B4-BE49-F238E27FC236}">
                <a16:creationId xmlns:a16="http://schemas.microsoft.com/office/drawing/2014/main" id="{C1F347AE-5B7A-4B6A-995B-4841F3FF7AA2}"/>
              </a:ext>
            </a:extLst>
          </p:cNvPr>
          <p:cNvSpPr/>
          <p:nvPr/>
        </p:nvSpPr>
        <p:spPr>
          <a:xfrm>
            <a:off x="1439706" y="3429000"/>
            <a:ext cx="7187954" cy="1938992"/>
          </a:xfrm>
          <a:prstGeom prst="rect">
            <a:avLst/>
          </a:prstGeom>
        </p:spPr>
        <p:txBody>
          <a:bodyPr wrap="square">
            <a:spAutoFit/>
          </a:bodyPr>
          <a:lstStyle/>
          <a:p>
            <a:r>
              <a:rPr lang="en-US" sz="2000" dirty="0">
                <a:solidFill>
                  <a:schemeClr val="accent1"/>
                </a:solidFill>
              </a:rPr>
              <a:t>No!</a:t>
            </a:r>
          </a:p>
          <a:p>
            <a:endParaRPr lang="en-US" sz="2000" dirty="0">
              <a:solidFill>
                <a:schemeClr val="accent1"/>
              </a:solidFill>
            </a:endParaRPr>
          </a:p>
          <a:p>
            <a:r>
              <a:rPr lang="en-US" sz="2000" dirty="0">
                <a:solidFill>
                  <a:schemeClr val="accent1"/>
                </a:solidFill>
              </a:rPr>
              <a:t>The correlation coeﬃcient between poverty level and driving distance is 0.003. This means there is no relationship whatsoever between an increase in poverty level and increase in driving distance.</a:t>
            </a:r>
          </a:p>
        </p:txBody>
      </p:sp>
      <p:pic>
        <p:nvPicPr>
          <p:cNvPr id="4" name="Picture 3">
            <a:extLst>
              <a:ext uri="{FF2B5EF4-FFF2-40B4-BE49-F238E27FC236}">
                <a16:creationId xmlns:a16="http://schemas.microsoft.com/office/drawing/2014/main" id="{CB8C8E58-32E2-9840-A2D6-6DF666FD4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620" y="1490008"/>
            <a:ext cx="7799260" cy="1635711"/>
          </a:xfrm>
          <a:prstGeom prst="rect">
            <a:avLst/>
          </a:prstGeom>
        </p:spPr>
      </p:pic>
    </p:spTree>
    <p:extLst>
      <p:ext uri="{BB962C8B-B14F-4D97-AF65-F5344CB8AC3E}">
        <p14:creationId xmlns:p14="http://schemas.microsoft.com/office/powerpoint/2010/main" val="397786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lowchart: Document 4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ECEC9-D962-47A0-920F-1E519FE0B90F}"/>
              </a:ext>
            </a:extLst>
          </p:cNvPr>
          <p:cNvSpPr>
            <a:spLocks noGrp="1"/>
          </p:cNvSpPr>
          <p:nvPr>
            <p:ph type="title"/>
          </p:nvPr>
        </p:nvSpPr>
        <p:spPr>
          <a:xfrm>
            <a:off x="838200" y="171162"/>
            <a:ext cx="2840182" cy="2371148"/>
          </a:xfrm>
        </p:spPr>
        <p:txBody>
          <a:bodyPr vert="horz" lIns="91440" tIns="45720" rIns="91440" bIns="45720" rtlCol="0">
            <a:normAutofit/>
          </a:bodyPr>
          <a:lstStyle/>
          <a:p>
            <a:pPr defTabSz="914400"/>
            <a:r>
              <a:rPr lang="en-US" sz="3200" dirty="0">
                <a:solidFill>
                  <a:srgbClr val="FFFFFF"/>
                </a:solidFill>
              </a:rPr>
              <a:t>Surprising Insights</a:t>
            </a:r>
          </a:p>
        </p:txBody>
      </p:sp>
      <p:sp>
        <p:nvSpPr>
          <p:cNvPr id="8" name="Rectangle 7">
            <a:extLst>
              <a:ext uri="{FF2B5EF4-FFF2-40B4-BE49-F238E27FC236}">
                <a16:creationId xmlns:a16="http://schemas.microsoft.com/office/drawing/2014/main" id="{214D4E66-C0D8-4D25-9374-8AF69555CEB6}"/>
              </a:ext>
            </a:extLst>
          </p:cNvPr>
          <p:cNvSpPr/>
          <p:nvPr/>
        </p:nvSpPr>
        <p:spPr>
          <a:xfrm>
            <a:off x="435006" y="3461736"/>
            <a:ext cx="5067039" cy="3139321"/>
          </a:xfrm>
          <a:prstGeom prst="rect">
            <a:avLst/>
          </a:prstGeom>
        </p:spPr>
        <p:txBody>
          <a:bodyPr wrap="square">
            <a:spAutoFit/>
          </a:bodyPr>
          <a:lstStyle/>
          <a:p>
            <a:pPr marL="285750" indent="-285750">
              <a:buFontTx/>
              <a:buChar char="-"/>
            </a:pPr>
            <a:r>
              <a:rPr lang="en-US" dirty="0">
                <a:solidFill>
                  <a:schemeClr val="accent1"/>
                </a:solidFill>
              </a:rPr>
              <a:t>The poverty disparity in Title 1 schools among the cities was unexpected</a:t>
            </a:r>
          </a:p>
          <a:p>
            <a:pPr marL="285750" indent="-285750">
              <a:buFontTx/>
              <a:buChar char="-"/>
            </a:pPr>
            <a:endParaRPr lang="en-US" dirty="0">
              <a:solidFill>
                <a:schemeClr val="accent1"/>
              </a:solidFill>
            </a:endParaRPr>
          </a:p>
          <a:p>
            <a:pPr marL="285750" indent="-285750">
              <a:buFontTx/>
              <a:buChar char="-"/>
            </a:pPr>
            <a:r>
              <a:rPr lang="en-US" dirty="0">
                <a:solidFill>
                  <a:schemeClr val="accent1"/>
                </a:solidFill>
              </a:rPr>
              <a:t>Looking at this boxplot, you can see that Austin has the greatest spread in IQR and the lowest median poverty level. </a:t>
            </a:r>
          </a:p>
          <a:p>
            <a:endParaRPr lang="en-US" dirty="0">
              <a:solidFill>
                <a:schemeClr val="accent1"/>
              </a:solidFill>
            </a:endParaRPr>
          </a:p>
          <a:p>
            <a:r>
              <a:rPr lang="en-US" dirty="0">
                <a:solidFill>
                  <a:schemeClr val="accent1"/>
                </a:solidFill>
              </a:rPr>
              <a:t>Dallas’ lowest poverty level is 55%, but this and every other level up to 75% is an outlier. - - Laredo has no spread at all. Every one of its 20 Title 1 schools has a poverty level of 100%!&lt;</a:t>
            </a:r>
          </a:p>
        </p:txBody>
      </p:sp>
      <p:pic>
        <p:nvPicPr>
          <p:cNvPr id="9" name="Picture 8">
            <a:extLst>
              <a:ext uri="{FF2B5EF4-FFF2-40B4-BE49-F238E27FC236}">
                <a16:creationId xmlns:a16="http://schemas.microsoft.com/office/drawing/2014/main" id="{FB6501DB-7EC5-4F09-BC6C-739CB66775AF}"/>
              </a:ext>
            </a:extLst>
          </p:cNvPr>
          <p:cNvPicPr>
            <a:picLocks noChangeAspect="1"/>
          </p:cNvPicPr>
          <p:nvPr/>
        </p:nvPicPr>
        <p:blipFill>
          <a:blip r:embed="rId2"/>
          <a:stretch>
            <a:fillRect/>
          </a:stretch>
        </p:blipFill>
        <p:spPr>
          <a:xfrm>
            <a:off x="5702070" y="901731"/>
            <a:ext cx="6190861" cy="4297680"/>
          </a:xfrm>
          <a:prstGeom prst="rect">
            <a:avLst/>
          </a:prstGeom>
        </p:spPr>
      </p:pic>
    </p:spTree>
    <p:extLst>
      <p:ext uri="{BB962C8B-B14F-4D97-AF65-F5344CB8AC3E}">
        <p14:creationId xmlns:p14="http://schemas.microsoft.com/office/powerpoint/2010/main" val="82736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6E5DA-4875-46C5-8575-8CC80CA77613}"/>
              </a:ext>
            </a:extLst>
          </p:cNvPr>
          <p:cNvSpPr>
            <a:spLocks noGrp="1"/>
          </p:cNvSpPr>
          <p:nvPr>
            <p:ph type="title"/>
          </p:nvPr>
        </p:nvSpPr>
        <p:spPr>
          <a:xfrm>
            <a:off x="200298" y="803706"/>
            <a:ext cx="5068389" cy="3034857"/>
          </a:xfrm>
        </p:spPr>
        <p:txBody>
          <a:bodyPr vert="horz" lIns="91440" tIns="45720" rIns="91440" bIns="45720" rtlCol="0" anchor="ctr">
            <a:normAutofit/>
          </a:bodyPr>
          <a:lstStyle/>
          <a:p>
            <a:pPr algn="ctr" defTabSz="914377"/>
            <a:r>
              <a:rPr lang="en-US" sz="4000" dirty="0">
                <a:solidFill>
                  <a:srgbClr val="FFFFFF"/>
                </a:solidFill>
                <a:effectLst>
                  <a:outerShdw blurRad="50800" dist="38100" algn="l" rotWithShape="0">
                    <a:prstClr val="black">
                      <a:alpha val="40000"/>
                    </a:prstClr>
                  </a:outerShdw>
                </a:effectLst>
                <a:latin typeface="Arial Black" panose="020B0A04020102020204" pitchFamily="34" charset="0"/>
              </a:rPr>
              <a:t>Texas Food Deserts</a:t>
            </a:r>
            <a:br>
              <a:rPr lang="en-US" sz="4000" dirty="0">
                <a:solidFill>
                  <a:srgbClr val="FFFFFF"/>
                </a:solidFill>
                <a:latin typeface="Arial Black" panose="020B0A04020102020204" pitchFamily="34" charset="0"/>
              </a:rPr>
            </a:br>
            <a:endParaRPr lang="en-US" sz="2800" dirty="0">
              <a:solidFill>
                <a:srgbClr val="FFFFFF"/>
              </a:solidFill>
              <a:latin typeface="Arial Black" panose="020B0A04020102020204" pitchFamily="34" charset="0"/>
            </a:endParaRPr>
          </a:p>
        </p:txBody>
      </p:sp>
      <p:sp>
        <p:nvSpPr>
          <p:cNvPr id="3" name="Subtitle 2">
            <a:extLst>
              <a:ext uri="{FF2B5EF4-FFF2-40B4-BE49-F238E27FC236}">
                <a16:creationId xmlns:a16="http://schemas.microsoft.com/office/drawing/2014/main" id="{33A5F53A-972E-48AE-95C8-B8DDBBE56F41}"/>
              </a:ext>
            </a:extLst>
          </p:cNvPr>
          <p:cNvSpPr>
            <a:spLocks noGrp="1"/>
          </p:cNvSpPr>
          <p:nvPr>
            <p:ph type="body" idx="1"/>
          </p:nvPr>
        </p:nvSpPr>
        <p:spPr>
          <a:xfrm>
            <a:off x="786679" y="4019316"/>
            <a:ext cx="2984132" cy="2205732"/>
          </a:xfrm>
        </p:spPr>
        <p:txBody>
          <a:bodyPr vert="horz" lIns="91440" tIns="45720" rIns="91440" bIns="45720" rtlCol="0" anchor="t">
            <a:normAutofit/>
          </a:bodyPr>
          <a:lstStyle/>
          <a:p>
            <a:pPr defTabSz="914377"/>
            <a:r>
              <a:rPr lang="en-US" kern="1200" dirty="0">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rPr>
              <a:t>Lynn </a:t>
            </a:r>
            <a:r>
              <a:rPr lang="en-US" kern="1200" dirty="0" err="1">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rPr>
              <a:t>Leifker</a:t>
            </a:r>
            <a:endParaRPr lang="en-US" dirty="0">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endParaRPr>
          </a:p>
          <a:p>
            <a:pPr defTabSz="914377"/>
            <a:r>
              <a:rPr lang="en-US" kern="1200" dirty="0">
                <a:solidFill>
                  <a:srgbClr val="FFFFFF"/>
                </a:solidFill>
                <a:effectLst>
                  <a:outerShdw blurRad="50800" dist="38100" dir="10800000" algn="r" rotWithShape="0">
                    <a:prstClr val="black">
                      <a:alpha val="40000"/>
                    </a:prstClr>
                  </a:outerShdw>
                </a:effectLst>
                <a:latin typeface="Arial" panose="020B0604020202020204" pitchFamily="34" charset="0"/>
                <a:cs typeface="Arial" panose="020B0604020202020204" pitchFamily="34" charset="0"/>
              </a:rPr>
              <a:t>Kellye Rennell</a:t>
            </a:r>
          </a:p>
        </p:txBody>
      </p:sp>
      <p:cxnSp>
        <p:nvCxnSpPr>
          <p:cNvPr id="24" name="Straight Connector 23">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6EA51F9-BB43-4861-9DBC-4F75EE30E9CB}"/>
              </a:ext>
            </a:extLst>
          </p:cNvPr>
          <p:cNvSpPr/>
          <p:nvPr/>
        </p:nvSpPr>
        <p:spPr>
          <a:xfrm>
            <a:off x="5895702" y="1319554"/>
            <a:ext cx="6096000" cy="3970318"/>
          </a:xfrm>
          <a:prstGeom prst="rect">
            <a:avLst/>
          </a:prstGeom>
        </p:spPr>
        <p:txBody>
          <a:bodyPr>
            <a:spAutoFit/>
          </a:bodyPr>
          <a:lstStyle/>
          <a:p>
            <a:endParaRPr lang="en-US" dirty="0"/>
          </a:p>
          <a:p>
            <a:pPr marL="285750" indent="-285750">
              <a:buBlip>
                <a:blip r:embed="rId2">
                  <a:extLst>
                    <a:ext uri="{96DAC541-7B7A-43D3-8B79-37D633B846F1}">
                      <asvg:svgBlip xmlns:asvg="http://schemas.microsoft.com/office/drawing/2016/SVG/main" r:embed="rId3"/>
                    </a:ext>
                  </a:extLst>
                </a:blip>
              </a:buBlip>
            </a:pPr>
            <a:r>
              <a:rPr lang="en-US" dirty="0"/>
              <a:t>The available data is aggregated by zip code. We wanted to research smaller neighborhoods. We decided that to use elementary schools as markers for the center points in these neighborhoods. </a:t>
            </a:r>
          </a:p>
          <a:p>
            <a:pPr marL="285750" indent="-285750">
              <a:buBlip>
                <a:blip r:embed="rId2">
                  <a:extLst>
                    <a:ext uri="{96DAC541-7B7A-43D3-8B79-37D633B846F1}">
                      <asvg:svgBlip xmlns:asvg="http://schemas.microsoft.com/office/drawing/2016/SVG/main" r:embed="rId3"/>
                    </a:ext>
                  </a:extLst>
                </a:blip>
              </a:buBlip>
            </a:pPr>
            <a:endParaRPr lang="en-US" dirty="0"/>
          </a:p>
          <a:p>
            <a:pPr marL="285750" indent="-285750">
              <a:buBlip>
                <a:blip r:embed="rId2">
                  <a:extLst>
                    <a:ext uri="{96DAC541-7B7A-43D3-8B79-37D633B846F1}">
                      <asvg:svgBlip xmlns:asvg="http://schemas.microsoft.com/office/drawing/2016/SVG/main" r:embed="rId3"/>
                    </a:ext>
                  </a:extLst>
                </a:blip>
              </a:buBlip>
            </a:pPr>
            <a:endParaRPr lang="en-US" dirty="0"/>
          </a:p>
          <a:p>
            <a:pPr marL="285750" indent="-285750">
              <a:buBlip>
                <a:blip r:embed="rId2">
                  <a:extLst>
                    <a:ext uri="{96DAC541-7B7A-43D3-8B79-37D633B846F1}">
                      <asvg:svgBlip xmlns:asvg="http://schemas.microsoft.com/office/drawing/2016/SVG/main" r:embed="rId3"/>
                    </a:ext>
                  </a:extLst>
                </a:blip>
              </a:buBlip>
            </a:pPr>
            <a:r>
              <a:rPr lang="en-US" dirty="0"/>
              <a:t>Title 1 schools receive federal funding for low-income families and the federal government provides public annual reporting on the poverty level within the schools. We made Title 1 elementary schools our starting points.</a:t>
            </a:r>
          </a:p>
          <a:p>
            <a:r>
              <a:rPr lang="en-US" dirty="0"/>
              <a:t> </a:t>
            </a:r>
          </a:p>
          <a:p>
            <a:r>
              <a:rPr lang="en-US" dirty="0"/>
              <a:t> </a:t>
            </a:r>
          </a:p>
          <a:p>
            <a:endParaRPr lang="en-US" dirty="0"/>
          </a:p>
        </p:txBody>
      </p:sp>
    </p:spTree>
    <p:extLst>
      <p:ext uri="{BB962C8B-B14F-4D97-AF65-F5344CB8AC3E}">
        <p14:creationId xmlns:p14="http://schemas.microsoft.com/office/powerpoint/2010/main" val="569074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lowchart: Document 4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ECEC9-D962-47A0-920F-1E519FE0B90F}"/>
              </a:ext>
            </a:extLst>
          </p:cNvPr>
          <p:cNvSpPr>
            <a:spLocks noGrp="1"/>
          </p:cNvSpPr>
          <p:nvPr>
            <p:ph type="title"/>
          </p:nvPr>
        </p:nvSpPr>
        <p:spPr>
          <a:xfrm>
            <a:off x="838200" y="171162"/>
            <a:ext cx="2840182" cy="2371148"/>
          </a:xfrm>
        </p:spPr>
        <p:txBody>
          <a:bodyPr vert="horz" lIns="91440" tIns="45720" rIns="91440" bIns="45720" rtlCol="0">
            <a:normAutofit/>
          </a:bodyPr>
          <a:lstStyle/>
          <a:p>
            <a:pPr defTabSz="914400"/>
            <a:r>
              <a:rPr lang="en-US" sz="3200" dirty="0">
                <a:solidFill>
                  <a:srgbClr val="FFFFFF"/>
                </a:solidFill>
              </a:rPr>
              <a:t>Surprising Insights</a:t>
            </a:r>
          </a:p>
        </p:txBody>
      </p:sp>
      <p:sp>
        <p:nvSpPr>
          <p:cNvPr id="8" name="Rectangle 7">
            <a:extLst>
              <a:ext uri="{FF2B5EF4-FFF2-40B4-BE49-F238E27FC236}">
                <a16:creationId xmlns:a16="http://schemas.microsoft.com/office/drawing/2014/main" id="{214D4E66-C0D8-4D25-9374-8AF69555CEB6}"/>
              </a:ext>
            </a:extLst>
          </p:cNvPr>
          <p:cNvSpPr/>
          <p:nvPr/>
        </p:nvSpPr>
        <p:spPr>
          <a:xfrm>
            <a:off x="206195" y="3571588"/>
            <a:ext cx="5983549" cy="1908215"/>
          </a:xfrm>
          <a:prstGeom prst="rect">
            <a:avLst/>
          </a:prstGeom>
        </p:spPr>
        <p:txBody>
          <a:bodyPr wrap="square">
            <a:spAutoFit/>
          </a:bodyPr>
          <a:lstStyle/>
          <a:p>
            <a:pPr marL="285750" indent="-285750">
              <a:spcAft>
                <a:spcPts val="600"/>
              </a:spcAft>
              <a:buFontTx/>
              <a:buChar char="-"/>
            </a:pPr>
            <a:r>
              <a:rPr lang="en-US" dirty="0">
                <a:solidFill>
                  <a:schemeClr val="accent1"/>
                </a:solidFill>
              </a:rPr>
              <a:t>We expected all poor areas to be in food deserts, but this turned out not to be the case.</a:t>
            </a:r>
          </a:p>
          <a:p>
            <a:pPr marL="285750" indent="-285750">
              <a:spcAft>
                <a:spcPts val="600"/>
              </a:spcAft>
              <a:buFontTx/>
              <a:buChar char="-"/>
            </a:pPr>
            <a:endParaRPr lang="en-US" dirty="0">
              <a:solidFill>
                <a:schemeClr val="accent1"/>
              </a:solidFill>
            </a:endParaRPr>
          </a:p>
          <a:p>
            <a:pPr marL="285750" indent="-285750">
              <a:spcAft>
                <a:spcPts val="600"/>
              </a:spcAft>
              <a:buFontTx/>
              <a:buChar char="-"/>
            </a:pPr>
            <a:r>
              <a:rPr lang="en-US" dirty="0">
                <a:solidFill>
                  <a:schemeClr val="accent1"/>
                </a:solidFill>
              </a:rPr>
              <a:t>Laredo’s Title 1 schools were all at 100% poverty level, and yet Laredo has the smallest proportion of food deserts</a:t>
            </a:r>
          </a:p>
        </p:txBody>
      </p:sp>
      <p:pic>
        <p:nvPicPr>
          <p:cNvPr id="3" name="Picture 2">
            <a:extLst>
              <a:ext uri="{FF2B5EF4-FFF2-40B4-BE49-F238E27FC236}">
                <a16:creationId xmlns:a16="http://schemas.microsoft.com/office/drawing/2014/main" id="{D54C1D3C-C70A-4168-8D6A-A7EF75C0FD00}"/>
              </a:ext>
            </a:extLst>
          </p:cNvPr>
          <p:cNvPicPr>
            <a:picLocks noChangeAspect="1"/>
          </p:cNvPicPr>
          <p:nvPr/>
        </p:nvPicPr>
        <p:blipFill>
          <a:blip r:embed="rId2"/>
          <a:stretch>
            <a:fillRect/>
          </a:stretch>
        </p:blipFill>
        <p:spPr>
          <a:xfrm>
            <a:off x="6189744" y="1700213"/>
            <a:ext cx="5662978" cy="4389120"/>
          </a:xfrm>
          <a:prstGeom prst="rect">
            <a:avLst/>
          </a:prstGeom>
        </p:spPr>
      </p:pic>
    </p:spTree>
    <p:extLst>
      <p:ext uri="{BB962C8B-B14F-4D97-AF65-F5344CB8AC3E}">
        <p14:creationId xmlns:p14="http://schemas.microsoft.com/office/powerpoint/2010/main" val="2906421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lowchart: Document 4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ECEC9-D962-47A0-920F-1E519FE0B90F}"/>
              </a:ext>
            </a:extLst>
          </p:cNvPr>
          <p:cNvSpPr>
            <a:spLocks noGrp="1"/>
          </p:cNvSpPr>
          <p:nvPr>
            <p:ph type="title"/>
          </p:nvPr>
        </p:nvSpPr>
        <p:spPr>
          <a:xfrm>
            <a:off x="838200" y="171162"/>
            <a:ext cx="2840182" cy="2371148"/>
          </a:xfrm>
        </p:spPr>
        <p:txBody>
          <a:bodyPr vert="horz" lIns="91440" tIns="45720" rIns="91440" bIns="45720" rtlCol="0">
            <a:normAutofit/>
          </a:bodyPr>
          <a:lstStyle/>
          <a:p>
            <a:pPr defTabSz="914400"/>
            <a:r>
              <a:rPr lang="en-US" sz="3200" dirty="0">
                <a:solidFill>
                  <a:srgbClr val="FFFFFF"/>
                </a:solidFill>
              </a:rPr>
              <a:t>Surprising Insights</a:t>
            </a:r>
          </a:p>
        </p:txBody>
      </p:sp>
      <p:sp>
        <p:nvSpPr>
          <p:cNvPr id="8" name="Rectangle 7">
            <a:extLst>
              <a:ext uri="{FF2B5EF4-FFF2-40B4-BE49-F238E27FC236}">
                <a16:creationId xmlns:a16="http://schemas.microsoft.com/office/drawing/2014/main" id="{214D4E66-C0D8-4D25-9374-8AF69555CEB6}"/>
              </a:ext>
            </a:extLst>
          </p:cNvPr>
          <p:cNvSpPr/>
          <p:nvPr/>
        </p:nvSpPr>
        <p:spPr>
          <a:xfrm>
            <a:off x="206195" y="3571588"/>
            <a:ext cx="5983549" cy="2462213"/>
          </a:xfrm>
          <a:prstGeom prst="rect">
            <a:avLst/>
          </a:prstGeom>
        </p:spPr>
        <p:txBody>
          <a:bodyPr wrap="square">
            <a:spAutoFit/>
          </a:bodyPr>
          <a:lstStyle/>
          <a:p>
            <a:pPr marL="285750" indent="-285750">
              <a:spcAft>
                <a:spcPts val="600"/>
              </a:spcAft>
              <a:buFontTx/>
              <a:buChar char="-"/>
            </a:pPr>
            <a:r>
              <a:rPr lang="en-US" dirty="0">
                <a:solidFill>
                  <a:schemeClr val="accent1"/>
                </a:solidFill>
              </a:rPr>
              <a:t>The proportion of schools in a food desert can be radically diﬀerent from zip code to zip code, even within the same city. </a:t>
            </a:r>
          </a:p>
          <a:p>
            <a:pPr marL="285750" indent="-285750">
              <a:spcAft>
                <a:spcPts val="600"/>
              </a:spcAft>
              <a:buFontTx/>
              <a:buChar char="-"/>
            </a:pPr>
            <a:endParaRPr lang="en-US" dirty="0">
              <a:solidFill>
                <a:schemeClr val="accent1"/>
              </a:solidFill>
            </a:endParaRPr>
          </a:p>
          <a:p>
            <a:pPr marL="285750" indent="-285750">
              <a:spcAft>
                <a:spcPts val="600"/>
              </a:spcAft>
              <a:buFontTx/>
              <a:buChar char="-"/>
            </a:pPr>
            <a:r>
              <a:rPr lang="en-US" dirty="0">
                <a:solidFill>
                  <a:schemeClr val="accent1"/>
                </a:solidFill>
              </a:rPr>
              <a:t>In Dallas, the two zip codes containing the most Title 1 schools are completely opposite in food desert status: in 75217, 14 of 16 schools are in a food desert, while in 75211, only 2 of 14 are in a food desert.</a:t>
            </a:r>
          </a:p>
        </p:txBody>
      </p:sp>
      <p:pic>
        <p:nvPicPr>
          <p:cNvPr id="3" name="Picture 2">
            <a:extLst>
              <a:ext uri="{FF2B5EF4-FFF2-40B4-BE49-F238E27FC236}">
                <a16:creationId xmlns:a16="http://schemas.microsoft.com/office/drawing/2014/main" id="{D54C1D3C-C70A-4168-8D6A-A7EF75C0FD00}"/>
              </a:ext>
            </a:extLst>
          </p:cNvPr>
          <p:cNvPicPr>
            <a:picLocks noChangeAspect="1"/>
          </p:cNvPicPr>
          <p:nvPr/>
        </p:nvPicPr>
        <p:blipFill>
          <a:blip r:embed="rId2"/>
          <a:stretch>
            <a:fillRect/>
          </a:stretch>
        </p:blipFill>
        <p:spPr>
          <a:xfrm>
            <a:off x="6189744" y="1700213"/>
            <a:ext cx="5662978" cy="4389120"/>
          </a:xfrm>
          <a:prstGeom prst="rect">
            <a:avLst/>
          </a:prstGeom>
        </p:spPr>
      </p:pic>
    </p:spTree>
    <p:extLst>
      <p:ext uri="{BB962C8B-B14F-4D97-AF65-F5344CB8AC3E}">
        <p14:creationId xmlns:p14="http://schemas.microsoft.com/office/powerpoint/2010/main" val="327828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2FA58-8414-41F7-BFE0-4273C69527E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defTabSz="914400"/>
            <a:r>
              <a:rPr lang="en-US" sz="3200" kern="1200" dirty="0">
                <a:solidFill>
                  <a:srgbClr val="FFFFFF"/>
                </a:solidFill>
                <a:latin typeface="Arial Black" panose="020B0A04020102020204" pitchFamily="34" charset="0"/>
              </a:rPr>
              <a:t>Conclusion</a:t>
            </a:r>
            <a:br>
              <a:rPr lang="en-US" sz="3200" kern="1200" dirty="0">
                <a:solidFill>
                  <a:srgbClr val="FFFFFF"/>
                </a:solidFill>
                <a:latin typeface="Arial Black" panose="020B0A04020102020204" pitchFamily="34" charset="0"/>
              </a:rPr>
            </a:br>
            <a:endParaRPr lang="en-US" sz="3200" kern="1200" dirty="0">
              <a:solidFill>
                <a:srgbClr val="FFFFFF"/>
              </a:solidFill>
              <a:latin typeface="Arial Black" panose="020B0A04020102020204" pitchFamily="34" charset="0"/>
            </a:endParaRPr>
          </a:p>
        </p:txBody>
      </p:sp>
      <p:sp>
        <p:nvSpPr>
          <p:cNvPr id="4" name="TextBox 3">
            <a:extLst>
              <a:ext uri="{FF2B5EF4-FFF2-40B4-BE49-F238E27FC236}">
                <a16:creationId xmlns:a16="http://schemas.microsoft.com/office/drawing/2014/main" id="{5DA4B844-5A7A-CD40-A5B8-46E38331DC09}"/>
              </a:ext>
            </a:extLst>
          </p:cNvPr>
          <p:cNvSpPr txBox="1"/>
          <p:nvPr/>
        </p:nvSpPr>
        <p:spPr>
          <a:xfrm>
            <a:off x="4450976" y="1754889"/>
            <a:ext cx="7207624" cy="4401205"/>
          </a:xfrm>
          <a:prstGeom prst="rect">
            <a:avLst/>
          </a:prstGeom>
          <a:noFill/>
        </p:spPr>
        <p:txBody>
          <a:bodyPr wrap="square" rtlCol="0">
            <a:spAutoFit/>
          </a:bodyPr>
          <a:lstStyle/>
          <a:p>
            <a:r>
              <a:rPr lang="en-US" sz="2800" dirty="0">
                <a:solidFill>
                  <a:schemeClr val="accent1"/>
                </a:solidFill>
              </a:rPr>
              <a:t>Urban neighborhoods in the two large cities we studied tended to be located in food deserts. </a:t>
            </a:r>
          </a:p>
          <a:p>
            <a:endParaRPr lang="en-US" sz="2800" dirty="0">
              <a:solidFill>
                <a:schemeClr val="accent1"/>
              </a:solidFill>
            </a:endParaRPr>
          </a:p>
          <a:p>
            <a:r>
              <a:rPr lang="en-US" sz="2800" dirty="0">
                <a:solidFill>
                  <a:schemeClr val="accent1"/>
                </a:solidFill>
              </a:rPr>
              <a:t>Austin had the greatest likelihood, at 65%, and this may be a result of the rapid population growth of the city over the last decade. It may be that housing growth has outpaced commercial building, leading to a drop in available space for grocery stores as the number of people needing housing grows.</a:t>
            </a:r>
          </a:p>
        </p:txBody>
      </p:sp>
    </p:spTree>
    <p:extLst>
      <p:ext uri="{BB962C8B-B14F-4D97-AF65-F5344CB8AC3E}">
        <p14:creationId xmlns:p14="http://schemas.microsoft.com/office/powerpoint/2010/main" val="248700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2FA58-8414-41F7-BFE0-4273C69527E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defTabSz="914400"/>
            <a:r>
              <a:rPr lang="en-US" sz="3200" kern="1200" dirty="0">
                <a:solidFill>
                  <a:srgbClr val="FFFFFF"/>
                </a:solidFill>
                <a:latin typeface="Arial Black" panose="020B0A04020102020204" pitchFamily="34" charset="0"/>
              </a:rPr>
              <a:t>Conclusion</a:t>
            </a:r>
            <a:br>
              <a:rPr lang="en-US" sz="3200" kern="1200" dirty="0">
                <a:solidFill>
                  <a:srgbClr val="FFFFFF"/>
                </a:solidFill>
                <a:latin typeface="Arial Black" panose="020B0A04020102020204" pitchFamily="34" charset="0"/>
              </a:rPr>
            </a:br>
            <a:endParaRPr lang="en-US" sz="3200" kern="1200" dirty="0">
              <a:solidFill>
                <a:srgbClr val="FFFFFF"/>
              </a:solidFill>
              <a:latin typeface="Arial Black" panose="020B0A04020102020204" pitchFamily="34" charset="0"/>
            </a:endParaRPr>
          </a:p>
        </p:txBody>
      </p:sp>
      <p:sp>
        <p:nvSpPr>
          <p:cNvPr id="3" name="Rectangle 2">
            <a:extLst>
              <a:ext uri="{FF2B5EF4-FFF2-40B4-BE49-F238E27FC236}">
                <a16:creationId xmlns:a16="http://schemas.microsoft.com/office/drawing/2014/main" id="{37327CDC-ECBD-4F73-B4C4-C4D4BFC273B5}"/>
              </a:ext>
            </a:extLst>
          </p:cNvPr>
          <p:cNvSpPr/>
          <p:nvPr/>
        </p:nvSpPr>
        <p:spPr>
          <a:xfrm>
            <a:off x="4365171" y="1369101"/>
            <a:ext cx="6988629" cy="3970318"/>
          </a:xfrm>
          <a:prstGeom prst="rect">
            <a:avLst/>
          </a:prstGeom>
        </p:spPr>
        <p:txBody>
          <a:bodyPr wrap="square">
            <a:spAutoFit/>
          </a:bodyPr>
          <a:lstStyle/>
          <a:p>
            <a:pPr marL="342900" lvl="0" indent="-342900">
              <a:lnSpc>
                <a:spcPct val="100000"/>
              </a:lnSpc>
              <a:buFont typeface="Courier New" panose="02070309020205020404" pitchFamily="49" charset="0"/>
              <a:buChar char="o"/>
            </a:pPr>
            <a:r>
              <a:rPr lang="en-US" sz="2800" dirty="0">
                <a:solidFill>
                  <a:schemeClr val="accent1"/>
                </a:solidFill>
              </a:rPr>
              <a:t>In the smaller city of Laredo, the low likelihood of living in a food desert (30%) despite also living in the highest poverty of the three cities is diﬃcult to explain. </a:t>
            </a:r>
          </a:p>
          <a:p>
            <a:pPr marL="342900" lvl="0" indent="-342900">
              <a:lnSpc>
                <a:spcPct val="100000"/>
              </a:lnSpc>
              <a:buFont typeface="Courier New" panose="02070309020205020404" pitchFamily="49" charset="0"/>
              <a:buChar char="o"/>
            </a:pPr>
            <a:endParaRPr lang="en-US" sz="2800" dirty="0">
              <a:solidFill>
                <a:schemeClr val="accent1"/>
              </a:solidFill>
            </a:endParaRPr>
          </a:p>
          <a:p>
            <a:pPr marL="342900" lvl="0" indent="-342900">
              <a:lnSpc>
                <a:spcPct val="100000"/>
              </a:lnSpc>
              <a:buFont typeface="Courier New" panose="02070309020205020404" pitchFamily="49" charset="0"/>
              <a:buChar char="o"/>
            </a:pPr>
            <a:r>
              <a:rPr lang="en-US" sz="2800" dirty="0">
                <a:solidFill>
                  <a:schemeClr val="accent1"/>
                </a:solidFill>
              </a:rPr>
              <a:t>Perhaps its population is more densely clustered than in the bigger cities, while still leaving space in an urban area for grocery stores to be built.</a:t>
            </a:r>
          </a:p>
        </p:txBody>
      </p:sp>
    </p:spTree>
    <p:extLst>
      <p:ext uri="{BB962C8B-B14F-4D97-AF65-F5344CB8AC3E}">
        <p14:creationId xmlns:p14="http://schemas.microsoft.com/office/powerpoint/2010/main" val="1143815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2FA58-8414-41F7-BFE0-4273C69527E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defTabSz="914400"/>
            <a:r>
              <a:rPr lang="en-US" sz="3200" kern="1200" dirty="0">
                <a:solidFill>
                  <a:srgbClr val="FFFFFF"/>
                </a:solidFill>
                <a:latin typeface="Arial Black" panose="020B0A04020102020204" pitchFamily="34" charset="0"/>
              </a:rPr>
              <a:t>Challenges</a:t>
            </a:r>
            <a:br>
              <a:rPr lang="en-US" sz="3200" kern="1200" dirty="0">
                <a:solidFill>
                  <a:srgbClr val="FFFFFF"/>
                </a:solidFill>
                <a:latin typeface="Arial Black" panose="020B0A04020102020204" pitchFamily="34" charset="0"/>
              </a:rPr>
            </a:br>
            <a:endParaRPr lang="en-US" sz="3200" kern="1200" dirty="0">
              <a:solidFill>
                <a:srgbClr val="FFFFFF"/>
              </a:solidFill>
              <a:latin typeface="Arial Black" panose="020B0A04020102020204" pitchFamily="34" charset="0"/>
            </a:endParaRPr>
          </a:p>
        </p:txBody>
      </p:sp>
      <p:sp>
        <p:nvSpPr>
          <p:cNvPr id="3" name="Rectangle 2">
            <a:extLst>
              <a:ext uri="{FF2B5EF4-FFF2-40B4-BE49-F238E27FC236}">
                <a16:creationId xmlns:a16="http://schemas.microsoft.com/office/drawing/2014/main" id="{37327CDC-ECBD-4F73-B4C4-C4D4BFC273B5}"/>
              </a:ext>
            </a:extLst>
          </p:cNvPr>
          <p:cNvSpPr/>
          <p:nvPr/>
        </p:nvSpPr>
        <p:spPr>
          <a:xfrm>
            <a:off x="4672613" y="1182231"/>
            <a:ext cx="6593150" cy="4770537"/>
          </a:xfrm>
          <a:prstGeom prst="rect">
            <a:avLst/>
          </a:prstGeom>
        </p:spPr>
        <p:txBody>
          <a:bodyPr wrap="square">
            <a:spAutoFit/>
          </a:bodyPr>
          <a:lstStyle/>
          <a:p>
            <a:pPr marL="342900" lvl="0" indent="-342900">
              <a:lnSpc>
                <a:spcPct val="100000"/>
              </a:lnSpc>
              <a:buFont typeface="Courier New" panose="02070309020205020404" pitchFamily="49" charset="0"/>
              <a:buChar char="o"/>
            </a:pPr>
            <a:r>
              <a:rPr lang="en-US" sz="2800" dirty="0">
                <a:solidFill>
                  <a:schemeClr val="accent1"/>
                </a:solidFill>
              </a:rPr>
              <a:t>A team member dropped out early in the process, so it was up to the two of us to create and develop this project</a:t>
            </a:r>
          </a:p>
          <a:p>
            <a:pPr lvl="0">
              <a:lnSpc>
                <a:spcPct val="100000"/>
              </a:lnSpc>
            </a:pPr>
            <a:endParaRPr lang="en-US" sz="2800" dirty="0">
              <a:solidFill>
                <a:schemeClr val="accent1"/>
              </a:solidFill>
            </a:endParaRPr>
          </a:p>
          <a:p>
            <a:pPr marL="342900" lvl="0" indent="-342900">
              <a:lnSpc>
                <a:spcPct val="100000"/>
              </a:lnSpc>
              <a:buFont typeface="Courier New" panose="02070309020205020404" pitchFamily="49" charset="0"/>
              <a:buChar char="o"/>
            </a:pPr>
            <a:r>
              <a:rPr lang="en-US" sz="2800" dirty="0">
                <a:solidFill>
                  <a:schemeClr val="accent1"/>
                </a:solidFill>
              </a:rPr>
              <a:t>We underestimated the amount of time and labor involved with cleaning the data sets – it worked out to at least 60 hours. </a:t>
            </a:r>
          </a:p>
          <a:p>
            <a:pPr marL="342900" lvl="0" indent="-342900">
              <a:lnSpc>
                <a:spcPct val="100000"/>
              </a:lnSpc>
              <a:buFont typeface="Courier New" panose="02070309020205020404" pitchFamily="49" charset="0"/>
              <a:buChar char="o"/>
            </a:pPr>
            <a:endParaRPr lang="en-US" sz="2800" dirty="0">
              <a:solidFill>
                <a:schemeClr val="accent1"/>
              </a:solidFill>
            </a:endParaRPr>
          </a:p>
          <a:p>
            <a:pPr marL="342900" lvl="0" indent="-342900">
              <a:lnSpc>
                <a:spcPct val="100000"/>
              </a:lnSpc>
              <a:buFont typeface="Courier New" panose="02070309020205020404" pitchFamily="49" charset="0"/>
              <a:buChar char="o"/>
            </a:pPr>
            <a:r>
              <a:rPr lang="en-US" sz="2800" dirty="0">
                <a:solidFill>
                  <a:schemeClr val="accent1"/>
                </a:solidFill>
              </a:rPr>
              <a:t>We were technical novices, so we were learning as we went </a:t>
            </a:r>
          </a:p>
          <a:p>
            <a:pPr lvl="0">
              <a:lnSpc>
                <a:spcPct val="100000"/>
              </a:lnSpc>
            </a:pPr>
            <a:endParaRPr lang="en-US" sz="2400" dirty="0">
              <a:solidFill>
                <a:schemeClr val="accent1"/>
              </a:solidFill>
            </a:endParaRPr>
          </a:p>
        </p:txBody>
      </p:sp>
    </p:spTree>
    <p:extLst>
      <p:ext uri="{BB962C8B-B14F-4D97-AF65-F5344CB8AC3E}">
        <p14:creationId xmlns:p14="http://schemas.microsoft.com/office/powerpoint/2010/main" val="10159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2FA58-8414-41F7-BFE0-4273C69527E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defTabSz="914400"/>
            <a:r>
              <a:rPr lang="en-US" sz="3200" kern="1200" dirty="0">
                <a:solidFill>
                  <a:srgbClr val="FFFFFF"/>
                </a:solidFill>
                <a:latin typeface="Arial Black" panose="020B0A04020102020204" pitchFamily="34" charset="0"/>
              </a:rPr>
              <a:t>Questions for </a:t>
            </a:r>
            <a:r>
              <a:rPr lang="en-US" sz="3200" dirty="0">
                <a:solidFill>
                  <a:srgbClr val="FFFFFF"/>
                </a:solidFill>
                <a:latin typeface="Arial Black" panose="020B0A04020102020204" pitchFamily="34" charset="0"/>
              </a:rPr>
              <a:t>F</a:t>
            </a:r>
            <a:r>
              <a:rPr lang="en-US" sz="3200" kern="1200" dirty="0">
                <a:solidFill>
                  <a:srgbClr val="FFFFFF"/>
                </a:solidFill>
                <a:latin typeface="Arial Black" panose="020B0A04020102020204" pitchFamily="34" charset="0"/>
              </a:rPr>
              <a:t>uture Study</a:t>
            </a:r>
            <a:br>
              <a:rPr lang="en-US" sz="3200" kern="1200" dirty="0">
                <a:solidFill>
                  <a:srgbClr val="FFFFFF"/>
                </a:solidFill>
                <a:latin typeface="Arial Black" panose="020B0A04020102020204" pitchFamily="34" charset="0"/>
              </a:rPr>
            </a:br>
            <a:endParaRPr lang="en-US" sz="3200" kern="1200" dirty="0">
              <a:solidFill>
                <a:srgbClr val="FFFFFF"/>
              </a:solidFill>
              <a:latin typeface="Arial Black" panose="020B0A04020102020204" pitchFamily="34" charset="0"/>
            </a:endParaRPr>
          </a:p>
        </p:txBody>
      </p:sp>
      <p:sp>
        <p:nvSpPr>
          <p:cNvPr id="3" name="Rectangle 2">
            <a:extLst>
              <a:ext uri="{FF2B5EF4-FFF2-40B4-BE49-F238E27FC236}">
                <a16:creationId xmlns:a16="http://schemas.microsoft.com/office/drawing/2014/main" id="{37327CDC-ECBD-4F73-B4C4-C4D4BFC273B5}"/>
              </a:ext>
            </a:extLst>
          </p:cNvPr>
          <p:cNvSpPr/>
          <p:nvPr/>
        </p:nvSpPr>
        <p:spPr>
          <a:xfrm>
            <a:off x="4672613" y="1182231"/>
            <a:ext cx="6593150" cy="3970318"/>
          </a:xfrm>
          <a:prstGeom prst="rect">
            <a:avLst/>
          </a:prstGeom>
        </p:spPr>
        <p:txBody>
          <a:bodyPr wrap="square">
            <a:spAutoFit/>
          </a:bodyPr>
          <a:lstStyle/>
          <a:p>
            <a:pPr lvl="0"/>
            <a:endParaRPr lang="en-US" sz="2800" dirty="0">
              <a:solidFill>
                <a:schemeClr val="accent1"/>
              </a:solidFill>
            </a:endParaRPr>
          </a:p>
          <a:p>
            <a:pPr lvl="0"/>
            <a:r>
              <a:rPr lang="en-US" sz="2800" dirty="0">
                <a:solidFill>
                  <a:schemeClr val="accent1"/>
                </a:solidFill>
              </a:rPr>
              <a:t>Are there correlations between the racial and ethnic makeup of a given neighborhood and its food desert status? </a:t>
            </a:r>
          </a:p>
          <a:p>
            <a:pPr lvl="0"/>
            <a:endParaRPr lang="en-US" sz="2800" dirty="0">
              <a:solidFill>
                <a:schemeClr val="accent1"/>
              </a:solidFill>
            </a:endParaRPr>
          </a:p>
          <a:p>
            <a:pPr lvl="0"/>
            <a:r>
              <a:rPr lang="en-US" sz="2800" dirty="0">
                <a:solidFill>
                  <a:schemeClr val="accent1"/>
                </a:solidFill>
              </a:rPr>
              <a:t>What are the relative health outcomes for these neighborhoods whose poverty level is similar but whose food desert status is radically diﬀerent? </a:t>
            </a:r>
          </a:p>
        </p:txBody>
      </p:sp>
    </p:spTree>
    <p:extLst>
      <p:ext uri="{BB962C8B-B14F-4D97-AF65-F5344CB8AC3E}">
        <p14:creationId xmlns:p14="http://schemas.microsoft.com/office/powerpoint/2010/main" val="84891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96186-1DF5-4577-ABB5-C8B62FFAEA19}"/>
              </a:ext>
            </a:extLst>
          </p:cNvPr>
          <p:cNvSpPr>
            <a:spLocks noGrp="1"/>
          </p:cNvSpPr>
          <p:nvPr>
            <p:ph type="title"/>
          </p:nvPr>
        </p:nvSpPr>
        <p:spPr>
          <a:xfrm>
            <a:off x="838200" y="963877"/>
            <a:ext cx="3494362" cy="4930246"/>
          </a:xfrm>
        </p:spPr>
        <p:txBody>
          <a:bodyPr>
            <a:normAutofit/>
          </a:bodyPr>
          <a:lstStyle/>
          <a:p>
            <a:pPr algn="ctr"/>
            <a:r>
              <a:rPr lang="en-US" dirty="0">
                <a:solidFill>
                  <a:schemeClr val="accent1"/>
                </a:solidFill>
              </a:rPr>
              <a:t>Data Resources</a:t>
            </a:r>
          </a:p>
        </p:txBody>
      </p:sp>
      <p:cxnSp>
        <p:nvCxnSpPr>
          <p:cNvPr id="25" name="Straight Connector 2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F4E9347B-5704-4DB2-BC2C-F4B68B48D8ED}"/>
              </a:ext>
            </a:extLst>
          </p:cNvPr>
          <p:cNvSpPr>
            <a:spLocks noGrp="1"/>
          </p:cNvSpPr>
          <p:nvPr>
            <p:ph idx="1"/>
          </p:nvPr>
        </p:nvSpPr>
        <p:spPr>
          <a:xfrm>
            <a:off x="4976031" y="963877"/>
            <a:ext cx="6377769" cy="4930246"/>
          </a:xfrm>
        </p:spPr>
        <p:txBody>
          <a:bodyPr anchor="ctr">
            <a:normAutofit/>
          </a:bodyPr>
          <a:lstStyle/>
          <a:p>
            <a:r>
              <a:rPr lang="en-US" sz="2400" dirty="0"/>
              <a:t>U.S. Department of Education </a:t>
            </a:r>
          </a:p>
          <a:p>
            <a:r>
              <a:rPr lang="en-US" sz="2400" dirty="0"/>
              <a:t>Google Geolocation API</a:t>
            </a:r>
          </a:p>
          <a:p>
            <a:r>
              <a:rPr lang="en-US" sz="2400" dirty="0"/>
              <a:t>Google Nearby Search API</a:t>
            </a:r>
          </a:p>
          <a:p>
            <a:r>
              <a:rPr lang="en-US" sz="2400" dirty="0"/>
              <a:t>Google Distance Matrix </a:t>
            </a:r>
          </a:p>
        </p:txBody>
      </p:sp>
    </p:spTree>
    <p:extLst>
      <p:ext uri="{BB962C8B-B14F-4D97-AF65-F5344CB8AC3E}">
        <p14:creationId xmlns:p14="http://schemas.microsoft.com/office/powerpoint/2010/main" val="261310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E1771-BC9D-4A24-B8E7-F2B2DA947400}"/>
              </a:ext>
            </a:extLst>
          </p:cNvPr>
          <p:cNvSpPr>
            <a:spLocks noGrp="1"/>
          </p:cNvSpPr>
          <p:nvPr>
            <p:ph sz="half" idx="2"/>
          </p:nvPr>
        </p:nvSpPr>
        <p:spPr>
          <a:xfrm>
            <a:off x="348343" y="1561327"/>
            <a:ext cx="10896600" cy="4272264"/>
          </a:xfrm>
        </p:spPr>
        <p:txBody>
          <a:bodyPr lIns="0" rIns="0" anchor="ctr">
            <a:normAutofit/>
          </a:bodyPr>
          <a:lstStyle/>
          <a:p>
            <a:pPr marL="685806" indent="-457200">
              <a:spcBef>
                <a:spcPts val="0"/>
              </a:spcBef>
              <a:buBlip>
                <a:blip r:embed="rId2">
                  <a:extLst>
                    <a:ext uri="{96DAC541-7B7A-43D3-8B79-37D633B846F1}">
                      <asvg:svgBlip xmlns:asvg="http://schemas.microsoft.com/office/drawing/2016/SVG/main" r:embed="rId3"/>
                    </a:ext>
                  </a:extLst>
                </a:blip>
              </a:buBlip>
            </a:pPr>
            <a:r>
              <a:rPr lang="en-US" sz="2600" dirty="0">
                <a:solidFill>
                  <a:schemeClr val="accent1"/>
                </a:solidFill>
              </a:rPr>
              <a:t>From the U.S. Department of Education, we were able to retrieve data for Title 1 schools in each of our cities and their respective poverty levels for 2018. This came in PDF form, which required conversion and cleaning.</a:t>
            </a:r>
          </a:p>
          <a:p>
            <a:pPr marL="228606" indent="0">
              <a:spcBef>
                <a:spcPts val="0"/>
              </a:spcBef>
              <a:buNone/>
            </a:pPr>
            <a:endParaRPr lang="en-US" sz="2600" dirty="0">
              <a:solidFill>
                <a:schemeClr val="accent1"/>
              </a:solidFill>
            </a:endParaRPr>
          </a:p>
          <a:p>
            <a:pPr marL="571500" indent="-457200">
              <a:spcBef>
                <a:spcPts val="0"/>
              </a:spcBef>
              <a:buBlip>
                <a:blip r:embed="rId2">
                  <a:extLst>
                    <a:ext uri="{96DAC541-7B7A-43D3-8B79-37D633B846F1}">
                      <asvg:svgBlip xmlns:asvg="http://schemas.microsoft.com/office/drawing/2016/SVG/main" r:embed="rId3"/>
                    </a:ext>
                  </a:extLst>
                </a:blip>
              </a:buBlip>
            </a:pPr>
            <a:r>
              <a:rPr lang="en-US" sz="2600" dirty="0">
                <a:solidFill>
                  <a:schemeClr val="accent1"/>
                </a:solidFill>
              </a:rPr>
              <a:t>Next we found the geographic coordinates of the schools using the Google geocode API.</a:t>
            </a:r>
          </a:p>
          <a:p>
            <a:endParaRPr lang="en-US" sz="2400" dirty="0"/>
          </a:p>
        </p:txBody>
      </p:sp>
      <p:sp>
        <p:nvSpPr>
          <p:cNvPr id="11" name="Content Placeholder 2">
            <a:extLst>
              <a:ext uri="{FF2B5EF4-FFF2-40B4-BE49-F238E27FC236}">
                <a16:creationId xmlns:a16="http://schemas.microsoft.com/office/drawing/2014/main" id="{053BC6B1-CA43-4C2B-8157-6A8FF1CBDFC6}"/>
              </a:ext>
            </a:extLst>
          </p:cNvPr>
          <p:cNvSpPr txBox="1">
            <a:spLocks/>
          </p:cNvSpPr>
          <p:nvPr/>
        </p:nvSpPr>
        <p:spPr>
          <a:xfrm>
            <a:off x="6279781" y="1726445"/>
            <a:ext cx="5650450" cy="4340868"/>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2" name="Content Placeholder 2">
            <a:extLst>
              <a:ext uri="{FF2B5EF4-FFF2-40B4-BE49-F238E27FC236}">
                <a16:creationId xmlns:a16="http://schemas.microsoft.com/office/drawing/2014/main" id="{A470C9DD-A629-4112-86E1-F65CCA7F90EF}"/>
              </a:ext>
            </a:extLst>
          </p:cNvPr>
          <p:cNvSpPr txBox="1">
            <a:spLocks/>
          </p:cNvSpPr>
          <p:nvPr/>
        </p:nvSpPr>
        <p:spPr>
          <a:xfrm>
            <a:off x="6095999" y="2131492"/>
            <a:ext cx="5453927" cy="4100939"/>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3" name="Title 12">
            <a:extLst>
              <a:ext uri="{FF2B5EF4-FFF2-40B4-BE49-F238E27FC236}">
                <a16:creationId xmlns:a16="http://schemas.microsoft.com/office/drawing/2014/main" id="{AC02FC13-E0EE-426A-838B-816B83198D30}"/>
              </a:ext>
            </a:extLst>
          </p:cNvPr>
          <p:cNvSpPr>
            <a:spLocks noGrp="1"/>
          </p:cNvSpPr>
          <p:nvPr>
            <p:ph type="title"/>
          </p:nvPr>
        </p:nvSpPr>
        <p:spPr>
          <a:xfrm>
            <a:off x="1797419" y="367721"/>
            <a:ext cx="8229600" cy="914400"/>
          </a:xfrm>
        </p:spPr>
        <p:txBody>
          <a:bodyPr>
            <a:normAutofit/>
          </a:bodyPr>
          <a:lstStyle/>
          <a:p>
            <a:pPr algn="ctr"/>
            <a:r>
              <a:rPr lang="en-US" sz="3200" b="1" dirty="0"/>
              <a:t>Data Exploration &amp; Clean Up Outline</a:t>
            </a:r>
          </a:p>
        </p:txBody>
      </p:sp>
      <p:sp>
        <p:nvSpPr>
          <p:cNvPr id="4" name="Content Placeholder 3">
            <a:extLst>
              <a:ext uri="{FF2B5EF4-FFF2-40B4-BE49-F238E27FC236}">
                <a16:creationId xmlns:a16="http://schemas.microsoft.com/office/drawing/2014/main" id="{D9CC66AC-FFED-E64D-94EF-111B8A3C43AB}"/>
              </a:ext>
            </a:extLst>
          </p:cNvPr>
          <p:cNvSpPr>
            <a:spLocks noGrp="1"/>
          </p:cNvSpPr>
          <p:nvPr>
            <p:ph sz="quarter" idx="4"/>
          </p:nvPr>
        </p:nvSpPr>
        <p:spPr>
          <a:xfrm>
            <a:off x="12300856" y="2208820"/>
            <a:ext cx="339047" cy="3684588"/>
          </a:xfrm>
        </p:spPr>
        <p:txBody>
          <a:bodyPr/>
          <a:lstStyle/>
          <a:p>
            <a:endParaRPr lang="en-US" dirty="0"/>
          </a:p>
        </p:txBody>
      </p:sp>
    </p:spTree>
    <p:extLst>
      <p:ext uri="{BB962C8B-B14F-4D97-AF65-F5344CB8AC3E}">
        <p14:creationId xmlns:p14="http://schemas.microsoft.com/office/powerpoint/2010/main" val="20684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E1771-BC9D-4A24-B8E7-F2B2DA947400}"/>
              </a:ext>
            </a:extLst>
          </p:cNvPr>
          <p:cNvSpPr>
            <a:spLocks noGrp="1"/>
          </p:cNvSpPr>
          <p:nvPr>
            <p:ph sz="half" idx="2"/>
          </p:nvPr>
        </p:nvSpPr>
        <p:spPr>
          <a:xfrm flipH="1">
            <a:off x="-414741" y="1552540"/>
            <a:ext cx="45719" cy="4272264"/>
          </a:xfrm>
        </p:spPr>
        <p:txBody>
          <a:bodyPr lIns="0" rIns="0" anchor="ctr">
            <a:normAutofit/>
          </a:bodyPr>
          <a:lstStyle/>
          <a:p>
            <a:pPr marL="228606" indent="0">
              <a:spcBef>
                <a:spcPts val="0"/>
              </a:spcBef>
              <a:buNone/>
            </a:pPr>
            <a:endParaRPr lang="en-US" sz="2400" dirty="0"/>
          </a:p>
        </p:txBody>
      </p:sp>
      <p:sp>
        <p:nvSpPr>
          <p:cNvPr id="7" name="Content Placeholder 6">
            <a:extLst>
              <a:ext uri="{FF2B5EF4-FFF2-40B4-BE49-F238E27FC236}">
                <a16:creationId xmlns:a16="http://schemas.microsoft.com/office/drawing/2014/main" id="{A517F7D8-2A6B-4513-A5DC-526C32907CC0}"/>
              </a:ext>
            </a:extLst>
          </p:cNvPr>
          <p:cNvSpPr>
            <a:spLocks noGrp="1"/>
          </p:cNvSpPr>
          <p:nvPr>
            <p:ph sz="quarter" idx="4"/>
          </p:nvPr>
        </p:nvSpPr>
        <p:spPr>
          <a:xfrm>
            <a:off x="642074" y="1726445"/>
            <a:ext cx="10907852" cy="4166963"/>
          </a:xfrm>
        </p:spPr>
        <p:txBody>
          <a:bodyPr>
            <a:normAutofit/>
          </a:bodyPr>
          <a:lstStyle/>
          <a:p>
            <a:pPr>
              <a:buBlip>
                <a:blip r:embed="rId2">
                  <a:extLst>
                    <a:ext uri="{96DAC541-7B7A-43D3-8B79-37D633B846F1}">
                      <asvg:svgBlip xmlns:asvg="http://schemas.microsoft.com/office/drawing/2016/SVG/main" r:embed="rId3"/>
                    </a:ext>
                  </a:extLst>
                </a:blip>
              </a:buBlip>
            </a:pPr>
            <a:r>
              <a:rPr lang="en-US" sz="2600" dirty="0">
                <a:solidFill>
                  <a:schemeClr val="accent1"/>
                </a:solidFill>
              </a:rPr>
              <a:t>We started our grocery store search in Austin. </a:t>
            </a:r>
          </a:p>
          <a:p>
            <a:pPr>
              <a:buBlip>
                <a:blip r:embed="rId2">
                  <a:extLst>
                    <a:ext uri="{96DAC541-7B7A-43D3-8B79-37D633B846F1}">
                      <asvg:svgBlip xmlns:asvg="http://schemas.microsoft.com/office/drawing/2016/SVG/main" r:embed="rId3"/>
                    </a:ext>
                  </a:extLst>
                </a:blip>
              </a:buBlip>
            </a:pPr>
            <a:endParaRPr lang="en-US" sz="26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600" dirty="0">
                <a:solidFill>
                  <a:schemeClr val="accent1"/>
                </a:solidFill>
              </a:rPr>
              <a:t>We used Google’s nearby search to find all of the grocery stores in Austin.</a:t>
            </a:r>
          </a:p>
          <a:p>
            <a:pPr>
              <a:buBlip>
                <a:blip r:embed="rId2">
                  <a:extLst>
                    <a:ext uri="{96DAC541-7B7A-43D3-8B79-37D633B846F1}">
                      <asvg:svgBlip xmlns:asvg="http://schemas.microsoft.com/office/drawing/2016/SVG/main" r:embed="rId3"/>
                    </a:ext>
                  </a:extLst>
                </a:blip>
              </a:buBlip>
            </a:pPr>
            <a:endParaRPr lang="en-US" sz="26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600" dirty="0">
                <a:solidFill>
                  <a:schemeClr val="accent1"/>
                </a:solidFill>
              </a:rPr>
              <a:t>The rationale was that it would take one API pull to gather all grocery stores in Austin into one dataset and therefore save us time later.</a:t>
            </a:r>
          </a:p>
          <a:p>
            <a:pPr>
              <a:buBlip>
                <a:blip r:embed="rId2">
                  <a:extLst>
                    <a:ext uri="{96DAC541-7B7A-43D3-8B79-37D633B846F1}">
                      <asvg:svgBlip xmlns:asvg="http://schemas.microsoft.com/office/drawing/2016/SVG/main" r:embed="rId3"/>
                    </a:ext>
                  </a:extLst>
                </a:blip>
              </a:buBlip>
            </a:pPr>
            <a:endParaRPr lang="en-US" sz="26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Unfortunately, this did not turn out to be the case.</a:t>
            </a:r>
          </a:p>
        </p:txBody>
      </p:sp>
      <p:sp>
        <p:nvSpPr>
          <p:cNvPr id="11" name="Content Placeholder 2">
            <a:extLst>
              <a:ext uri="{FF2B5EF4-FFF2-40B4-BE49-F238E27FC236}">
                <a16:creationId xmlns:a16="http://schemas.microsoft.com/office/drawing/2014/main" id="{053BC6B1-CA43-4C2B-8157-6A8FF1CBDFC6}"/>
              </a:ext>
            </a:extLst>
          </p:cNvPr>
          <p:cNvSpPr txBox="1">
            <a:spLocks/>
          </p:cNvSpPr>
          <p:nvPr/>
        </p:nvSpPr>
        <p:spPr>
          <a:xfrm>
            <a:off x="6279781" y="1726445"/>
            <a:ext cx="5650450" cy="4340868"/>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2" name="Content Placeholder 2">
            <a:extLst>
              <a:ext uri="{FF2B5EF4-FFF2-40B4-BE49-F238E27FC236}">
                <a16:creationId xmlns:a16="http://schemas.microsoft.com/office/drawing/2014/main" id="{A470C9DD-A629-4112-86E1-F65CCA7F90EF}"/>
              </a:ext>
            </a:extLst>
          </p:cNvPr>
          <p:cNvSpPr txBox="1">
            <a:spLocks/>
          </p:cNvSpPr>
          <p:nvPr/>
        </p:nvSpPr>
        <p:spPr>
          <a:xfrm>
            <a:off x="6095999" y="2131492"/>
            <a:ext cx="5453927" cy="4100939"/>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3" name="Title 12">
            <a:extLst>
              <a:ext uri="{FF2B5EF4-FFF2-40B4-BE49-F238E27FC236}">
                <a16:creationId xmlns:a16="http://schemas.microsoft.com/office/drawing/2014/main" id="{AC02FC13-E0EE-426A-838B-816B83198D30}"/>
              </a:ext>
            </a:extLst>
          </p:cNvPr>
          <p:cNvSpPr>
            <a:spLocks noGrp="1"/>
          </p:cNvSpPr>
          <p:nvPr>
            <p:ph type="title"/>
          </p:nvPr>
        </p:nvSpPr>
        <p:spPr>
          <a:xfrm>
            <a:off x="1797419" y="367721"/>
            <a:ext cx="8229600" cy="914400"/>
          </a:xfrm>
        </p:spPr>
        <p:txBody>
          <a:bodyPr>
            <a:normAutofit/>
          </a:bodyPr>
          <a:lstStyle/>
          <a:p>
            <a:pPr algn="ctr"/>
            <a:r>
              <a:rPr lang="en-US" sz="3200" b="1" dirty="0"/>
              <a:t>Data Exploration &amp; Clean Up Outline</a:t>
            </a:r>
          </a:p>
        </p:txBody>
      </p:sp>
    </p:spTree>
    <p:extLst>
      <p:ext uri="{BB962C8B-B14F-4D97-AF65-F5344CB8AC3E}">
        <p14:creationId xmlns:p14="http://schemas.microsoft.com/office/powerpoint/2010/main" val="382620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14A2E-D59D-DA44-B574-C4763079C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350" y="2086428"/>
            <a:ext cx="3340100" cy="3098800"/>
          </a:xfrm>
          <a:prstGeom prst="rect">
            <a:avLst/>
          </a:prstGeom>
        </p:spPr>
      </p:pic>
      <p:sp>
        <p:nvSpPr>
          <p:cNvPr id="4" name="Title 12">
            <a:extLst>
              <a:ext uri="{FF2B5EF4-FFF2-40B4-BE49-F238E27FC236}">
                <a16:creationId xmlns:a16="http://schemas.microsoft.com/office/drawing/2014/main" id="{54DFCC8D-A247-D442-8E6F-C2062A2A7A01}"/>
              </a:ext>
            </a:extLst>
          </p:cNvPr>
          <p:cNvSpPr txBox="1">
            <a:spLocks/>
          </p:cNvSpPr>
          <p:nvPr/>
        </p:nvSpPr>
        <p:spPr>
          <a:xfrm>
            <a:off x="1797419" y="367721"/>
            <a:ext cx="8229600" cy="914400"/>
          </a:xfrm>
          <a:prstGeom prst="rect">
            <a:avLst/>
          </a:prstGeom>
        </p:spPr>
        <p:txBody>
          <a:bodyP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Data Exploration &amp; Clean Up Outline</a:t>
            </a:r>
          </a:p>
        </p:txBody>
      </p:sp>
      <p:sp>
        <p:nvSpPr>
          <p:cNvPr id="6" name="TextBox 5">
            <a:extLst>
              <a:ext uri="{FF2B5EF4-FFF2-40B4-BE49-F238E27FC236}">
                <a16:creationId xmlns:a16="http://schemas.microsoft.com/office/drawing/2014/main" id="{F1C53296-DAC7-AD41-8DFD-E7D996A1E1EA}"/>
              </a:ext>
            </a:extLst>
          </p:cNvPr>
          <p:cNvSpPr txBox="1"/>
          <p:nvPr/>
        </p:nvSpPr>
        <p:spPr>
          <a:xfrm>
            <a:off x="1132114" y="2086428"/>
            <a:ext cx="4082143" cy="3693319"/>
          </a:xfrm>
          <a:prstGeom prst="rect">
            <a:avLst/>
          </a:prstGeom>
          <a:noFill/>
        </p:spPr>
        <p:txBody>
          <a:bodyPr wrap="square" rtlCol="0">
            <a:spAutoFit/>
          </a:bodyPr>
          <a:lstStyle/>
          <a:p>
            <a:r>
              <a:rPr lang="en-US" sz="2400" dirty="0">
                <a:solidFill>
                  <a:schemeClr val="accent1"/>
                </a:solidFill>
              </a:rPr>
              <a:t>Our initial API pull by keywords “supermarket” and “grocery” showed something weird was happening…</a:t>
            </a:r>
          </a:p>
          <a:p>
            <a:endParaRPr lang="en-US" sz="2400" dirty="0">
              <a:solidFill>
                <a:schemeClr val="accent1"/>
              </a:solidFill>
            </a:endParaRPr>
          </a:p>
          <a:p>
            <a:endParaRPr lang="en-US" sz="2400" dirty="0">
              <a:solidFill>
                <a:schemeClr val="accent1"/>
              </a:solidFill>
            </a:endParaRPr>
          </a:p>
          <a:p>
            <a:r>
              <a:rPr lang="en-US" sz="2400" dirty="0">
                <a:solidFill>
                  <a:schemeClr val="accent1"/>
                </a:solidFill>
              </a:rPr>
              <a:t>H-E-B and </a:t>
            </a:r>
            <a:r>
              <a:rPr lang="en-US" sz="2400" dirty="0" err="1">
                <a:solidFill>
                  <a:schemeClr val="accent1"/>
                </a:solidFill>
              </a:rPr>
              <a:t>Randalls</a:t>
            </a:r>
            <a:r>
              <a:rPr lang="en-US" sz="2400" dirty="0">
                <a:solidFill>
                  <a:schemeClr val="accent1"/>
                </a:solidFill>
              </a:rPr>
              <a:t> were missing. We had to do separate API pulls for those chains.</a:t>
            </a:r>
          </a:p>
          <a:p>
            <a:endParaRPr lang="en-US" dirty="0"/>
          </a:p>
        </p:txBody>
      </p:sp>
    </p:spTree>
    <p:extLst>
      <p:ext uri="{BB962C8B-B14F-4D97-AF65-F5344CB8AC3E}">
        <p14:creationId xmlns:p14="http://schemas.microsoft.com/office/powerpoint/2010/main" val="316220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E1771-BC9D-4A24-B8E7-F2B2DA947400}"/>
              </a:ext>
            </a:extLst>
          </p:cNvPr>
          <p:cNvSpPr>
            <a:spLocks noGrp="1"/>
          </p:cNvSpPr>
          <p:nvPr>
            <p:ph sz="half" idx="2"/>
          </p:nvPr>
        </p:nvSpPr>
        <p:spPr>
          <a:xfrm>
            <a:off x="-6062251" y="1414315"/>
            <a:ext cx="5453927" cy="4272264"/>
          </a:xfrm>
        </p:spPr>
        <p:txBody>
          <a:bodyPr lIns="0" rIns="0" anchor="ctr">
            <a:normAutofit/>
          </a:bodyPr>
          <a:lstStyle/>
          <a:p>
            <a:endParaRPr lang="en-US" sz="2400" dirty="0"/>
          </a:p>
        </p:txBody>
      </p:sp>
      <p:sp>
        <p:nvSpPr>
          <p:cNvPr id="7" name="Content Placeholder 6">
            <a:extLst>
              <a:ext uri="{FF2B5EF4-FFF2-40B4-BE49-F238E27FC236}">
                <a16:creationId xmlns:a16="http://schemas.microsoft.com/office/drawing/2014/main" id="{A517F7D8-2A6B-4513-A5DC-526C32907CC0}"/>
              </a:ext>
            </a:extLst>
          </p:cNvPr>
          <p:cNvSpPr>
            <a:spLocks noGrp="1"/>
          </p:cNvSpPr>
          <p:nvPr>
            <p:ph sz="quarter" idx="4"/>
          </p:nvPr>
        </p:nvSpPr>
        <p:spPr>
          <a:xfrm>
            <a:off x="718457" y="1552540"/>
            <a:ext cx="10831469" cy="4340868"/>
          </a:xfrm>
        </p:spPr>
        <p:txBody>
          <a:bodyPr>
            <a:normAutofit/>
          </a:bodyPr>
          <a:lstStyle/>
          <a:p>
            <a:pPr marL="457189" lvl="1" indent="0">
              <a:buNone/>
            </a:pPr>
            <a:endParaRPr lang="en-US" sz="2600" dirty="0"/>
          </a:p>
          <a:p>
            <a:pPr lvl="1"/>
            <a:endParaRPr lang="en-US" dirty="0"/>
          </a:p>
          <a:p>
            <a:pPr lvl="1"/>
            <a:endParaRPr lang="en-US" dirty="0"/>
          </a:p>
          <a:p>
            <a:endParaRPr lang="en-US" dirty="0"/>
          </a:p>
        </p:txBody>
      </p:sp>
      <p:sp>
        <p:nvSpPr>
          <p:cNvPr id="11" name="Content Placeholder 2">
            <a:extLst>
              <a:ext uri="{FF2B5EF4-FFF2-40B4-BE49-F238E27FC236}">
                <a16:creationId xmlns:a16="http://schemas.microsoft.com/office/drawing/2014/main" id="{053BC6B1-CA43-4C2B-8157-6A8FF1CBDFC6}"/>
              </a:ext>
            </a:extLst>
          </p:cNvPr>
          <p:cNvSpPr txBox="1">
            <a:spLocks/>
          </p:cNvSpPr>
          <p:nvPr/>
        </p:nvSpPr>
        <p:spPr>
          <a:xfrm>
            <a:off x="6279781" y="1726445"/>
            <a:ext cx="5650450" cy="4340868"/>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2" name="Content Placeholder 2">
            <a:extLst>
              <a:ext uri="{FF2B5EF4-FFF2-40B4-BE49-F238E27FC236}">
                <a16:creationId xmlns:a16="http://schemas.microsoft.com/office/drawing/2014/main" id="{A470C9DD-A629-4112-86E1-F65CCA7F90EF}"/>
              </a:ext>
            </a:extLst>
          </p:cNvPr>
          <p:cNvSpPr txBox="1">
            <a:spLocks/>
          </p:cNvSpPr>
          <p:nvPr/>
        </p:nvSpPr>
        <p:spPr>
          <a:xfrm>
            <a:off x="6095999" y="2131492"/>
            <a:ext cx="5453927" cy="4100939"/>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3" name="Title 12">
            <a:extLst>
              <a:ext uri="{FF2B5EF4-FFF2-40B4-BE49-F238E27FC236}">
                <a16:creationId xmlns:a16="http://schemas.microsoft.com/office/drawing/2014/main" id="{AC02FC13-E0EE-426A-838B-816B83198D30}"/>
              </a:ext>
            </a:extLst>
          </p:cNvPr>
          <p:cNvSpPr>
            <a:spLocks noGrp="1"/>
          </p:cNvSpPr>
          <p:nvPr>
            <p:ph type="title"/>
          </p:nvPr>
        </p:nvSpPr>
        <p:spPr>
          <a:xfrm>
            <a:off x="1797419" y="367721"/>
            <a:ext cx="8229600" cy="914400"/>
          </a:xfrm>
        </p:spPr>
        <p:txBody>
          <a:bodyPr>
            <a:normAutofit/>
          </a:bodyPr>
          <a:lstStyle/>
          <a:p>
            <a:pPr algn="ctr"/>
            <a:r>
              <a:rPr lang="en-US" sz="3200" b="1" dirty="0"/>
              <a:t>Data Exploration &amp; Clean Up Outline</a:t>
            </a:r>
          </a:p>
        </p:txBody>
      </p:sp>
      <p:sp>
        <p:nvSpPr>
          <p:cNvPr id="2" name="Rectangle 1">
            <a:extLst>
              <a:ext uri="{FF2B5EF4-FFF2-40B4-BE49-F238E27FC236}">
                <a16:creationId xmlns:a16="http://schemas.microsoft.com/office/drawing/2014/main" id="{1425C6FB-C3A7-394C-9D71-2BC49DDDC348}"/>
              </a:ext>
            </a:extLst>
          </p:cNvPr>
          <p:cNvSpPr/>
          <p:nvPr/>
        </p:nvSpPr>
        <p:spPr>
          <a:xfrm>
            <a:off x="903513" y="1582341"/>
            <a:ext cx="10199915" cy="3416320"/>
          </a:xfrm>
          <a:prstGeom prst="rect">
            <a:avLst/>
          </a:prstGeom>
        </p:spPr>
        <p:txBody>
          <a:bodyPr wrap="square">
            <a:spAutoFit/>
          </a:bodyPr>
          <a:lstStyle/>
          <a:p>
            <a:pPr>
              <a:buBlip>
                <a:blip r:embed="rId2">
                  <a:extLst>
                    <a:ext uri="{96DAC541-7B7A-43D3-8B79-37D633B846F1}">
                      <asvg:svgBlip xmlns:asvg="http://schemas.microsoft.com/office/drawing/2016/SVG/main" r:embed="rId3"/>
                    </a:ext>
                  </a:extLst>
                </a:blip>
              </a:buBlip>
            </a:pPr>
            <a:r>
              <a:rPr lang="en-US" sz="2400" dirty="0">
                <a:solidFill>
                  <a:schemeClr val="accent1"/>
                </a:solidFill>
              </a:rPr>
              <a:t>In our list of Austin stores, we discovered that we had stores that did not meet the eligibility requirement of offering fresh fruits and vegetables. Family Dollar, for example, appeared repeatedly. We had to remove these.</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Additionally,  we had many duplicate H-E-B and </a:t>
            </a:r>
            <a:r>
              <a:rPr lang="en-US" sz="2400" dirty="0" err="1">
                <a:solidFill>
                  <a:schemeClr val="accent1"/>
                </a:solidFill>
              </a:rPr>
              <a:t>Randalls</a:t>
            </a:r>
            <a:r>
              <a:rPr lang="en-US" sz="2400" dirty="0">
                <a:solidFill>
                  <a:schemeClr val="accent1"/>
                </a:solidFill>
              </a:rPr>
              <a:t> listings. Often a store and its bakery and pharmacy were all listed separately and with different geocoordinates.</a:t>
            </a:r>
          </a:p>
          <a:p>
            <a:endParaRPr lang="en-US" sz="2400" dirty="0">
              <a:solidFill>
                <a:schemeClr val="accent1"/>
              </a:solidFill>
            </a:endParaRPr>
          </a:p>
        </p:txBody>
      </p:sp>
    </p:spTree>
    <p:extLst>
      <p:ext uri="{BB962C8B-B14F-4D97-AF65-F5344CB8AC3E}">
        <p14:creationId xmlns:p14="http://schemas.microsoft.com/office/powerpoint/2010/main" val="354331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E1771-BC9D-4A24-B8E7-F2B2DA947400}"/>
              </a:ext>
            </a:extLst>
          </p:cNvPr>
          <p:cNvSpPr>
            <a:spLocks noGrp="1"/>
          </p:cNvSpPr>
          <p:nvPr>
            <p:ph sz="half" idx="2"/>
          </p:nvPr>
        </p:nvSpPr>
        <p:spPr>
          <a:xfrm>
            <a:off x="-6062251" y="1414315"/>
            <a:ext cx="5453927" cy="4272264"/>
          </a:xfrm>
        </p:spPr>
        <p:txBody>
          <a:bodyPr lIns="0" rIns="0" anchor="ctr">
            <a:normAutofit/>
          </a:bodyPr>
          <a:lstStyle/>
          <a:p>
            <a:endParaRPr lang="en-US" sz="2400" dirty="0"/>
          </a:p>
        </p:txBody>
      </p:sp>
      <p:sp>
        <p:nvSpPr>
          <p:cNvPr id="7" name="Content Placeholder 6">
            <a:extLst>
              <a:ext uri="{FF2B5EF4-FFF2-40B4-BE49-F238E27FC236}">
                <a16:creationId xmlns:a16="http://schemas.microsoft.com/office/drawing/2014/main" id="{A517F7D8-2A6B-4513-A5DC-526C32907CC0}"/>
              </a:ext>
            </a:extLst>
          </p:cNvPr>
          <p:cNvSpPr>
            <a:spLocks noGrp="1"/>
          </p:cNvSpPr>
          <p:nvPr>
            <p:ph sz="quarter" idx="4"/>
          </p:nvPr>
        </p:nvSpPr>
        <p:spPr>
          <a:xfrm>
            <a:off x="718457" y="1552540"/>
            <a:ext cx="10831469" cy="4340868"/>
          </a:xfrm>
        </p:spPr>
        <p:txBody>
          <a:bodyPr>
            <a:normAutofit/>
          </a:bodyPr>
          <a:lstStyle/>
          <a:p>
            <a:pPr marL="457189" lvl="1" indent="0">
              <a:buNone/>
            </a:pPr>
            <a:endParaRPr lang="en-US" sz="2600" dirty="0"/>
          </a:p>
          <a:p>
            <a:pPr lvl="1"/>
            <a:endParaRPr lang="en-US" dirty="0"/>
          </a:p>
          <a:p>
            <a:pPr lvl="1"/>
            <a:endParaRPr lang="en-US" dirty="0"/>
          </a:p>
          <a:p>
            <a:endParaRPr lang="en-US" dirty="0"/>
          </a:p>
        </p:txBody>
      </p:sp>
      <p:sp>
        <p:nvSpPr>
          <p:cNvPr id="11" name="Content Placeholder 2">
            <a:extLst>
              <a:ext uri="{FF2B5EF4-FFF2-40B4-BE49-F238E27FC236}">
                <a16:creationId xmlns:a16="http://schemas.microsoft.com/office/drawing/2014/main" id="{053BC6B1-CA43-4C2B-8157-6A8FF1CBDFC6}"/>
              </a:ext>
            </a:extLst>
          </p:cNvPr>
          <p:cNvSpPr txBox="1">
            <a:spLocks/>
          </p:cNvSpPr>
          <p:nvPr/>
        </p:nvSpPr>
        <p:spPr>
          <a:xfrm>
            <a:off x="6279781" y="1726445"/>
            <a:ext cx="5650450" cy="4340868"/>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2" name="Content Placeholder 2">
            <a:extLst>
              <a:ext uri="{FF2B5EF4-FFF2-40B4-BE49-F238E27FC236}">
                <a16:creationId xmlns:a16="http://schemas.microsoft.com/office/drawing/2014/main" id="{A470C9DD-A629-4112-86E1-F65CCA7F90EF}"/>
              </a:ext>
            </a:extLst>
          </p:cNvPr>
          <p:cNvSpPr txBox="1">
            <a:spLocks/>
          </p:cNvSpPr>
          <p:nvPr/>
        </p:nvSpPr>
        <p:spPr>
          <a:xfrm>
            <a:off x="6095999" y="2131492"/>
            <a:ext cx="5453927" cy="4100939"/>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3" name="Title 12">
            <a:extLst>
              <a:ext uri="{FF2B5EF4-FFF2-40B4-BE49-F238E27FC236}">
                <a16:creationId xmlns:a16="http://schemas.microsoft.com/office/drawing/2014/main" id="{AC02FC13-E0EE-426A-838B-816B83198D30}"/>
              </a:ext>
            </a:extLst>
          </p:cNvPr>
          <p:cNvSpPr>
            <a:spLocks noGrp="1"/>
          </p:cNvSpPr>
          <p:nvPr>
            <p:ph type="title"/>
          </p:nvPr>
        </p:nvSpPr>
        <p:spPr>
          <a:xfrm>
            <a:off x="1797419" y="367721"/>
            <a:ext cx="8229600" cy="914400"/>
          </a:xfrm>
        </p:spPr>
        <p:txBody>
          <a:bodyPr>
            <a:normAutofit/>
          </a:bodyPr>
          <a:lstStyle/>
          <a:p>
            <a:pPr algn="ctr"/>
            <a:r>
              <a:rPr lang="en-US" sz="3200" b="1" dirty="0"/>
              <a:t>Data Exploration &amp; Clean Up Outline</a:t>
            </a:r>
          </a:p>
        </p:txBody>
      </p:sp>
      <p:sp>
        <p:nvSpPr>
          <p:cNvPr id="2" name="Rectangle 1">
            <a:extLst>
              <a:ext uri="{FF2B5EF4-FFF2-40B4-BE49-F238E27FC236}">
                <a16:creationId xmlns:a16="http://schemas.microsoft.com/office/drawing/2014/main" id="{1425C6FB-C3A7-394C-9D71-2BC49DDDC348}"/>
              </a:ext>
            </a:extLst>
          </p:cNvPr>
          <p:cNvSpPr/>
          <p:nvPr/>
        </p:nvSpPr>
        <p:spPr>
          <a:xfrm>
            <a:off x="903513" y="1582341"/>
            <a:ext cx="10199915" cy="4154984"/>
          </a:xfrm>
          <a:prstGeom prst="rect">
            <a:avLst/>
          </a:prstGeom>
        </p:spPr>
        <p:txBody>
          <a:bodyPr wrap="square">
            <a:spAutoFit/>
          </a:bodyPr>
          <a:lstStyle/>
          <a:p>
            <a:pPr>
              <a:buBlip>
                <a:blip r:embed="rId2">
                  <a:extLst>
                    <a:ext uri="{96DAC541-7B7A-43D3-8B79-37D633B846F1}">
                      <asvg:svgBlip xmlns:asvg="http://schemas.microsoft.com/office/drawing/2016/SVG/main" r:embed="rId3"/>
                    </a:ext>
                  </a:extLst>
                </a:blip>
              </a:buBlip>
            </a:pPr>
            <a:r>
              <a:rPr lang="en-US" sz="2400" dirty="0">
                <a:solidFill>
                  <a:schemeClr val="accent1"/>
                </a:solidFill>
              </a:rPr>
              <a:t>Once we had a clean list of stores, it was time to match stores to schools.</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We did this using a brute force method algorithm, matching every school to every store and finding the closest match. </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The key to doing this was using the </a:t>
            </a:r>
            <a:r>
              <a:rPr lang="en-US" sz="2400" dirty="0" err="1">
                <a:solidFill>
                  <a:schemeClr val="accent1"/>
                </a:solidFill>
              </a:rPr>
              <a:t>geopy</a:t>
            </a:r>
            <a:r>
              <a:rPr lang="en-US" sz="2400" dirty="0">
                <a:solidFill>
                  <a:schemeClr val="accent1"/>
                </a:solidFill>
              </a:rPr>
              <a:t> library. It finds the distance between two sets of coordinates. We set up a loop to 1) run the coordinates through </a:t>
            </a:r>
            <a:r>
              <a:rPr lang="en-US" sz="2400" dirty="0" err="1">
                <a:solidFill>
                  <a:schemeClr val="accent1"/>
                </a:solidFill>
              </a:rPr>
              <a:t>geopy</a:t>
            </a:r>
            <a:r>
              <a:rPr lang="en-US" sz="2400" dirty="0">
                <a:solidFill>
                  <a:schemeClr val="accent1"/>
                </a:solidFill>
              </a:rPr>
              <a:t>, and 2) use the outputted distance the closest store for each school.</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This was surprisingly fast – it only took a few seconds to run.</a:t>
            </a:r>
          </a:p>
          <a:p>
            <a:endParaRPr lang="en-US" sz="2400" dirty="0">
              <a:solidFill>
                <a:schemeClr val="accent1"/>
              </a:solidFill>
            </a:endParaRPr>
          </a:p>
        </p:txBody>
      </p:sp>
    </p:spTree>
    <p:extLst>
      <p:ext uri="{BB962C8B-B14F-4D97-AF65-F5344CB8AC3E}">
        <p14:creationId xmlns:p14="http://schemas.microsoft.com/office/powerpoint/2010/main" val="104627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E1771-BC9D-4A24-B8E7-F2B2DA947400}"/>
              </a:ext>
            </a:extLst>
          </p:cNvPr>
          <p:cNvSpPr>
            <a:spLocks noGrp="1"/>
          </p:cNvSpPr>
          <p:nvPr>
            <p:ph sz="half" idx="2"/>
          </p:nvPr>
        </p:nvSpPr>
        <p:spPr>
          <a:xfrm>
            <a:off x="-6062251" y="1414315"/>
            <a:ext cx="5453927" cy="4272264"/>
          </a:xfrm>
        </p:spPr>
        <p:txBody>
          <a:bodyPr lIns="0" rIns="0" anchor="ctr">
            <a:normAutofit/>
          </a:bodyPr>
          <a:lstStyle/>
          <a:p>
            <a:endParaRPr lang="en-US" sz="2400" dirty="0"/>
          </a:p>
        </p:txBody>
      </p:sp>
      <p:sp>
        <p:nvSpPr>
          <p:cNvPr id="7" name="Content Placeholder 6">
            <a:extLst>
              <a:ext uri="{FF2B5EF4-FFF2-40B4-BE49-F238E27FC236}">
                <a16:creationId xmlns:a16="http://schemas.microsoft.com/office/drawing/2014/main" id="{A517F7D8-2A6B-4513-A5DC-526C32907CC0}"/>
              </a:ext>
            </a:extLst>
          </p:cNvPr>
          <p:cNvSpPr>
            <a:spLocks noGrp="1"/>
          </p:cNvSpPr>
          <p:nvPr>
            <p:ph sz="quarter" idx="4"/>
          </p:nvPr>
        </p:nvSpPr>
        <p:spPr>
          <a:xfrm>
            <a:off x="718457" y="1552540"/>
            <a:ext cx="10831469" cy="4340868"/>
          </a:xfrm>
        </p:spPr>
        <p:txBody>
          <a:bodyPr>
            <a:normAutofit/>
          </a:bodyPr>
          <a:lstStyle/>
          <a:p>
            <a:pPr marL="457189" lvl="1" indent="0">
              <a:buNone/>
            </a:pPr>
            <a:endParaRPr lang="en-US" sz="2600" dirty="0"/>
          </a:p>
          <a:p>
            <a:pPr lvl="1"/>
            <a:endParaRPr lang="en-US" dirty="0"/>
          </a:p>
          <a:p>
            <a:pPr marL="457189" lvl="1" indent="0">
              <a:buNone/>
            </a:pPr>
            <a:endParaRPr lang="en-US" dirty="0"/>
          </a:p>
        </p:txBody>
      </p:sp>
      <p:sp>
        <p:nvSpPr>
          <p:cNvPr id="11" name="Content Placeholder 2">
            <a:extLst>
              <a:ext uri="{FF2B5EF4-FFF2-40B4-BE49-F238E27FC236}">
                <a16:creationId xmlns:a16="http://schemas.microsoft.com/office/drawing/2014/main" id="{053BC6B1-CA43-4C2B-8157-6A8FF1CBDFC6}"/>
              </a:ext>
            </a:extLst>
          </p:cNvPr>
          <p:cNvSpPr txBox="1">
            <a:spLocks/>
          </p:cNvSpPr>
          <p:nvPr/>
        </p:nvSpPr>
        <p:spPr>
          <a:xfrm>
            <a:off x="6279781" y="1726445"/>
            <a:ext cx="5650450" cy="4340868"/>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2" name="Content Placeholder 2">
            <a:extLst>
              <a:ext uri="{FF2B5EF4-FFF2-40B4-BE49-F238E27FC236}">
                <a16:creationId xmlns:a16="http://schemas.microsoft.com/office/drawing/2014/main" id="{A470C9DD-A629-4112-86E1-F65CCA7F90EF}"/>
              </a:ext>
            </a:extLst>
          </p:cNvPr>
          <p:cNvSpPr txBox="1">
            <a:spLocks/>
          </p:cNvSpPr>
          <p:nvPr/>
        </p:nvSpPr>
        <p:spPr>
          <a:xfrm>
            <a:off x="6095999" y="2131492"/>
            <a:ext cx="5453927" cy="4100939"/>
          </a:xfrm>
          <a:prstGeom prst="rect">
            <a:avLst/>
          </a:prstGeom>
        </p:spPr>
        <p:txBody>
          <a:bodyPr vert="horz" lIns="91440" tIns="45720" rIns="91440" bIns="4572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3" name="Title 12">
            <a:extLst>
              <a:ext uri="{FF2B5EF4-FFF2-40B4-BE49-F238E27FC236}">
                <a16:creationId xmlns:a16="http://schemas.microsoft.com/office/drawing/2014/main" id="{AC02FC13-E0EE-426A-838B-816B83198D30}"/>
              </a:ext>
            </a:extLst>
          </p:cNvPr>
          <p:cNvSpPr>
            <a:spLocks noGrp="1"/>
          </p:cNvSpPr>
          <p:nvPr>
            <p:ph type="title"/>
          </p:nvPr>
        </p:nvSpPr>
        <p:spPr>
          <a:xfrm>
            <a:off x="1797419" y="367721"/>
            <a:ext cx="8229600" cy="914400"/>
          </a:xfrm>
        </p:spPr>
        <p:txBody>
          <a:bodyPr>
            <a:normAutofit/>
          </a:bodyPr>
          <a:lstStyle/>
          <a:p>
            <a:pPr algn="ctr"/>
            <a:r>
              <a:rPr lang="en-US" sz="3200" b="1" dirty="0"/>
              <a:t>Data Exploration &amp; Clean Up Outline</a:t>
            </a:r>
          </a:p>
        </p:txBody>
      </p:sp>
      <p:sp>
        <p:nvSpPr>
          <p:cNvPr id="2" name="Rectangle 1">
            <a:extLst>
              <a:ext uri="{FF2B5EF4-FFF2-40B4-BE49-F238E27FC236}">
                <a16:creationId xmlns:a16="http://schemas.microsoft.com/office/drawing/2014/main" id="{1425C6FB-C3A7-394C-9D71-2BC49DDDC348}"/>
              </a:ext>
            </a:extLst>
          </p:cNvPr>
          <p:cNvSpPr/>
          <p:nvPr/>
        </p:nvSpPr>
        <p:spPr>
          <a:xfrm>
            <a:off x="903513" y="1582341"/>
            <a:ext cx="10199915" cy="3785652"/>
          </a:xfrm>
          <a:prstGeom prst="rect">
            <a:avLst/>
          </a:prstGeom>
        </p:spPr>
        <p:txBody>
          <a:bodyPr wrap="square">
            <a:spAutoFit/>
          </a:bodyPr>
          <a:lstStyle/>
          <a:p>
            <a:pPr>
              <a:buBlip>
                <a:blip r:embed="rId2">
                  <a:extLst>
                    <a:ext uri="{96DAC541-7B7A-43D3-8B79-37D633B846F1}">
                      <asvg:svgBlip xmlns:asvg="http://schemas.microsoft.com/office/drawing/2016/SVG/main" r:embed="rId3"/>
                    </a:ext>
                  </a:extLst>
                </a:blip>
              </a:buBlip>
            </a:pPr>
            <a:r>
              <a:rPr lang="en-US" sz="2400" dirty="0">
                <a:solidFill>
                  <a:schemeClr val="accent1"/>
                </a:solidFill>
              </a:rPr>
              <a:t>The output produced index numbers for the schools and their corresponding stores. We had to run another loop to pull the correct stores and schools together into their own </a:t>
            </a:r>
            <a:r>
              <a:rPr lang="en-US" sz="2400" dirty="0" err="1">
                <a:solidFill>
                  <a:schemeClr val="accent1"/>
                </a:solidFill>
              </a:rPr>
              <a:t>dataframe</a:t>
            </a:r>
            <a:r>
              <a:rPr lang="en-US" sz="2400" dirty="0">
                <a:solidFill>
                  <a:schemeClr val="accent1"/>
                </a:solidFill>
              </a:rPr>
              <a:t>.</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It felt like there had to be a better way to go about this.</a:t>
            </a:r>
          </a:p>
          <a:p>
            <a:pPr>
              <a:buBlip>
                <a:blip r:embed="rId2">
                  <a:extLst>
                    <a:ext uri="{96DAC541-7B7A-43D3-8B79-37D633B846F1}">
                      <asvg:svgBlip xmlns:asvg="http://schemas.microsoft.com/office/drawing/2016/SVG/main" r:embed="rId3"/>
                    </a:ext>
                  </a:extLst>
                </a:blip>
              </a:buBlip>
            </a:pPr>
            <a:endParaRPr lang="en-US" sz="2400" dirty="0">
              <a:solidFill>
                <a:schemeClr val="accent1"/>
              </a:solidFill>
            </a:endParaRPr>
          </a:p>
          <a:p>
            <a:pPr>
              <a:buBlip>
                <a:blip r:embed="rId2">
                  <a:extLst>
                    <a:ext uri="{96DAC541-7B7A-43D3-8B79-37D633B846F1}">
                      <asvg:svgBlip xmlns:asvg="http://schemas.microsoft.com/office/drawing/2016/SVG/main" r:embed="rId3"/>
                    </a:ext>
                  </a:extLst>
                </a:blip>
              </a:buBlip>
            </a:pPr>
            <a:r>
              <a:rPr lang="en-US" sz="2400" dirty="0">
                <a:solidFill>
                  <a:schemeClr val="accent1"/>
                </a:solidFill>
              </a:rPr>
              <a:t>For Dallas, we tried using the Google nearby API to find stores near a given school. This had the same problem as in Austin – it ignored chains like Tom Thumb and Albertsons while returning Family Dollar and other grocery stores.</a:t>
            </a:r>
          </a:p>
          <a:p>
            <a:endParaRPr lang="en-US" sz="2400" dirty="0">
              <a:solidFill>
                <a:schemeClr val="accent1"/>
              </a:solidFill>
            </a:endParaRPr>
          </a:p>
        </p:txBody>
      </p:sp>
    </p:spTree>
    <p:extLst>
      <p:ext uri="{BB962C8B-B14F-4D97-AF65-F5344CB8AC3E}">
        <p14:creationId xmlns:p14="http://schemas.microsoft.com/office/powerpoint/2010/main" val="2713918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1640</Words>
  <Application>Microsoft Macintosh PowerPoint</Application>
  <PresentationFormat>Widescreen</PresentationFormat>
  <Paragraphs>139</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Arial Black</vt:lpstr>
      <vt:lpstr>Calibri</vt:lpstr>
      <vt:lpstr>Calibri Light</vt:lpstr>
      <vt:lpstr>Courier New</vt:lpstr>
      <vt:lpstr>Office Theme</vt:lpstr>
      <vt:lpstr>Custom Design</vt:lpstr>
      <vt:lpstr>Texas Food Deserts </vt:lpstr>
      <vt:lpstr>Texas Food Deserts </vt:lpstr>
      <vt:lpstr>Data Resources</vt:lpstr>
      <vt:lpstr>Data Exploration &amp; Clean Up Outline</vt:lpstr>
      <vt:lpstr>Data Exploration &amp; Clean Up Outline</vt:lpstr>
      <vt:lpstr>PowerPoint Presentation</vt:lpstr>
      <vt:lpstr>Data Exploration &amp; Clean Up Outline</vt:lpstr>
      <vt:lpstr>Data Exploration &amp; Clean Up Outline</vt:lpstr>
      <vt:lpstr>Data Exploration &amp; Clean Up Outline</vt:lpstr>
      <vt:lpstr>Data Exploration &amp; Clean Up Outline</vt:lpstr>
      <vt:lpstr>PowerPoint Presentation</vt:lpstr>
      <vt:lpstr>Findings  -  Percent of poor neighborhoods in Food Deserts</vt:lpstr>
      <vt:lpstr>Findings  -  Percent of poor neighborhoods in Food Deserts</vt:lpstr>
      <vt:lpstr>PowerPoint Presentation</vt:lpstr>
      <vt:lpstr>Does the likelihood of living in a food desert increase as poverty increases?</vt:lpstr>
      <vt:lpstr>Does the likelihood of living in a food desert increase as poverty increases?</vt:lpstr>
      <vt:lpstr>What is the average distance a person in any given neighborhood has to drive to the nearest grocery store?</vt:lpstr>
      <vt:lpstr>Does driving distance correlate to the level of poverty in a neighborhood? </vt:lpstr>
      <vt:lpstr>Surprising Insights</vt:lpstr>
      <vt:lpstr>Surprising Insights</vt:lpstr>
      <vt:lpstr>Surprising Insights</vt:lpstr>
      <vt:lpstr>Conclusion </vt:lpstr>
      <vt:lpstr>Conclusion </vt:lpstr>
      <vt:lpstr>Challenges </vt:lpstr>
      <vt:lpstr>Questions for Future Study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Food Deserts</dc:title>
  <dc:creator>Kellye Rennell</dc:creator>
  <cp:lastModifiedBy>Lynn Leifker</cp:lastModifiedBy>
  <cp:revision>15</cp:revision>
  <dcterms:created xsi:type="dcterms:W3CDTF">2019-09-12T20:05:26Z</dcterms:created>
  <dcterms:modified xsi:type="dcterms:W3CDTF">2019-09-12T23:15:32Z</dcterms:modified>
</cp:coreProperties>
</file>