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3695D9-09EE-4292-A785-7AA2CFD4DB16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D583F-0B9C-47F2-A178-B0C6FB906AB2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278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7F6DD7-6BA7-47D4-8FAB-3BA56878B36E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3FA8B6-CC2C-48AE-B3C4-96D10170039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146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B66CE1-FA65-4198-B3CA-7EDB7566FBE3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CF5081-B48C-43CE-97F3-9A66261C92E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3565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/>
        </p:nvSpPr>
        <p:spPr>
          <a:xfrm>
            <a:off x="1001713" y="754063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t>“</a:t>
            </a:r>
          </a:p>
        </p:txBody>
      </p:sp>
      <p:sp>
        <p:nvSpPr>
          <p:cNvPr id="7" name="TextBox 11"/>
          <p:cNvSpPr txBox="1"/>
          <p:nvPr/>
        </p:nvSpPr>
        <p:spPr>
          <a:xfrm>
            <a:off x="10556875" y="2994025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035716-BACE-41F9-B929-DB2FBC925768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FF0637-3601-4BD0-A660-2AE62DF296A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8809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4B4CCC-D007-4712-A865-E6B91DC4E2FA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126345-97C9-4DC3-A650-78ED9062F10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07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E2E918-0041-40C2-974D-13896874A682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01C553-C7C9-4C31-960D-A1F89B33673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30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8F2D5F-827B-4E80-BD12-38830CA5ED7A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A3F854-828D-4C30-A19C-4F81FD88C32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8659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8177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6DB56B-B592-4E8D-BE6C-0E56E689109A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B9489E-D3E3-4055-B36F-FAAD07F4ACE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006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  <a:prstGeom prst="rect">
            <a:avLst/>
          </a:prstGeo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710A85-25EF-42B0-A284-7EA4DD7D2B05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3F006D-F661-4AB3-B45F-754E5BBC3DB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586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702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8177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300294"/>
            <a:ext cx="10363826" cy="34241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r>
              <a:rPr lang="zh-CN" altLang="en-US" dirty="0"/>
              <a:t>第二级</a:t>
            </a:r>
            <a:endParaRPr lang="en-US" altLang="zh-CN" dirty="0"/>
          </a:p>
          <a:p>
            <a:pPr lvl="0"/>
            <a:r>
              <a:rPr lang="zh-CN" altLang="en-US" dirty="0"/>
              <a:t>第三级</a:t>
            </a:r>
            <a:endParaRPr lang="en-US" altLang="zh-CN" dirty="0"/>
          </a:p>
          <a:p>
            <a:pPr lvl="0"/>
            <a:r>
              <a:rPr lang="zh-CN" altLang="en-US" dirty="0"/>
              <a:t>第四级</a:t>
            </a:r>
            <a:endParaRPr lang="en-US" altLang="zh-CN" dirty="0"/>
          </a:p>
          <a:p>
            <a:pPr lvl="0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7BFDBD-06A2-4795-9F69-6131DD126392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C4E62A-7250-430E-9757-4A65EEF9EB4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245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0A2717-2930-459B-9894-740454501C1D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572356-2D7A-41D7-86D1-6AE8359C8728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054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E9A186-FB79-4962-B507-CDAFFD2063FF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FC16A0-6B92-44E1-91E2-BB9905D4DE81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260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45FDC8-A2EC-41EB-A3D8-27B568F45F1D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7820F5-E33F-4E27-9247-EA00BABBD1EF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99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8177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728D49-52A3-4EAB-A6BD-E6F038FFD87E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11B8E2-3879-438D-95EA-106B21E00B98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6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583358-2836-4C12-BC4B-F03EC9E9294A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C4E752-CF76-433E-A4B4-8AA475D2046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283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55240F-C401-461B-83BB-ADED92F2C02F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1F0F93-609F-4EFB-9470-206335AD5AF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713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F60F6F-BB69-4E73-A834-2ECCCD4480D0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AEF051-B41A-4307-88CD-AFC08FF4AB01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857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B8B8B8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8" y="5883275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Candara" panose="020E0502030303020204" pitchFamily="34" charset="0"/>
                <a:ea typeface="宋体" pitchFamily="2" charset="-122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4F5F74-9681-485B-BD3D-47715E6483D7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5883275"/>
            <a:ext cx="66722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Candara" panose="020E0502030303020204" pitchFamily="34" charset="0"/>
                <a:ea typeface="宋体" pitchFamily="2" charset="-122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3" y="5883275"/>
            <a:ext cx="7635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Candara" panose="020E0502030303020204" pitchFamily="34" charset="0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46B2F0-89CC-415C-ACED-DA55F43D901F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1" name="图片 7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5570538"/>
            <a:ext cx="1816100" cy="128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图片 8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215900"/>
            <a:ext cx="1817688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914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ndara" panose="020E050203030302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ndara" panose="020E050203030302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ndara" panose="020E050203030302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ndara" panose="020E0502030303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ndara" panose="020E0502030303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ndara" panose="020E0502030303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ndara" panose="020E0502030303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ndara" panose="020E0502030303020204" pitchFamily="34" charset="0"/>
        </a:defRPr>
      </a:lvl9pPr>
    </p:titleStyle>
    <p:bodyStyle>
      <a:lvl1pPr marL="228600" indent="-228600" algn="l" rtl="0" eaLnBrk="0" fontAlgn="base" hangingPunct="0">
        <a:lnSpc>
          <a:spcPct val="120000"/>
        </a:lnSpc>
        <a:spcBef>
          <a:spcPts val="1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800" b="1" kern="1200" cap="all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defRPr kern="1200" cap="all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defRPr sz="1600" kern="1200" cap="all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defRPr sz="1400" kern="1200" cap="all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defRPr sz="1400" kern="1200" cap="all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hyperlink" Target="https://archive.apache.org/dist/tomcat/tomcat-5/v5.5.36/bin/&#65292;&#19979;&#36733;&#30340;.tar.gz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ctrTitle"/>
          </p:nvPr>
        </p:nvSpPr>
        <p:spPr bwMode="auto">
          <a:xfrm>
            <a:off x="1751013" y="1300163"/>
            <a:ext cx="8689975" cy="2509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cap="none" dirty="0" smtClean="0"/>
              <a:t>网络攻防项目实战</a:t>
            </a:r>
            <a:r>
              <a:rPr lang="zh-CN" altLang="zh-CN" b="1" cap="none" dirty="0" smtClean="0"/>
              <a:t/>
            </a:r>
            <a:br>
              <a:rPr lang="zh-CN" altLang="zh-CN" b="1" cap="none" dirty="0" smtClean="0"/>
            </a:br>
            <a:endParaRPr lang="zh-CN" altLang="en-US" b="1" cap="none" dirty="0" smtClean="0"/>
          </a:p>
        </p:txBody>
      </p:sp>
    </p:spTree>
    <p:extLst>
      <p:ext uri="{BB962C8B-B14F-4D97-AF65-F5344CB8AC3E}">
        <p14:creationId xmlns:p14="http://schemas.microsoft.com/office/powerpoint/2010/main" val="28417375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32452" y="813209"/>
            <a:ext cx="8203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(4) 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用编辑命令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nano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显示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/home/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malimei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/apache-tomcat-5.5.36/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conf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/tomcat-users.xml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文件，如图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14.7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845" y="1996937"/>
            <a:ext cx="527431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02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41729" y="908963"/>
            <a:ext cx="607730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）启动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startup.sh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文件，显示启动成功，如图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14.8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750" y="1797740"/>
            <a:ext cx="7063380" cy="310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10650" y="988476"/>
            <a:ext cx="398057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）打开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8080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端口，如图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14.9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863" y="2152070"/>
            <a:ext cx="7765746" cy="137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10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2609" y="595451"/>
            <a:ext cx="9925878" cy="1387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kern="100" dirty="0" smtClean="0">
                <a:effectLst/>
                <a:latin typeface="宋体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14.4 </a:t>
            </a:r>
            <a:r>
              <a:rPr lang="zh-CN" altLang="zh-CN" sz="3200" b="1" kern="100" dirty="0" smtClean="0">
                <a:effectLst/>
                <a:latin typeface="等线 Light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攻击步骤 </a:t>
            </a:r>
            <a:endParaRPr lang="zh-CN" altLang="zh-CN" sz="3200" b="1" kern="100" dirty="0" smtClean="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）打开客户端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kali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的浏览器，输入服务器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Ubuntu Linux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网址，打开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tomcat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网页，如图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14.10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393" y="2461536"/>
            <a:ext cx="5274310" cy="347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22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3827" y="813209"/>
            <a:ext cx="9501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）单击左侧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Tomcat Manager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，输入用户名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admin,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密码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admin,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单击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OK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按钮，如图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14.11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053" y="1696568"/>
            <a:ext cx="5274310" cy="341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66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1830" y="1137238"/>
            <a:ext cx="4076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）显示登录成功，如图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14.12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418" y="2045804"/>
            <a:ext cx="527431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0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13113" y="95300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）准备好要上传的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war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文件，上传文件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war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文件，单击页面下部的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Browse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按钮，如图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14.13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27" y="2311993"/>
            <a:ext cx="5274310" cy="194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44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67339" y="985487"/>
            <a:ext cx="6718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）选择要上传的文件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a.war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，单击打开按钮，如图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14.14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27" y="1678512"/>
            <a:ext cx="4562475" cy="373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61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6874" y="766178"/>
            <a:ext cx="5152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）显示已经添加完成的文件，如图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14.15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874" y="1645948"/>
            <a:ext cx="5274310" cy="335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99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4155" y="926500"/>
            <a:ext cx="931627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）单击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Deploy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按钮，在界面的上部显示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ok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14.16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所示，也可以上传其他的木马文件。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218" y="2057703"/>
            <a:ext cx="5274310" cy="223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2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7322" y="1072485"/>
            <a:ext cx="11224592" cy="4210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r>
              <a:rPr lang="zh-CN" altLang="zh-CN" sz="3600" b="1" kern="2200" dirty="0" smtClean="0">
                <a:effectLst/>
                <a:latin typeface="等线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en-US" altLang="zh-CN" sz="3600" b="1" kern="2200" dirty="0" smtClean="0">
                <a:effectLst/>
                <a:latin typeface="等线" panose="02010600030101010101" pitchFamily="2" charset="-122"/>
                <a:ea typeface="宋体" panose="02010600030101010101" pitchFamily="2" charset="-122"/>
              </a:rPr>
              <a:t>14  Ubuntu Linux 16.04</a:t>
            </a:r>
            <a:r>
              <a:rPr lang="zh-CN" altLang="zh-CN" sz="3600" b="1" kern="2200" dirty="0" smtClean="0">
                <a:effectLst/>
                <a:latin typeface="等线" panose="02010600030101010101" pitchFamily="2" charset="-122"/>
                <a:ea typeface="宋体" panose="02010600030101010101" pitchFamily="2" charset="-122"/>
              </a:rPr>
              <a:t>下</a:t>
            </a:r>
            <a:r>
              <a:rPr lang="en-US" altLang="zh-CN" sz="3600" b="1" kern="2200" dirty="0" smtClean="0">
                <a:effectLst/>
                <a:latin typeface="等线" panose="02010600030101010101" pitchFamily="2" charset="-122"/>
                <a:ea typeface="宋体" panose="02010600030101010101" pitchFamily="2" charset="-122"/>
              </a:rPr>
              <a:t>tomcat</a:t>
            </a:r>
            <a:r>
              <a:rPr lang="zh-CN" altLang="zh-CN" sz="3600" b="1" kern="2200" dirty="0" smtClean="0">
                <a:effectLst/>
                <a:latin typeface="等线" panose="02010600030101010101" pitchFamily="2" charset="-122"/>
                <a:ea typeface="宋体" panose="02010600030101010101" pitchFamily="2" charset="-122"/>
              </a:rPr>
              <a:t>漏洞攻击</a:t>
            </a:r>
            <a:endParaRPr lang="zh-CN" altLang="zh-CN" sz="4400" b="1" kern="2200" dirty="0" smtClean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kern="100" dirty="0" smtClean="0">
                <a:effectLst/>
                <a:latin typeface="宋体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14.1</a:t>
            </a:r>
            <a:r>
              <a:rPr lang="zh-CN" altLang="zh-CN" sz="3200" b="1" kern="100" dirty="0" smtClean="0">
                <a:effectLst/>
                <a:latin typeface="等线 Light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实现的功能</a:t>
            </a:r>
            <a:endParaRPr lang="zh-CN" altLang="zh-CN" sz="3200" b="1" kern="100" dirty="0" smtClean="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Tomcat </a:t>
            </a:r>
            <a:r>
              <a:rPr lang="zh-CN" altLang="zh-CN" dirty="0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服务器是一个开源的轻量级</a:t>
            </a:r>
            <a:r>
              <a:rPr lang="en-US" altLang="zh-CN" dirty="0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zh-CN" dirty="0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应用服务器，在中小型系统和并发量小的场合下被普遍使用。主要组件：服务器</a:t>
            </a:r>
            <a:r>
              <a:rPr lang="en-US" altLang="zh-CN" dirty="0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Server</a:t>
            </a:r>
            <a:r>
              <a:rPr lang="zh-CN" altLang="zh-CN" dirty="0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，服务</a:t>
            </a:r>
            <a:r>
              <a:rPr lang="en-US" altLang="zh-CN" dirty="0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Service</a:t>
            </a:r>
            <a:r>
              <a:rPr lang="zh-CN" altLang="zh-CN" dirty="0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，连接器</a:t>
            </a:r>
            <a:r>
              <a:rPr lang="en-US" altLang="zh-CN" dirty="0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Connector</a:t>
            </a:r>
            <a:r>
              <a:rPr lang="zh-CN" altLang="zh-CN" dirty="0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、容器</a:t>
            </a:r>
            <a:r>
              <a:rPr lang="en-US" altLang="zh-CN" dirty="0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Container</a:t>
            </a:r>
            <a:r>
              <a:rPr lang="zh-CN" altLang="zh-CN" dirty="0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。连接器</a:t>
            </a:r>
            <a:r>
              <a:rPr lang="en-US" altLang="zh-CN" dirty="0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Connector</a:t>
            </a:r>
            <a:r>
              <a:rPr lang="zh-CN" altLang="zh-CN" dirty="0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和容器</a:t>
            </a:r>
            <a:r>
              <a:rPr lang="en-US" altLang="zh-CN" dirty="0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Container</a:t>
            </a:r>
            <a:r>
              <a:rPr lang="zh-CN" altLang="zh-CN" dirty="0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Tomcat</a:t>
            </a:r>
            <a:r>
              <a:rPr lang="zh-CN" altLang="zh-CN" dirty="0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的核心。一个</a:t>
            </a:r>
            <a:r>
              <a:rPr lang="en-US" altLang="zh-CN" dirty="0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Container</a:t>
            </a:r>
            <a:r>
              <a:rPr lang="zh-CN" altLang="zh-CN" dirty="0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容器和一个或多个</a:t>
            </a:r>
            <a:r>
              <a:rPr lang="en-US" altLang="zh-CN" dirty="0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Connector</a:t>
            </a:r>
            <a:r>
              <a:rPr lang="zh-CN" altLang="zh-CN" dirty="0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组合在一起，加上其他一些支持的组件共同组成一个</a:t>
            </a:r>
            <a:r>
              <a:rPr lang="en-US" altLang="zh-CN" dirty="0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Service</a:t>
            </a:r>
            <a:r>
              <a:rPr lang="zh-CN" altLang="zh-CN" dirty="0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服务，有了</a:t>
            </a:r>
            <a:r>
              <a:rPr lang="en-US" altLang="zh-CN" dirty="0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Service</a:t>
            </a:r>
            <a:r>
              <a:rPr lang="zh-CN" altLang="zh-CN" dirty="0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服务便可以对外提供能力了。对外提供服务的同时，部分低版本</a:t>
            </a:r>
            <a:r>
              <a:rPr lang="en-US" altLang="zh-CN" dirty="0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tomcat</a:t>
            </a:r>
            <a:r>
              <a:rPr lang="zh-CN" altLang="zh-CN" dirty="0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却存在漏洞，漏洞被利用导致服务被攻击造成极大破坏。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2612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1390" y="771760"/>
            <a:ext cx="96873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kern="100" dirty="0" smtClean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kern="100" dirty="0" smtClean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kern="100" dirty="0" smtClean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服务器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端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回到服务器端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Ubuntu Linux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看到，文件</a:t>
            </a:r>
            <a:r>
              <a:rPr lang="en-US" altLang="zh-CN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ss.war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已经上传到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webapps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目录，如图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14.17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097" y="2576153"/>
            <a:ext cx="5274310" cy="141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72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79029"/>
            <a:ext cx="12085984" cy="2634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kern="100" dirty="0" smtClean="0">
                <a:effectLst/>
                <a:latin typeface="宋体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14.5 </a:t>
            </a:r>
            <a:r>
              <a:rPr lang="zh-CN" altLang="zh-CN" sz="3200" b="1" kern="100" dirty="0" smtClean="0">
                <a:effectLst/>
                <a:latin typeface="等线 Light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防御步骤 </a:t>
            </a:r>
            <a:endParaRPr lang="zh-CN" altLang="zh-CN" sz="3200" b="1" kern="100" dirty="0" smtClean="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kern="100" dirty="0">
                <a:solidFill>
                  <a:srgbClr val="2F2F2F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Tomcat</a:t>
            </a:r>
            <a:r>
              <a:rPr lang="zh-CN" altLang="zh-CN" kern="100" dirty="0">
                <a:solidFill>
                  <a:srgbClr val="2F2F2F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漏洞是由于</a:t>
            </a:r>
            <a:r>
              <a:rPr lang="en-US" altLang="zh-CN" kern="100" dirty="0">
                <a:solidFill>
                  <a:srgbClr val="2F2F2F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tomcat-users.xml</a:t>
            </a:r>
            <a:r>
              <a:rPr lang="zh-CN" altLang="zh-CN" kern="100" dirty="0">
                <a:solidFill>
                  <a:srgbClr val="2F2F2F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文件引起的。该文件语句</a:t>
            </a:r>
            <a:r>
              <a:rPr lang="en-US" altLang="zh-CN" kern="100" dirty="0">
                <a:solidFill>
                  <a:srgbClr val="2F2F2F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&lt;user username="admin" password="admin" roles="</a:t>
            </a:r>
            <a:r>
              <a:rPr lang="en-US" altLang="zh-CN" kern="100" dirty="0" err="1">
                <a:solidFill>
                  <a:srgbClr val="2F2F2F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admin,manager-gui</a:t>
            </a:r>
            <a:r>
              <a:rPr lang="en-US" altLang="zh-CN" kern="100" dirty="0">
                <a:solidFill>
                  <a:srgbClr val="2F2F2F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"/&gt;</a:t>
            </a:r>
            <a:r>
              <a:rPr lang="zh-CN" altLang="zh-CN" kern="100" dirty="0">
                <a:solidFill>
                  <a:srgbClr val="2F2F2F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保存了</a:t>
            </a:r>
            <a:r>
              <a:rPr lang="en-US" altLang="zh-CN" kern="100" dirty="0">
                <a:solidFill>
                  <a:srgbClr val="2F2F2F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Tomcat</a:t>
            </a:r>
            <a:r>
              <a:rPr lang="zh-CN" altLang="zh-CN" kern="100" dirty="0">
                <a:solidFill>
                  <a:srgbClr val="2F2F2F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后台登录的用户名和密码，并且默认状态下成功的登录者获得的是</a:t>
            </a:r>
            <a:r>
              <a:rPr lang="en-US" altLang="zh-CN" kern="100" dirty="0">
                <a:solidFill>
                  <a:srgbClr val="2F2F2F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manager</a:t>
            </a:r>
            <a:r>
              <a:rPr lang="zh-CN" altLang="zh-CN" kern="100" dirty="0">
                <a:solidFill>
                  <a:srgbClr val="2F2F2F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权限即管理员权限。因此，修补漏洞就是对</a:t>
            </a:r>
            <a:r>
              <a:rPr lang="en-US" altLang="zh-CN" kern="100" dirty="0">
                <a:solidFill>
                  <a:srgbClr val="2F2F2F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tomcat-users.xml</a:t>
            </a:r>
            <a:r>
              <a:rPr lang="zh-CN" altLang="zh-CN" kern="100" dirty="0">
                <a:solidFill>
                  <a:srgbClr val="2F2F2F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文件进行修改。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dirty="0">
                <a:solidFill>
                  <a:srgbClr val="2F2F2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针对该漏洞我们有两种修改方法，一是改用户名和密码，二是修改权限。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2453156"/>
            <a:ext cx="11582400" cy="1511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600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、修改用户名及密码</a:t>
            </a:r>
            <a:endParaRPr lang="zh-CN" altLang="zh-CN" sz="1600" dirty="0" smtClean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zh-CN" sz="1600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更改</a:t>
            </a:r>
            <a:r>
              <a:rPr lang="en-US" altLang="zh-CN" sz="1600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tomcat-users.xml</a:t>
            </a:r>
            <a:r>
              <a:rPr lang="zh-CN" altLang="zh-CN" sz="1600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文件语句，把</a:t>
            </a:r>
            <a:r>
              <a:rPr lang="en-US" altLang="zh-CN" sz="1600" dirty="0" smtClean="0">
                <a:solidFill>
                  <a:srgbClr val="2F2F2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&lt;user username="admin" password="admin" roles="</a:t>
            </a:r>
            <a:r>
              <a:rPr lang="en-US" altLang="zh-CN" sz="1600" dirty="0" err="1" smtClean="0">
                <a:solidFill>
                  <a:srgbClr val="2F2F2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admin,manager-gui</a:t>
            </a:r>
            <a:r>
              <a:rPr lang="en-US" altLang="zh-CN" sz="1600" dirty="0" smtClean="0">
                <a:solidFill>
                  <a:srgbClr val="2F2F2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"/&gt;</a:t>
            </a:r>
            <a:r>
              <a:rPr lang="zh-CN" altLang="zh-CN" sz="1600" dirty="0" smtClean="0">
                <a:solidFill>
                  <a:srgbClr val="2F2F2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的用户名和密码</a:t>
            </a:r>
            <a:r>
              <a:rPr lang="en-US" altLang="zh-CN" sz="1600" dirty="0" smtClean="0">
                <a:solidFill>
                  <a:srgbClr val="2F2F2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admin</a:t>
            </a:r>
            <a:r>
              <a:rPr lang="zh-CN" altLang="zh-CN" sz="1600" dirty="0" smtClean="0">
                <a:solidFill>
                  <a:srgbClr val="2F2F2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改为</a:t>
            </a:r>
            <a:r>
              <a:rPr lang="zh-CN" altLang="zh-CN" sz="1600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其他的用户名和密码，这里更改为</a:t>
            </a:r>
            <a:r>
              <a:rPr lang="en-US" altLang="zh-CN" sz="1600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&lt;user username="</a:t>
            </a:r>
            <a:r>
              <a:rPr lang="en-US" altLang="zh-CN" sz="1600" dirty="0" err="1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malimei</a:t>
            </a:r>
            <a:r>
              <a:rPr lang="en-US" altLang="zh-CN" sz="1600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" password="</a:t>
            </a:r>
            <a:r>
              <a:rPr lang="en-US" altLang="zh-CN" sz="1600" dirty="0" err="1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malimei</a:t>
            </a:r>
            <a:r>
              <a:rPr lang="en-US" altLang="zh-CN" sz="1600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" roles="</a:t>
            </a:r>
            <a:r>
              <a:rPr lang="en-US" altLang="zh-CN" sz="1600" dirty="0" err="1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admin,manager-gui</a:t>
            </a:r>
            <a:r>
              <a:rPr lang="en-US" altLang="zh-CN" sz="1600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"/&gt;</a:t>
            </a:r>
            <a:r>
              <a:rPr lang="zh-CN" altLang="zh-CN" sz="1600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，如图</a:t>
            </a:r>
            <a:r>
              <a:rPr lang="en-US" altLang="zh-CN" sz="1600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14.18</a:t>
            </a:r>
            <a:r>
              <a:rPr lang="zh-CN" altLang="zh-CN" sz="1600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061" y="3773145"/>
            <a:ext cx="5115339" cy="298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36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34816" y="621701"/>
            <a:ext cx="720918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00025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shell</a:t>
            </a:r>
            <a:r>
              <a:rPr lang="zh-CN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  <a:r>
              <a:rPr lang="en-US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./startup.sh</a:t>
            </a:r>
            <a:r>
              <a:rPr lang="zh-CN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并打开</a:t>
            </a:r>
            <a:r>
              <a:rPr lang="en-US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r>
              <a:rPr lang="zh-CN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端口，如图</a:t>
            </a:r>
            <a:r>
              <a:rPr lang="en-US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14.19</a:t>
            </a:r>
            <a:r>
              <a:rPr lang="zh-CN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817" y="2213954"/>
            <a:ext cx="6864626" cy="241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14399" y="846987"/>
            <a:ext cx="84548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在服务器端，用默认的用户名和密码</a:t>
            </a:r>
            <a:r>
              <a:rPr lang="en-US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admin</a:t>
            </a:r>
            <a:r>
              <a:rPr lang="zh-CN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登录，一直显示需要输入用户名和密码，不能登录，如图</a:t>
            </a:r>
            <a:r>
              <a:rPr lang="en-US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14.20</a:t>
            </a:r>
            <a:r>
              <a:rPr lang="zh-CN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5"/>
          <a:stretch/>
        </p:blipFill>
        <p:spPr bwMode="auto">
          <a:xfrm>
            <a:off x="3146354" y="2357229"/>
            <a:ext cx="5321785" cy="35134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8673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2121" y="369118"/>
            <a:ext cx="107607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、修改权限</a:t>
            </a:r>
            <a:endParaRPr lang="zh-CN" altLang="zh-CN" sz="2400" dirty="0" smtClean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更改</a:t>
            </a:r>
            <a:r>
              <a:rPr lang="en-US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tomcat-users.xml</a:t>
            </a:r>
            <a:r>
              <a:rPr lang="zh-CN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文件语句，</a:t>
            </a:r>
            <a:r>
              <a:rPr lang="en-US" altLang="zh-CN" sz="2400" dirty="0" smtClean="0">
                <a:solidFill>
                  <a:srgbClr val="2F2F2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&lt;user username="admin" password="admin" roles="</a:t>
            </a:r>
            <a:r>
              <a:rPr lang="en-US" altLang="zh-CN" sz="2400" dirty="0" err="1" smtClean="0">
                <a:solidFill>
                  <a:srgbClr val="2F2F2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admin,manager-gu</a:t>
            </a:r>
            <a:r>
              <a:rPr lang="en-US" altLang="zh-CN" dirty="0" err="1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"/&gt;</a:t>
            </a:r>
            <a:r>
              <a:rPr lang="zh-CN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改为</a:t>
            </a:r>
            <a:r>
              <a:rPr lang="en-US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&lt;user username="admin" password="admin" roles="admin"/&gt;</a:t>
            </a:r>
            <a:r>
              <a:rPr lang="zh-CN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去掉</a:t>
            </a:r>
            <a:r>
              <a:rPr lang="en-US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admin</a:t>
            </a:r>
            <a:r>
              <a:rPr lang="zh-CN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后面的</a:t>
            </a:r>
            <a:r>
              <a:rPr lang="en-US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manager-</a:t>
            </a:r>
            <a:r>
              <a:rPr lang="en-US" altLang="zh-CN" dirty="0" err="1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gui</a:t>
            </a:r>
            <a:r>
              <a:rPr lang="zh-CN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，即取消了管理员权限，如图</a:t>
            </a:r>
            <a:r>
              <a:rPr lang="en-US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14.21</a:t>
            </a:r>
            <a:r>
              <a:rPr lang="zh-CN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735" y="2861034"/>
            <a:ext cx="4343400" cy="264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13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4156" y="899996"/>
            <a:ext cx="878619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shell</a:t>
            </a:r>
            <a:r>
              <a:rPr lang="zh-CN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  <a:r>
              <a:rPr lang="en-US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./startup.sh</a:t>
            </a:r>
            <a:r>
              <a:rPr lang="zh-CN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并打开</a:t>
            </a:r>
            <a:r>
              <a:rPr lang="en-US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r>
              <a:rPr lang="zh-CN" altLang="zh-CN" dirty="0" smtClean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端口，</a:t>
            </a:r>
            <a:r>
              <a:rPr lang="zh-CN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如图</a:t>
            </a:r>
            <a:r>
              <a:rPr lang="en-US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14.22</a:t>
            </a:r>
            <a:r>
              <a:rPr lang="zh-CN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030" y="2738713"/>
            <a:ext cx="4552950" cy="10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53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19199" y="1131261"/>
            <a:ext cx="84681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2F2F2F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2F2F2F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dirty="0">
                <a:solidFill>
                  <a:srgbClr val="2F2F2F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）然后重启</a:t>
            </a:r>
            <a:r>
              <a:rPr lang="en-US" altLang="zh-CN" dirty="0">
                <a:solidFill>
                  <a:srgbClr val="2F2F2F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tomcat</a:t>
            </a:r>
            <a:r>
              <a:rPr lang="zh-CN" altLang="zh-CN" dirty="0">
                <a:solidFill>
                  <a:srgbClr val="2F2F2F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，一直显示需要输入用户名和密码，不能登录，如图</a:t>
            </a:r>
            <a:r>
              <a:rPr lang="en-US" altLang="zh-CN" dirty="0">
                <a:solidFill>
                  <a:srgbClr val="2F2F2F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14.23</a:t>
            </a:r>
            <a:r>
              <a:rPr lang="zh-CN" altLang="zh-CN" dirty="0">
                <a:solidFill>
                  <a:srgbClr val="2F2F2F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75" y="2477135"/>
            <a:ext cx="4591050" cy="190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98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4642" y="1018870"/>
            <a:ext cx="919700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总结：本文针对</a:t>
            </a:r>
            <a:r>
              <a:rPr lang="en-US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Tomcat</a:t>
            </a:r>
            <a:r>
              <a:rPr lang="zh-CN" altLang="zh-CN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服务器漏洞的演示及其修补方法比较简单，但是这些大家不经意的细节往往成为服务器杀手，服务器管理者要提高自己的安全素养。另外，作为服务器管理者要勤于动手，善用分析修补类似文中提及的这样的漏洞</a:t>
            </a:r>
            <a:endParaRPr lang="zh-CN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939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7321" y="1419283"/>
            <a:ext cx="10455965" cy="2772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kern="100" dirty="0" smtClean="0">
                <a:effectLst/>
                <a:latin typeface="宋体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14.2</a:t>
            </a:r>
            <a:r>
              <a:rPr lang="zh-CN" altLang="zh-CN" sz="3200" b="1" kern="100" dirty="0" smtClean="0">
                <a:effectLst/>
                <a:latin typeface="等线 Light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所需软件</a:t>
            </a:r>
            <a:endParaRPr lang="zh-CN" altLang="zh-CN" sz="3200" b="1" kern="100" dirty="0" smtClean="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）服务器操作系统： 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Ubuntu Linux 16.04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、其他发行版本的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均可。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）客户机操作系统： </a:t>
            </a: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kali </a:t>
            </a:r>
            <a:r>
              <a:rPr lang="en-US" altLang="zh-CN" kern="100" dirty="0" err="1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linix</a:t>
            </a: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IP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地址为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192.168.157.142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）工具软件：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apache-tomcat-5.5.36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openjdk-8-jdk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本项目是在虚拟机下实现服务器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Ubuntu Linux 16.04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和客户机</a:t>
            </a: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kali </a:t>
            </a:r>
            <a:r>
              <a:rPr lang="en-US" altLang="zh-CN" kern="100" dirty="0" err="1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都安装到虚拟机下。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70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4156" y="518135"/>
            <a:ext cx="10601740" cy="3188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kern="100" dirty="0" smtClean="0">
                <a:effectLst/>
                <a:latin typeface="宋体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14.3</a:t>
            </a:r>
            <a:r>
              <a:rPr lang="en-US" altLang="zh-CN" sz="2800" b="0" kern="0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2800" b="0" kern="0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靶机的搭建 </a:t>
            </a:r>
            <a:endParaRPr lang="zh-CN" altLang="zh-CN" sz="3200" b="1" kern="100" dirty="0" smtClean="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、安装服务器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服务器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Ubuntu Linux 16.04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安装，使用镜像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ISO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文件，安装到虚拟机下，镜像文件可以从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Ubuntu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官网下载，这里不再叙述具体的安装步骤。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、安装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JDK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）安装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JDK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tomcat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的运行需要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JDK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Ubuntu Linux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下安装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JDK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，命令如图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14.1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93" y="3706572"/>
            <a:ext cx="5274310" cy="266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3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79659" y="911952"/>
            <a:ext cx="5428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）显示安装的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JDK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及安装的目录，如图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14.2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71" y="2048468"/>
            <a:ext cx="7871764" cy="184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20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0494" y="498146"/>
            <a:ext cx="59298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测试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JDK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是否安装成功，如果安装成功如图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14.3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9" y="1322842"/>
            <a:ext cx="7712738" cy="254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6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2277" y="728869"/>
            <a:ext cx="1150288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kern="100" dirty="0" smtClean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kern="100" dirty="0" smtClean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安装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和配置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tomcat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Ubuntu Linux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下打开</a:t>
            </a:r>
            <a:r>
              <a:rPr lang="en-US" altLang="zh-CN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firefox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浏览器，从官网下载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tomcat5.5.36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，网址为</a:t>
            </a:r>
            <a:r>
              <a:rPr lang="en-US" altLang="zh-CN" u="sng" kern="100" dirty="0">
                <a:solidFill>
                  <a:srgbClr val="0563C1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2"/>
              </a:rPr>
              <a:t>https://archive.apache.org/</a:t>
            </a:r>
            <a:r>
              <a:rPr lang="en-US" altLang="zh-CN" u="sng" kern="100" dirty="0" err="1">
                <a:solidFill>
                  <a:srgbClr val="0563C1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2"/>
              </a:rPr>
              <a:t>dist</a:t>
            </a:r>
            <a:r>
              <a:rPr lang="en-US" altLang="zh-CN" u="sng" kern="100" dirty="0">
                <a:solidFill>
                  <a:srgbClr val="0563C1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2"/>
              </a:rPr>
              <a:t>/tomcat/tomcat-5/v5.5.36/bin/，下载的.tar.gz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的压缩包，如图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14.4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446" y="2884005"/>
            <a:ext cx="6402153" cy="294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9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596348" y="229262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160524" y="2749826"/>
            <a:ext cx="5274310" cy="1130300"/>
            <a:chOff x="0" y="0"/>
            <a:chExt cx="5274310" cy="11303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274310" cy="53022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85775"/>
              <a:ext cx="5274310" cy="644525"/>
            </a:xfrm>
            <a:prstGeom prst="rect">
              <a:avLst/>
            </a:prstGeom>
          </p:spPr>
        </p:pic>
      </p:grp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9348" y="1282976"/>
            <a:ext cx="61166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）使用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的解压命令，解压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apache-tomcat-5.5.36.tar.gz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文件，解压完成后，在当前目录下生成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apache-tomcat-5.5.36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的目录，如图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14.5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31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73357" y="101926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）使用编辑命令</a:t>
            </a:r>
            <a:r>
              <a:rPr lang="en-US" altLang="zh-CN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nano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配置环境变量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export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，配置文件为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startup.sh,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14.6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202" y="2200730"/>
            <a:ext cx="5274310" cy="32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43472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Candara">
      <a:maj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953</Words>
  <Application>Microsoft Office PowerPoint</Application>
  <PresentationFormat>宽屏</PresentationFormat>
  <Paragraphs>45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等线 Light</vt:lpstr>
      <vt:lpstr>华文楷体</vt:lpstr>
      <vt:lpstr>宋体</vt:lpstr>
      <vt:lpstr>Arial</vt:lpstr>
      <vt:lpstr>Candara</vt:lpstr>
      <vt:lpstr>Times New Roman</vt:lpstr>
      <vt:lpstr>水滴</vt:lpstr>
      <vt:lpstr>网络攻防项目实战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网络攻防项目实战</dc:title>
  <dc:creator>hp</dc:creator>
  <cp:lastModifiedBy>hp</cp:lastModifiedBy>
  <cp:revision>2</cp:revision>
  <dcterms:created xsi:type="dcterms:W3CDTF">2022-02-18T04:12:08Z</dcterms:created>
  <dcterms:modified xsi:type="dcterms:W3CDTF">2022-02-18T04:21:43Z</dcterms:modified>
</cp:coreProperties>
</file>